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88" r:id="rId2"/>
    <p:sldId id="469" r:id="rId3"/>
    <p:sldId id="478" r:id="rId4"/>
    <p:sldId id="468" r:id="rId5"/>
    <p:sldId id="481" r:id="rId6"/>
    <p:sldId id="482" r:id="rId7"/>
    <p:sldId id="437" r:id="rId8"/>
    <p:sldId id="500" r:id="rId9"/>
    <p:sldId id="441" r:id="rId10"/>
    <p:sldId id="442" r:id="rId11"/>
    <p:sldId id="443" r:id="rId12"/>
    <p:sldId id="497" r:id="rId13"/>
    <p:sldId id="501" r:id="rId14"/>
    <p:sldId id="498" r:id="rId15"/>
    <p:sldId id="502" r:id="rId16"/>
    <p:sldId id="503" r:id="rId17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HGPｺﾞｼｯｸE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HGPｺﾞｼｯｸE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HGPｺﾞｼｯｸE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HGPｺﾞｼｯｸE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HGPｺﾞｼｯｸE" pitchFamily="50" charset="-128"/>
        <a:cs typeface="+mn-cs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HGPｺﾞｼｯｸE" pitchFamily="50" charset="-128"/>
        <a:cs typeface="+mn-cs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HGPｺﾞｼｯｸE" pitchFamily="50" charset="-128"/>
        <a:cs typeface="+mn-cs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HGPｺﾞｼｯｸE" pitchFamily="50" charset="-128"/>
        <a:cs typeface="+mn-cs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HGPｺﾞｼｯｸE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97" autoAdjust="0"/>
    <p:restoredTop sz="96213" autoAdjust="0"/>
  </p:normalViewPr>
  <p:slideViewPr>
    <p:cSldViewPr>
      <p:cViewPr>
        <p:scale>
          <a:sx n="70" d="100"/>
          <a:sy n="70" d="100"/>
        </p:scale>
        <p:origin x="-408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193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70" tIns="45185" rIns="90370" bIns="45185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846" y="1"/>
            <a:ext cx="2919311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70" tIns="45185" rIns="90370" bIns="451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1013"/>
            <a:ext cx="29193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70" tIns="45185" rIns="90370" bIns="45185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846" y="9371013"/>
            <a:ext cx="2919311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70" tIns="45185" rIns="90370" bIns="4518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D061AE74-71EF-4440-BC85-A263743DA9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3947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193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70" tIns="45185" rIns="90370" bIns="45185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846" y="1"/>
            <a:ext cx="2919311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70" tIns="45185" rIns="90370" bIns="451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058" y="4686300"/>
            <a:ext cx="5387648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70" tIns="45185" rIns="90370" bIns="451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1013"/>
            <a:ext cx="29193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70" tIns="45185" rIns="90370" bIns="45185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846" y="9371013"/>
            <a:ext cx="2919311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70" tIns="45185" rIns="90370" bIns="4518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6EFE4F38-73B7-48F5-84D3-062095004B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87502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DF089B-CD6B-40EA-A03E-1822C7E84F27}" type="slidenum">
              <a:rPr lang="en-US" altLang="ja-JP" smtClean="0">
                <a:ea typeface="ＭＳ Ｐゴシック" charset="-128"/>
              </a:rPr>
              <a:pPr/>
              <a:t>1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FE4F38-73B7-48F5-84D3-062095004BB3}" type="slidenum">
              <a:rPr lang="en-US" altLang="ja-JP" smtClean="0"/>
              <a:pPr>
                <a:defRPr/>
              </a:pPr>
              <a:t>10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FE4F38-73B7-48F5-84D3-062095004BB3}" type="slidenum">
              <a:rPr lang="en-US" altLang="ja-JP" smtClean="0"/>
              <a:pPr>
                <a:defRPr/>
              </a:pPr>
              <a:t>11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FE4F38-73B7-48F5-84D3-062095004BB3}" type="slidenum">
              <a:rPr lang="en-US" altLang="ja-JP" smtClean="0"/>
              <a:pPr>
                <a:defRPr/>
              </a:pPr>
              <a:t>12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730848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FE4F38-73B7-48F5-84D3-062095004BB3}" type="slidenum">
              <a:rPr lang="en-US" altLang="ja-JP" smtClean="0"/>
              <a:pPr>
                <a:defRPr/>
              </a:pPr>
              <a:t>13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730848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FE4F38-73B7-48F5-84D3-062095004BB3}" type="slidenum">
              <a:rPr lang="en-US" altLang="ja-JP" smtClean="0"/>
              <a:pPr>
                <a:defRPr/>
              </a:pPr>
              <a:t>14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FE4F38-73B7-48F5-84D3-062095004BB3}" type="slidenum">
              <a:rPr lang="en-US" altLang="ja-JP" smtClean="0"/>
              <a:pPr>
                <a:defRPr/>
              </a:pPr>
              <a:t>16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FE4F38-73B7-48F5-84D3-062095004BB3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35542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FE4F38-73B7-48F5-84D3-062095004BB3}" type="slidenum">
              <a:rPr lang="en-US" altLang="ja-JP" smtClean="0"/>
              <a:pPr>
                <a:defRPr/>
              </a:pPr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636962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FE4F38-73B7-48F5-84D3-062095004BB3}" type="slidenum">
              <a:rPr lang="en-US" altLang="ja-JP" smtClean="0"/>
              <a:pPr>
                <a:defRPr/>
              </a:pPr>
              <a:t>4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FE4F38-73B7-48F5-84D3-062095004BB3}" type="slidenum">
              <a:rPr lang="en-US" altLang="ja-JP" smtClean="0"/>
              <a:pPr>
                <a:defRPr/>
              </a:pPr>
              <a:t>5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FE4F38-73B7-48F5-84D3-062095004BB3}" type="slidenum">
              <a:rPr lang="en-US" altLang="ja-JP" smtClean="0"/>
              <a:pPr>
                <a:defRPr/>
              </a:pPr>
              <a:t>6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FE4F38-73B7-48F5-84D3-062095004BB3}" type="slidenum">
              <a:rPr lang="en-US" altLang="ja-JP" smtClean="0"/>
              <a:pPr>
                <a:defRPr/>
              </a:pPr>
              <a:t>7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FE4F38-73B7-48F5-84D3-062095004BB3}" type="slidenum">
              <a:rPr lang="en-US" altLang="ja-JP" smtClean="0"/>
              <a:pPr>
                <a:defRPr/>
              </a:pPr>
              <a:t>8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FE4F38-73B7-48F5-84D3-062095004BB3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n-US" altLang="ja-JP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643F8-4363-4B6D-AB5F-2AD08C302C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1DECF-1DD8-4C46-B52F-3929155AE5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D84FFE-E5F4-46B4-A9B0-BFE6B864E25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A6654-F12F-4B02-8035-71F8765D28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D7356-5FF1-4155-803F-BD92A55B7B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984EA-5FDC-43C9-B37B-0D1FD88BDE1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0B06C-720F-41AA-80D7-A3BBBF0291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5FE6F-2090-45B2-B6F4-78F1306FBE7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70DCA-69BB-4F4A-95BA-5846580AB5C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E1B8C-8345-43DB-AE30-D1E999EBA05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9598F-0838-4A4E-AACF-4DB7A1C52A9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BCAA7109-B821-4699-ACA1-BA483C19E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5.png"/><Relationship Id="rId7" Type="http://schemas.openxmlformats.org/officeDocument/2006/relationships/image" Target="../media/image12.png"/><Relationship Id="rId12" Type="http://schemas.openxmlformats.org/officeDocument/2006/relationships/image" Target="../media/image1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.wmf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1484784"/>
            <a:ext cx="8858280" cy="1470025"/>
          </a:xfrm>
        </p:spPr>
        <p:txBody>
          <a:bodyPr/>
          <a:lstStyle/>
          <a:p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en-US" altLang="ja-JP" sz="2800" dirty="0"/>
              <a:t/>
            </a:r>
            <a:br>
              <a:rPr lang="en-US" altLang="ja-JP" sz="2800" dirty="0"/>
            </a:br>
            <a:r>
              <a:rPr lang="en-US" altLang="ja-JP" sz="2800" dirty="0" smtClean="0"/>
              <a:t>Predicting essential genes</a:t>
            </a:r>
            <a:br>
              <a:rPr lang="en-US" altLang="ja-JP" sz="2800" dirty="0" smtClean="0"/>
            </a:br>
            <a:r>
              <a:rPr lang="en-US" altLang="ja-JP" sz="2800" dirty="0" smtClean="0"/>
              <a:t> via impact degree on metabolic networks</a:t>
            </a:r>
            <a:r>
              <a:rPr lang="ja-JP" altLang="en-US" sz="2000" dirty="0" smtClean="0"/>
              <a:t/>
            </a:r>
            <a:br>
              <a:rPr lang="ja-JP" altLang="en-US" sz="2000" dirty="0" smtClean="0"/>
            </a:b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en-US" altLang="ja-JP" sz="3200" dirty="0" smtClean="0">
                <a:latin typeface="HGPｺﾞｼｯｸE" pitchFamily="50" charset="-128"/>
                <a:ea typeface="HGPｺﾞｼｯｸE" pitchFamily="50" charset="-128"/>
              </a:rPr>
              <a:t/>
            </a:r>
            <a:br>
              <a:rPr lang="en-US" altLang="ja-JP" sz="3200" dirty="0" smtClean="0">
                <a:latin typeface="HGPｺﾞｼｯｸE" pitchFamily="50" charset="-128"/>
                <a:ea typeface="HGPｺﾞｼｯｸE" pitchFamily="50" charset="-128"/>
              </a:rPr>
            </a:br>
            <a:endParaRPr lang="en-US" altLang="ja-JP" sz="3200" dirty="0" smtClean="0">
              <a:latin typeface="HGPｺﾞｼｯｸE" pitchFamily="50" charset="-128"/>
              <a:ea typeface="HGPｺﾞｼｯｸE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267744" y="4145012"/>
            <a:ext cx="456567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 smtClean="0"/>
              <a:t>ISSSB’11</a:t>
            </a:r>
          </a:p>
          <a:p>
            <a:pPr algn="ctr"/>
            <a:r>
              <a:rPr lang="ja-JP" altLang="en-US" sz="2400" dirty="0" smtClean="0"/>
              <a:t> </a:t>
            </a:r>
            <a:r>
              <a:rPr lang="en-US" altLang="ja-JP" sz="2400" dirty="0" err="1" smtClean="0"/>
              <a:t>Takeyuki</a:t>
            </a:r>
            <a:r>
              <a:rPr lang="en-US" altLang="ja-JP" sz="2400" dirty="0" smtClean="0"/>
              <a:t> Tamura</a:t>
            </a:r>
          </a:p>
          <a:p>
            <a:pPr algn="ctr"/>
            <a:endParaRPr lang="en-US" altLang="ja-JP" sz="2400" dirty="0" smtClean="0"/>
          </a:p>
          <a:p>
            <a:pPr algn="ctr"/>
            <a:r>
              <a:rPr lang="en-US" altLang="ja-JP" sz="2400" dirty="0" smtClean="0"/>
              <a:t>Bioinformatics Center, </a:t>
            </a:r>
          </a:p>
          <a:p>
            <a:pPr algn="ctr"/>
            <a:r>
              <a:rPr lang="en-US" altLang="ja-JP" sz="2400" dirty="0" smtClean="0"/>
              <a:t>Institute for Chemical Research </a:t>
            </a:r>
          </a:p>
          <a:p>
            <a:pPr algn="ctr"/>
            <a:r>
              <a:rPr lang="en-US" altLang="ja-JP" sz="2400" dirty="0" smtClean="0"/>
              <a:t>Kyoto University, Japan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9861" y="642918"/>
            <a:ext cx="3997825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4876" y="1214422"/>
            <a:ext cx="33147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79586" y="4357727"/>
            <a:ext cx="17621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08437" y="4367252"/>
            <a:ext cx="35718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879586" y="4595854"/>
            <a:ext cx="17811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46525" y="4643479"/>
            <a:ext cx="18192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1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951024" y="5500733"/>
            <a:ext cx="23050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Picture 1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379932" y="5500735"/>
            <a:ext cx="2286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正方形/長方形 20"/>
          <p:cNvSpPr/>
          <p:nvPr/>
        </p:nvSpPr>
        <p:spPr>
          <a:xfrm>
            <a:off x="4714908" y="142852"/>
            <a:ext cx="3428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ja-JP" sz="1800" dirty="0" smtClean="0"/>
              <a:t>To calculate the impact degree </a:t>
            </a:r>
            <a:br>
              <a:rPr lang="en-US" altLang="ja-JP" sz="1800" dirty="0" smtClean="0"/>
            </a:br>
            <a:r>
              <a:rPr lang="en-US" altLang="ja-JP" sz="1800" dirty="0" smtClean="0"/>
              <a:t>  of </a:t>
            </a:r>
            <a:r>
              <a:rPr lang="en-US" altLang="ja-JP" sz="1800" dirty="0" smtClean="0">
                <a:solidFill>
                  <a:srgbClr val="FF3300"/>
                </a:solidFill>
              </a:rPr>
              <a:t>reaction </a:t>
            </a:r>
            <a:r>
              <a:rPr lang="en-US" altLang="ja-JP" sz="1800" i="1" dirty="0" smtClean="0">
                <a:solidFill>
                  <a:srgbClr val="FF3300"/>
                </a:solidFill>
              </a:rPr>
              <a:t>R</a:t>
            </a:r>
            <a:r>
              <a:rPr lang="en-US" altLang="ja-JP" sz="1400" i="1" dirty="0" smtClean="0">
                <a:solidFill>
                  <a:srgbClr val="FF3300"/>
                </a:solidFill>
              </a:rPr>
              <a:t>3</a:t>
            </a:r>
            <a:r>
              <a:rPr lang="en-US" altLang="ja-JP" sz="1800" dirty="0" smtClean="0"/>
              <a:t>,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07504" y="116632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800" dirty="0" smtClean="0">
                <a:solidFill>
                  <a:srgbClr val="0000FF"/>
                </a:solidFill>
              </a:rPr>
              <a:t>E</a:t>
            </a:r>
            <a:r>
              <a:rPr kumimoji="1" lang="en-US" altLang="ja-JP" sz="1800" dirty="0" smtClean="0">
                <a:solidFill>
                  <a:srgbClr val="0000FF"/>
                </a:solidFill>
              </a:rPr>
              <a:t>xample </a:t>
            </a:r>
            <a:r>
              <a:rPr lang="en-US" altLang="ja-JP" sz="1800" dirty="0">
                <a:solidFill>
                  <a:srgbClr val="0000FF"/>
                </a:solidFill>
              </a:rPr>
              <a:t>2</a:t>
            </a:r>
            <a:endParaRPr kumimoji="1" lang="ja-JP" altLang="en-US" sz="1800" dirty="0">
              <a:solidFill>
                <a:srgbClr val="0000FF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79586" y="4286287"/>
            <a:ext cx="5500726" cy="714380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808016" y="3861048"/>
            <a:ext cx="16097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>
                <a:solidFill>
                  <a:srgbClr val="0000FF"/>
                </a:solidFill>
              </a:rPr>
              <a:t>For compounds</a:t>
            </a:r>
            <a:endParaRPr kumimoji="1" lang="ja-JP" altLang="en-US" sz="1600" dirty="0">
              <a:solidFill>
                <a:srgbClr val="0000FF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094164" y="5786485"/>
            <a:ext cx="23431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正方形/長方形 26"/>
          <p:cNvSpPr/>
          <p:nvPr/>
        </p:nvSpPr>
        <p:spPr>
          <a:xfrm>
            <a:off x="1879586" y="5500733"/>
            <a:ext cx="4857784" cy="571504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808016" y="5146932"/>
            <a:ext cx="13821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>
                <a:solidFill>
                  <a:srgbClr val="0000FF"/>
                </a:solidFill>
              </a:rPr>
              <a:t>For reactions</a:t>
            </a:r>
            <a:endParaRPr kumimoji="1" lang="ja-JP" altLang="en-US" sz="1600" dirty="0">
              <a:solidFill>
                <a:srgbClr val="0000FF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033805" y="2143116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/>
              <a:t>R</a:t>
            </a:r>
            <a:r>
              <a:rPr lang="en-US" altLang="ja-JP" sz="1200" i="1" dirty="0" smtClean="0"/>
              <a:t>1</a:t>
            </a:r>
            <a:r>
              <a:rPr lang="en-US" altLang="ja-JP" sz="1600" i="1" dirty="0" smtClean="0"/>
              <a:t>(1)</a:t>
            </a:r>
            <a:r>
              <a:rPr lang="en-US" altLang="ja-JP" sz="1600" dirty="0" smtClean="0"/>
              <a:t>=1,</a:t>
            </a:r>
            <a:endParaRPr kumimoji="1" lang="ja-JP" altLang="en-US" sz="16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57752" y="2143116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/>
              <a:t>R</a:t>
            </a:r>
            <a:r>
              <a:rPr lang="en-US" altLang="ja-JP" sz="1200" i="1" dirty="0" smtClean="0"/>
              <a:t>2</a:t>
            </a:r>
            <a:r>
              <a:rPr lang="en-US" altLang="ja-JP" sz="1600" i="1" dirty="0" smtClean="0"/>
              <a:t>(1)</a:t>
            </a:r>
            <a:r>
              <a:rPr lang="en-US" altLang="ja-JP" sz="1600" dirty="0" smtClean="0"/>
              <a:t>=1,</a:t>
            </a:r>
            <a:endParaRPr kumimoji="1" lang="ja-JP" altLang="en-US" sz="16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754621" y="2161752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/>
              <a:t>R</a:t>
            </a:r>
            <a:r>
              <a:rPr lang="en-US" altLang="ja-JP" sz="1200" i="1" dirty="0" smtClean="0"/>
              <a:t>3</a:t>
            </a:r>
            <a:r>
              <a:rPr lang="en-US" altLang="ja-JP" sz="1600" i="1" dirty="0" smtClean="0"/>
              <a:t>(1)</a:t>
            </a:r>
            <a:r>
              <a:rPr lang="en-US" altLang="ja-JP" sz="1600" dirty="0" smtClean="0"/>
              <a:t>=0,</a:t>
            </a:r>
            <a:endParaRPr kumimoji="1" lang="ja-JP" altLang="en-US" sz="16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738398" y="1590248"/>
            <a:ext cx="4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FF"/>
                </a:solidFill>
              </a:rPr>
              <a:t>t</a:t>
            </a:r>
            <a:r>
              <a:rPr lang="en-US" altLang="ja-JP" sz="1600" dirty="0" smtClean="0">
                <a:solidFill>
                  <a:srgbClr val="0000FF"/>
                </a:solidFill>
              </a:rPr>
              <a:t>=1</a:t>
            </a:r>
            <a:endParaRPr kumimoji="1" lang="ja-JP" altLang="en-US" sz="1600" dirty="0">
              <a:solidFill>
                <a:srgbClr val="0000FF"/>
              </a:solidFill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714744" y="2357430"/>
            <a:ext cx="4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FF"/>
                </a:solidFill>
              </a:rPr>
              <a:t>t</a:t>
            </a:r>
            <a:r>
              <a:rPr lang="en-US" altLang="ja-JP" sz="1600" dirty="0" smtClean="0">
                <a:solidFill>
                  <a:srgbClr val="0000FF"/>
                </a:solidFill>
              </a:rPr>
              <a:t>=2</a:t>
            </a:r>
            <a:endParaRPr kumimoji="1" lang="ja-JP" altLang="en-US" sz="1600" dirty="0">
              <a:solidFill>
                <a:srgbClr val="0000FF"/>
              </a:solidFill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143372" y="2590380"/>
            <a:ext cx="8643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/>
              <a:t>A(2)</a:t>
            </a:r>
            <a:r>
              <a:rPr lang="en-US" altLang="ja-JP" sz="1600" dirty="0" smtClean="0"/>
              <a:t>=1,</a:t>
            </a:r>
            <a:endParaRPr kumimoji="1" lang="ja-JP" altLang="en-US" sz="16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922107" y="2590380"/>
            <a:ext cx="8643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/>
              <a:t>B(2)</a:t>
            </a:r>
            <a:r>
              <a:rPr lang="en-US" altLang="ja-JP" sz="1600" dirty="0" smtClean="0"/>
              <a:t>=0,</a:t>
            </a:r>
            <a:endParaRPr kumimoji="1" lang="ja-JP" altLang="en-US" sz="16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779363" y="2590380"/>
            <a:ext cx="8755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/>
              <a:t>C(2)</a:t>
            </a:r>
            <a:r>
              <a:rPr lang="en-US" altLang="ja-JP" sz="1600" dirty="0" smtClean="0"/>
              <a:t>=1,</a:t>
            </a:r>
            <a:endParaRPr kumimoji="1" lang="ja-JP" altLang="en-US" sz="1600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643702" y="2590380"/>
            <a:ext cx="8755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/>
              <a:t>D(2)</a:t>
            </a:r>
            <a:r>
              <a:rPr lang="en-US" altLang="ja-JP" sz="1600" dirty="0" smtClean="0"/>
              <a:t>=0,</a:t>
            </a:r>
            <a:endParaRPr kumimoji="1" lang="ja-JP" altLang="en-US" sz="1600" dirty="0"/>
          </a:p>
        </p:txBody>
      </p:sp>
      <p:sp>
        <p:nvSpPr>
          <p:cNvPr id="38" name="正方形/長方形 37"/>
          <p:cNvSpPr/>
          <p:nvPr/>
        </p:nvSpPr>
        <p:spPr>
          <a:xfrm>
            <a:off x="1522396" y="6000799"/>
            <a:ext cx="56436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ja-JP" sz="1800" dirty="0" smtClean="0"/>
              <a:t>Then, the states become stable and thus the impact degree for reaction </a:t>
            </a:r>
            <a:r>
              <a:rPr lang="en-US" altLang="ja-JP" sz="1800" i="1" dirty="0" smtClean="0">
                <a:solidFill>
                  <a:srgbClr val="FF3300"/>
                </a:solidFill>
              </a:rPr>
              <a:t>R</a:t>
            </a:r>
            <a:r>
              <a:rPr lang="en-US" altLang="ja-JP" sz="1400" i="1" dirty="0" smtClean="0">
                <a:solidFill>
                  <a:srgbClr val="FF3300"/>
                </a:solidFill>
              </a:rPr>
              <a:t>3</a:t>
            </a:r>
            <a:r>
              <a:rPr lang="en-US" altLang="ja-JP" sz="1800" dirty="0" smtClean="0"/>
              <a:t> is </a:t>
            </a:r>
            <a:r>
              <a:rPr lang="en-US" altLang="ja-JP" sz="1800" dirty="0" smtClean="0">
                <a:solidFill>
                  <a:srgbClr val="FF3300"/>
                </a:solidFill>
              </a:rPr>
              <a:t>3</a:t>
            </a:r>
            <a:r>
              <a:rPr lang="en-US" altLang="ja-JP" sz="1800" dirty="0" smtClean="0"/>
              <a:t>.</a:t>
            </a:r>
          </a:p>
        </p:txBody>
      </p:sp>
      <p:pic>
        <p:nvPicPr>
          <p:cNvPr id="39" name="Picture 5" descr="MCj02341340000[1]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034282" y="5786454"/>
            <a:ext cx="966874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テキスト ボックス 39"/>
          <p:cNvSpPr txBox="1"/>
          <p:nvPr/>
        </p:nvSpPr>
        <p:spPr>
          <a:xfrm>
            <a:off x="4643438" y="857232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/>
              <a:t>R</a:t>
            </a:r>
            <a:r>
              <a:rPr lang="en-US" altLang="ja-JP" sz="1200" i="1" dirty="0" smtClean="0"/>
              <a:t>1</a:t>
            </a:r>
            <a:r>
              <a:rPr lang="en-US" altLang="ja-JP" sz="1600" i="1" dirty="0" smtClean="0"/>
              <a:t>(0)</a:t>
            </a:r>
            <a:r>
              <a:rPr lang="en-US" altLang="ja-JP" sz="1600" dirty="0" smtClean="0"/>
              <a:t>=1,</a:t>
            </a:r>
            <a:endParaRPr kumimoji="1" lang="ja-JP" altLang="en-US" sz="16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572132" y="857232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/>
              <a:t>R</a:t>
            </a:r>
            <a:r>
              <a:rPr lang="en-US" altLang="ja-JP" sz="1200" i="1" dirty="0" smtClean="0"/>
              <a:t>2</a:t>
            </a:r>
            <a:r>
              <a:rPr lang="en-US" altLang="ja-JP" sz="1600" i="1" dirty="0" smtClean="0"/>
              <a:t>(0)</a:t>
            </a:r>
            <a:r>
              <a:rPr lang="en-US" altLang="ja-JP" sz="1600" dirty="0" smtClean="0"/>
              <a:t>=1,</a:t>
            </a:r>
            <a:endParaRPr kumimoji="1" lang="ja-JP" altLang="en-US" sz="1600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6500826" y="857232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FF"/>
                </a:solidFill>
              </a:rPr>
              <a:t>R</a:t>
            </a:r>
            <a:r>
              <a:rPr lang="en-US" altLang="ja-JP" sz="1200" i="1" dirty="0" smtClean="0">
                <a:solidFill>
                  <a:srgbClr val="0000FF"/>
                </a:solidFill>
              </a:rPr>
              <a:t>3</a:t>
            </a:r>
            <a:r>
              <a:rPr lang="en-US" altLang="ja-JP" sz="1600" i="1" dirty="0" smtClean="0">
                <a:solidFill>
                  <a:srgbClr val="0000FF"/>
                </a:solidFill>
              </a:rPr>
              <a:t>(0)</a:t>
            </a:r>
            <a:r>
              <a:rPr lang="en-US" altLang="ja-JP" sz="1600" dirty="0" smtClean="0">
                <a:solidFill>
                  <a:srgbClr val="0000FF"/>
                </a:solidFill>
              </a:rPr>
              <a:t>=0</a:t>
            </a:r>
            <a:r>
              <a:rPr lang="en-US" altLang="ja-JP" sz="1600" dirty="0" smtClean="0"/>
              <a:t>,</a:t>
            </a:r>
            <a:endParaRPr kumimoji="1" lang="ja-JP" altLang="en-US" sz="1600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053629" y="1857364"/>
            <a:ext cx="8643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/>
              <a:t>A(1)</a:t>
            </a:r>
            <a:r>
              <a:rPr lang="en-US" altLang="ja-JP" sz="1600" dirty="0" smtClean="0"/>
              <a:t>=1,</a:t>
            </a:r>
            <a:endParaRPr kumimoji="1" lang="ja-JP" altLang="en-US" sz="1600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832364" y="1857364"/>
            <a:ext cx="8643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FF"/>
                </a:solidFill>
              </a:rPr>
              <a:t>B(1)</a:t>
            </a:r>
            <a:r>
              <a:rPr lang="en-US" altLang="ja-JP" sz="1600" dirty="0" smtClean="0">
                <a:solidFill>
                  <a:srgbClr val="0000FF"/>
                </a:solidFill>
              </a:rPr>
              <a:t>=0</a:t>
            </a:r>
            <a:r>
              <a:rPr lang="en-US" altLang="ja-JP" sz="1600" dirty="0" smtClean="0"/>
              <a:t>,</a:t>
            </a:r>
            <a:endParaRPr kumimoji="1" lang="ja-JP" altLang="en-US" sz="1600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689620" y="1857364"/>
            <a:ext cx="8755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/>
              <a:t>C(1)</a:t>
            </a:r>
            <a:r>
              <a:rPr lang="en-US" altLang="ja-JP" sz="1600" dirty="0" smtClean="0"/>
              <a:t>=1,</a:t>
            </a:r>
            <a:endParaRPr kumimoji="1" lang="ja-JP" altLang="en-US" sz="1600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6553959" y="1857364"/>
            <a:ext cx="8755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FF"/>
                </a:solidFill>
              </a:rPr>
              <a:t>D(1)</a:t>
            </a:r>
            <a:r>
              <a:rPr lang="en-US" altLang="ja-JP" sz="1600" dirty="0" smtClean="0">
                <a:solidFill>
                  <a:srgbClr val="0000FF"/>
                </a:solidFill>
              </a:rPr>
              <a:t>=0</a:t>
            </a:r>
            <a:r>
              <a:rPr lang="en-US" altLang="ja-JP" sz="1600" dirty="0" smtClean="0"/>
              <a:t>,</a:t>
            </a:r>
            <a:endParaRPr kumimoji="1" lang="ja-JP" altLang="en-US" sz="1600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4105243" y="2857496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FF"/>
                </a:solidFill>
              </a:rPr>
              <a:t>R</a:t>
            </a:r>
            <a:r>
              <a:rPr lang="en-US" altLang="ja-JP" sz="1200" i="1" dirty="0" smtClean="0">
                <a:solidFill>
                  <a:srgbClr val="0000FF"/>
                </a:solidFill>
              </a:rPr>
              <a:t>1</a:t>
            </a:r>
            <a:r>
              <a:rPr lang="en-US" altLang="ja-JP" sz="1600" i="1" dirty="0" smtClean="0">
                <a:solidFill>
                  <a:srgbClr val="0000FF"/>
                </a:solidFill>
              </a:rPr>
              <a:t>(1)</a:t>
            </a:r>
            <a:r>
              <a:rPr lang="en-US" altLang="ja-JP" sz="1600" dirty="0" smtClean="0">
                <a:solidFill>
                  <a:srgbClr val="0000FF"/>
                </a:solidFill>
              </a:rPr>
              <a:t>=0</a:t>
            </a:r>
            <a:r>
              <a:rPr lang="en-US" altLang="ja-JP" sz="1600" dirty="0" smtClean="0"/>
              <a:t>,</a:t>
            </a:r>
            <a:endParaRPr kumimoji="1" lang="ja-JP" altLang="en-US" sz="16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4929190" y="2857496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FF"/>
                </a:solidFill>
              </a:rPr>
              <a:t>R</a:t>
            </a:r>
            <a:r>
              <a:rPr lang="en-US" altLang="ja-JP" sz="1200" i="1" dirty="0" smtClean="0">
                <a:solidFill>
                  <a:srgbClr val="0000FF"/>
                </a:solidFill>
              </a:rPr>
              <a:t>2</a:t>
            </a:r>
            <a:r>
              <a:rPr lang="en-US" altLang="ja-JP" sz="1600" i="1" dirty="0" smtClean="0">
                <a:solidFill>
                  <a:srgbClr val="0000FF"/>
                </a:solidFill>
              </a:rPr>
              <a:t>(1)</a:t>
            </a:r>
            <a:r>
              <a:rPr lang="en-US" altLang="ja-JP" sz="1600" dirty="0" smtClean="0">
                <a:solidFill>
                  <a:srgbClr val="0000FF"/>
                </a:solidFill>
              </a:rPr>
              <a:t>=0</a:t>
            </a:r>
            <a:r>
              <a:rPr lang="en-US" altLang="ja-JP" sz="1600" dirty="0" smtClean="0"/>
              <a:t>,</a:t>
            </a:r>
            <a:endParaRPr kumimoji="1" lang="ja-JP" altLang="en-US" sz="1600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5826059" y="2876132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/>
              <a:t>R</a:t>
            </a:r>
            <a:r>
              <a:rPr lang="en-US" altLang="ja-JP" sz="1200" i="1" dirty="0" smtClean="0"/>
              <a:t>3</a:t>
            </a:r>
            <a:r>
              <a:rPr lang="en-US" altLang="ja-JP" sz="1600" i="1" dirty="0" smtClean="0"/>
              <a:t>(1)</a:t>
            </a:r>
            <a:r>
              <a:rPr lang="en-US" altLang="ja-JP" sz="1600" dirty="0" smtClean="0"/>
              <a:t>=0,</a:t>
            </a:r>
            <a:endParaRPr kumimoji="1" lang="ja-JP" altLang="en-US" sz="1600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714744" y="3143248"/>
            <a:ext cx="4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FF"/>
                </a:solidFill>
              </a:rPr>
              <a:t>t</a:t>
            </a:r>
            <a:r>
              <a:rPr lang="en-US" altLang="ja-JP" sz="1600" dirty="0" smtClean="0">
                <a:solidFill>
                  <a:srgbClr val="0000FF"/>
                </a:solidFill>
              </a:rPr>
              <a:t>=3</a:t>
            </a:r>
            <a:endParaRPr kumimoji="1" lang="ja-JP" altLang="en-US" sz="1600" dirty="0">
              <a:solidFill>
                <a:srgbClr val="0000FF"/>
              </a:solidFill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125067" y="3429000"/>
            <a:ext cx="8643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FF"/>
                </a:solidFill>
              </a:rPr>
              <a:t>A(3)</a:t>
            </a:r>
            <a:r>
              <a:rPr lang="en-US" altLang="ja-JP" sz="1600" dirty="0" smtClean="0">
                <a:solidFill>
                  <a:srgbClr val="0000FF"/>
                </a:solidFill>
              </a:rPr>
              <a:t>=0</a:t>
            </a:r>
            <a:r>
              <a:rPr lang="en-US" altLang="ja-JP" sz="1600" dirty="0" smtClean="0"/>
              <a:t>,</a:t>
            </a:r>
            <a:endParaRPr kumimoji="1" lang="ja-JP" altLang="en-US" sz="1600" dirty="0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4903802" y="3429000"/>
            <a:ext cx="8643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/>
              <a:t>B(3)</a:t>
            </a:r>
            <a:r>
              <a:rPr lang="en-US" altLang="ja-JP" sz="1600" dirty="0" smtClean="0"/>
              <a:t>=0,</a:t>
            </a:r>
            <a:endParaRPr kumimoji="1" lang="ja-JP" altLang="en-US" sz="1600" dirty="0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61058" y="3429000"/>
            <a:ext cx="8755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FF"/>
                </a:solidFill>
              </a:rPr>
              <a:t>C(3)</a:t>
            </a:r>
            <a:r>
              <a:rPr lang="en-US" altLang="ja-JP" sz="1600" dirty="0" smtClean="0">
                <a:solidFill>
                  <a:srgbClr val="0000FF"/>
                </a:solidFill>
              </a:rPr>
              <a:t>=0</a:t>
            </a:r>
            <a:r>
              <a:rPr lang="en-US" altLang="ja-JP" sz="1600" dirty="0" smtClean="0"/>
              <a:t>,</a:t>
            </a:r>
            <a:endParaRPr kumimoji="1" lang="ja-JP" altLang="en-US" sz="1600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6625397" y="3429000"/>
            <a:ext cx="8755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/>
              <a:t>D(3)</a:t>
            </a:r>
            <a:r>
              <a:rPr lang="en-US" altLang="ja-JP" sz="1600" dirty="0" smtClean="0"/>
              <a:t>=0,</a:t>
            </a:r>
            <a:endParaRPr kumimoji="1" lang="ja-JP" altLang="en-US" sz="1600" dirty="0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4176681" y="3714752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/>
              <a:t>R</a:t>
            </a:r>
            <a:r>
              <a:rPr lang="en-US" altLang="ja-JP" sz="1200" i="1" dirty="0" smtClean="0"/>
              <a:t>1</a:t>
            </a:r>
            <a:r>
              <a:rPr lang="en-US" altLang="ja-JP" sz="1600" i="1" dirty="0" smtClean="0"/>
              <a:t>(3)</a:t>
            </a:r>
            <a:r>
              <a:rPr lang="en-US" altLang="ja-JP" sz="1600" dirty="0" smtClean="0"/>
              <a:t>=0,</a:t>
            </a:r>
            <a:endParaRPr kumimoji="1" lang="ja-JP" altLang="en-US" sz="1600" dirty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5000628" y="3714752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/>
              <a:t>R</a:t>
            </a:r>
            <a:r>
              <a:rPr lang="en-US" altLang="ja-JP" sz="1200" i="1" dirty="0" smtClean="0"/>
              <a:t>2</a:t>
            </a:r>
            <a:r>
              <a:rPr lang="en-US" altLang="ja-JP" sz="1600" i="1" dirty="0" smtClean="0"/>
              <a:t>(3)</a:t>
            </a:r>
            <a:r>
              <a:rPr lang="en-US" altLang="ja-JP" sz="1600" dirty="0" smtClean="0"/>
              <a:t>=0,</a:t>
            </a:r>
            <a:endParaRPr kumimoji="1" lang="ja-JP" altLang="en-US" sz="1600" dirty="0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897497" y="3733388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/>
              <a:t>R</a:t>
            </a:r>
            <a:r>
              <a:rPr lang="en-US" altLang="ja-JP" sz="1200" i="1" dirty="0" smtClean="0"/>
              <a:t>3</a:t>
            </a:r>
            <a:r>
              <a:rPr lang="en-US" altLang="ja-JP" sz="1600" i="1" dirty="0" smtClean="0"/>
              <a:t>(3)</a:t>
            </a:r>
            <a:r>
              <a:rPr lang="en-US" altLang="ja-JP" sz="1600" dirty="0" smtClean="0"/>
              <a:t>=0,</a:t>
            </a:r>
            <a:endParaRPr kumimoji="1" lang="ja-JP" altLang="en-US" sz="1600" dirty="0"/>
          </a:p>
        </p:txBody>
      </p:sp>
      <p:cxnSp>
        <p:nvCxnSpPr>
          <p:cNvPr id="58" name="直線コネクタ 57"/>
          <p:cNvCxnSpPr/>
          <p:nvPr/>
        </p:nvCxnSpPr>
        <p:spPr>
          <a:xfrm rot="16200000" flipH="1">
            <a:off x="2857488" y="714356"/>
            <a:ext cx="500066" cy="500066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 rot="16200000" flipH="1">
            <a:off x="2000232" y="714356"/>
            <a:ext cx="500066" cy="500066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 rot="16200000" flipH="1">
            <a:off x="3714744" y="714356"/>
            <a:ext cx="500066" cy="500066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 rot="16200000" flipH="1">
            <a:off x="2000232" y="1500174"/>
            <a:ext cx="500066" cy="500066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 rot="16200000" flipH="1">
            <a:off x="1142976" y="714356"/>
            <a:ext cx="500066" cy="500066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 rot="16200000" flipH="1">
            <a:off x="285720" y="714356"/>
            <a:ext cx="500066" cy="500066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コネクタ 63"/>
          <p:cNvCxnSpPr/>
          <p:nvPr/>
        </p:nvCxnSpPr>
        <p:spPr>
          <a:xfrm rot="16200000" flipH="1">
            <a:off x="2000232" y="2285992"/>
            <a:ext cx="500066" cy="500066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326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5" descr="MCj023413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5643578"/>
            <a:ext cx="966874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" name="タイトル 1"/>
          <p:cNvSpPr>
            <a:spLocks noGrp="1"/>
          </p:cNvSpPr>
          <p:nvPr>
            <p:ph type="title"/>
          </p:nvPr>
        </p:nvSpPr>
        <p:spPr>
          <a:xfrm>
            <a:off x="374848" y="-27384"/>
            <a:ext cx="8229600" cy="368280"/>
          </a:xfrm>
        </p:spPr>
        <p:txBody>
          <a:bodyPr/>
          <a:lstStyle/>
          <a:p>
            <a:r>
              <a:rPr kumimoji="1" lang="en-US" altLang="ja-JP" sz="2400" dirty="0" smtClean="0"/>
              <a:t>Impact degree by deletion of multiple reaction</a:t>
            </a:r>
            <a:endParaRPr kumimoji="1" lang="ja-JP" altLang="en-US" sz="2400" dirty="0"/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430" y="764705"/>
            <a:ext cx="3666590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21834" y="764705"/>
            <a:ext cx="3666590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0" name="直線コネクタ 29"/>
          <p:cNvCxnSpPr/>
          <p:nvPr/>
        </p:nvCxnSpPr>
        <p:spPr>
          <a:xfrm rot="16200000" flipH="1">
            <a:off x="1292810" y="764705"/>
            <a:ext cx="500066" cy="500066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 rot="16200000" flipH="1">
            <a:off x="2078628" y="764705"/>
            <a:ext cx="500066" cy="500066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rot="16200000" flipH="1">
            <a:off x="2793008" y="764705"/>
            <a:ext cx="500066" cy="500066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 rot="16200000" flipH="1">
            <a:off x="3650264" y="764705"/>
            <a:ext cx="500066" cy="500066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 rot="16200000" flipH="1">
            <a:off x="7745482" y="1836274"/>
            <a:ext cx="500066" cy="500066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rot="16200000" flipH="1">
            <a:off x="7745482" y="2622093"/>
            <a:ext cx="500066" cy="500066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1557243" y="404664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dirty="0" smtClean="0"/>
              <a:t>Deletion of R1</a:t>
            </a:r>
            <a:endParaRPr kumimoji="1" lang="ja-JP" altLang="en-US" sz="1800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661699" y="413956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dirty="0" smtClean="0"/>
              <a:t>Deletion of R4</a:t>
            </a:r>
            <a:endParaRPr kumimoji="1" lang="ja-JP" altLang="en-US" sz="1800" dirty="0"/>
          </a:p>
        </p:txBody>
      </p:sp>
      <p:cxnSp>
        <p:nvCxnSpPr>
          <p:cNvPr id="38" name="直線矢印コネクタ 37"/>
          <p:cNvCxnSpPr/>
          <p:nvPr/>
        </p:nvCxnSpPr>
        <p:spPr>
          <a:xfrm flipH="1">
            <a:off x="3203848" y="1414486"/>
            <a:ext cx="471412" cy="2143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 flipH="1">
            <a:off x="7380312" y="1414486"/>
            <a:ext cx="471412" cy="2143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グループ化 1"/>
          <p:cNvGrpSpPr/>
          <p:nvPr/>
        </p:nvGrpSpPr>
        <p:grpSpPr>
          <a:xfrm>
            <a:off x="2034921" y="3933056"/>
            <a:ext cx="5921455" cy="2895471"/>
            <a:chOff x="2034920" y="3933056"/>
            <a:chExt cx="5921456" cy="2895471"/>
          </a:xfrm>
        </p:grpSpPr>
        <p:pic>
          <p:nvPicPr>
            <p:cNvPr id="19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034920" y="3933056"/>
              <a:ext cx="4380969" cy="27860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20" name="直線コネクタ 19"/>
            <p:cNvCxnSpPr/>
            <p:nvPr/>
          </p:nvCxnSpPr>
          <p:spPr>
            <a:xfrm rot="16200000" flipH="1">
              <a:off x="2882508" y="3939036"/>
              <a:ext cx="609455" cy="597496"/>
            </a:xfrm>
            <a:prstGeom prst="line">
              <a:avLst/>
            </a:prstGeom>
            <a:ln w="25400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 rot="16200000" flipH="1">
              <a:off x="3821431" y="3939036"/>
              <a:ext cx="609455" cy="597496"/>
            </a:xfrm>
            <a:prstGeom prst="line">
              <a:avLst/>
            </a:prstGeom>
            <a:ln w="254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rot="16200000" flipH="1">
              <a:off x="4674997" y="3939036"/>
              <a:ext cx="609455" cy="597496"/>
            </a:xfrm>
            <a:prstGeom prst="line">
              <a:avLst/>
            </a:prstGeom>
            <a:ln w="254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 rot="16200000" flipH="1">
              <a:off x="5699276" y="3939036"/>
              <a:ext cx="609455" cy="597496"/>
            </a:xfrm>
            <a:prstGeom prst="line">
              <a:avLst/>
            </a:prstGeom>
            <a:ln w="254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rot="16200000" flipH="1">
              <a:off x="5669539" y="5186968"/>
              <a:ext cx="609455" cy="597496"/>
            </a:xfrm>
            <a:prstGeom prst="line">
              <a:avLst/>
            </a:prstGeom>
            <a:ln w="25400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rot="16200000" flipH="1">
              <a:off x="5669539" y="4367664"/>
              <a:ext cx="609455" cy="597496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 rot="16200000" flipH="1">
              <a:off x="5624094" y="6225052"/>
              <a:ext cx="609455" cy="597496"/>
            </a:xfrm>
            <a:prstGeom prst="line">
              <a:avLst/>
            </a:prstGeom>
            <a:ln w="254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テキスト ボックス 26"/>
            <p:cNvSpPr txBox="1"/>
            <p:nvPr/>
          </p:nvSpPr>
          <p:spPr>
            <a:xfrm>
              <a:off x="6178325" y="4704024"/>
              <a:ext cx="177805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600" dirty="0" smtClean="0">
                  <a:solidFill>
                    <a:srgbClr val="00B050"/>
                  </a:solidFill>
                </a:rPr>
                <a:t>Newly inactivated</a:t>
              </a:r>
              <a:endParaRPr kumimoji="1" lang="ja-JP" altLang="en-US" sz="1600" dirty="0">
                <a:solidFill>
                  <a:srgbClr val="00B050"/>
                </a:solidFill>
              </a:endParaRPr>
            </a:p>
          </p:txBody>
        </p:sp>
        <p:cxnSp>
          <p:nvCxnSpPr>
            <p:cNvPr id="41" name="直線矢印コネクタ 40"/>
            <p:cNvCxnSpPr/>
            <p:nvPr/>
          </p:nvCxnSpPr>
          <p:spPr>
            <a:xfrm flipH="1">
              <a:off x="5275281" y="4668288"/>
              <a:ext cx="471412" cy="21431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テキスト ボックス 41"/>
          <p:cNvSpPr txBox="1"/>
          <p:nvPr/>
        </p:nvSpPr>
        <p:spPr>
          <a:xfrm>
            <a:off x="2599809" y="3429000"/>
            <a:ext cx="2980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dirty="0" smtClean="0"/>
              <a:t>Multiple deletion of (R1,R4)</a:t>
            </a:r>
            <a:endParaRPr kumimoji="1"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406557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タイトル 1"/>
          <p:cNvSpPr txBox="1">
            <a:spLocks/>
          </p:cNvSpPr>
          <p:nvPr/>
        </p:nvSpPr>
        <p:spPr>
          <a:xfrm>
            <a:off x="395536" y="44624"/>
            <a:ext cx="8229600" cy="48949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sz="2400" dirty="0" smtClean="0"/>
              <a:t>Relation between essential genes of  KEIO collection</a:t>
            </a:r>
          </a:p>
          <a:p>
            <a:r>
              <a:rPr lang="en-US" altLang="ja-JP" sz="2400" dirty="0" smtClean="0"/>
              <a:t>and top 14 reactions with high impact degree</a:t>
            </a:r>
            <a:endParaRPr lang="ja-JP" altLang="en-US" sz="2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21117" y="2285583"/>
            <a:ext cx="6659195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28      </a:t>
            </a:r>
            <a:r>
              <a:rPr kumimoji="1" lang="en-US" altLang="ja-JP" dirty="0" smtClean="0"/>
              <a:t>R00416   2.7.7.23      b3730              </a:t>
            </a:r>
            <a:r>
              <a:rPr kumimoji="1" lang="en-US" altLang="ja-JP" dirty="0" smtClean="0">
                <a:solidFill>
                  <a:srgbClr val="FF0000"/>
                </a:solidFill>
              </a:rPr>
              <a:t>Essential</a:t>
            </a:r>
          </a:p>
          <a:p>
            <a:r>
              <a:rPr lang="en-US" altLang="ja-JP" dirty="0"/>
              <a:t> </a:t>
            </a:r>
            <a:r>
              <a:rPr lang="en-US" altLang="ja-JP" dirty="0" smtClean="0"/>
              <a:t>         R02060   5.4.2.10      b3176              Non-essential</a:t>
            </a:r>
          </a:p>
          <a:p>
            <a:r>
              <a:rPr kumimoji="1" lang="en-US" altLang="ja-JP" dirty="0" smtClean="0"/>
              <a:t>          R05332    2.3.1.157   b3730              </a:t>
            </a:r>
            <a:r>
              <a:rPr kumimoji="1" lang="en-US" altLang="ja-JP" dirty="0" smtClean="0">
                <a:solidFill>
                  <a:srgbClr val="FF0000"/>
                </a:solidFill>
              </a:rPr>
              <a:t>Essential</a:t>
            </a:r>
          </a:p>
          <a:p>
            <a:r>
              <a:rPr kumimoji="1" lang="en-US" altLang="ja-JP" dirty="0" smtClean="0"/>
              <a:t>17      R04325    2.1.2.2       b1849,b2550   Non-essential</a:t>
            </a:r>
          </a:p>
          <a:p>
            <a:r>
              <a:rPr kumimoji="1" lang="en-US" altLang="ja-JP" dirty="0" smtClean="0"/>
              <a:t>15      R04966   1.3.1.9       b1288               </a:t>
            </a:r>
            <a:r>
              <a:rPr kumimoji="1" lang="en-US" altLang="ja-JP" dirty="0" smtClean="0">
                <a:solidFill>
                  <a:srgbClr val="FF0000"/>
                </a:solidFill>
              </a:rPr>
              <a:t>Essential</a:t>
            </a:r>
          </a:p>
          <a:p>
            <a:r>
              <a:rPr lang="en-US" altLang="ja-JP" dirty="0" smtClean="0"/>
              <a:t>          R04724    1.3.1.9      b1288               </a:t>
            </a:r>
            <a:r>
              <a:rPr lang="en-US" altLang="ja-JP" dirty="0" smtClean="0">
                <a:solidFill>
                  <a:srgbClr val="FF0000"/>
                </a:solidFill>
              </a:rPr>
              <a:t>Essential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kumimoji="1" lang="en-US" altLang="ja-JP" dirty="0" smtClean="0"/>
              <a:t>          R03165    4.2.1.75    b3804               </a:t>
            </a:r>
            <a:r>
              <a:rPr kumimoji="1" lang="en-US" altLang="ja-JP" dirty="0" smtClean="0">
                <a:solidFill>
                  <a:srgbClr val="FF0000"/>
                </a:solidFill>
              </a:rPr>
              <a:t>Essential</a:t>
            </a:r>
          </a:p>
          <a:p>
            <a:r>
              <a:rPr lang="en-US" altLang="ja-JP" dirty="0" smtClean="0"/>
              <a:t>          R00084    2.5.1.61    b3805               </a:t>
            </a:r>
            <a:r>
              <a:rPr lang="en-US" altLang="ja-JP" dirty="0" smtClean="0">
                <a:solidFill>
                  <a:srgbClr val="FF0000"/>
                </a:solidFill>
              </a:rPr>
              <a:t>Essential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kumimoji="1" lang="en-US" altLang="ja-JP" dirty="0" smtClean="0"/>
              <a:t>          R00036    4.2.1.24    b0369               </a:t>
            </a:r>
            <a:r>
              <a:rPr kumimoji="1" lang="en-US" altLang="ja-JP" dirty="0" smtClean="0">
                <a:solidFill>
                  <a:srgbClr val="FF0000"/>
                </a:solidFill>
              </a:rPr>
              <a:t>Essential</a:t>
            </a:r>
          </a:p>
          <a:p>
            <a:r>
              <a:rPr lang="en-US" altLang="ja-JP" dirty="0" smtClean="0"/>
              <a:t>          R02272    5.4.3.8      b0154               </a:t>
            </a:r>
            <a:r>
              <a:rPr lang="en-US" altLang="ja-JP" dirty="0" smtClean="0">
                <a:solidFill>
                  <a:srgbClr val="FF0000"/>
                </a:solidFill>
              </a:rPr>
              <a:t>Essential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kumimoji="1" lang="en-US" altLang="ja-JP" dirty="0" smtClean="0"/>
              <a:t>          R05578    6.1.1.17    b2400               </a:t>
            </a:r>
            <a:r>
              <a:rPr kumimoji="1" lang="en-US" altLang="ja-JP" dirty="0" smtClean="0">
                <a:solidFill>
                  <a:srgbClr val="FF0000"/>
                </a:solidFill>
              </a:rPr>
              <a:t>Essential</a:t>
            </a:r>
          </a:p>
          <a:p>
            <a:r>
              <a:rPr lang="en-US" altLang="ja-JP" dirty="0" smtClean="0"/>
              <a:t>          R04109    1.2.1.70    b1210               </a:t>
            </a:r>
            <a:r>
              <a:rPr lang="en-US" altLang="ja-JP" dirty="0" smtClean="0">
                <a:solidFill>
                  <a:srgbClr val="FF0000"/>
                </a:solidFill>
              </a:rPr>
              <a:t>Essential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kumimoji="1" lang="en-US" altLang="ja-JP" dirty="0" smtClean="0"/>
              <a:t>          R01658     2.5.1.1     b0421               </a:t>
            </a:r>
            <a:r>
              <a:rPr kumimoji="1" lang="en-US" altLang="ja-JP" dirty="0" smtClean="0">
                <a:solidFill>
                  <a:srgbClr val="FF0000"/>
                </a:solidFill>
              </a:rPr>
              <a:t>Essential</a:t>
            </a:r>
          </a:p>
          <a:p>
            <a:r>
              <a:rPr kumimoji="1" lang="en-US" altLang="ja-JP" dirty="0" smtClean="0"/>
              <a:t>          R02003     2.5.1.10   b0421               </a:t>
            </a:r>
            <a:r>
              <a:rPr kumimoji="1" lang="en-US" altLang="ja-JP" dirty="0" smtClean="0">
                <a:solidFill>
                  <a:srgbClr val="FF0000"/>
                </a:solidFill>
              </a:rPr>
              <a:t>Essential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4520" y="1700808"/>
            <a:ext cx="8226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Impact</a:t>
            </a:r>
            <a:br>
              <a:rPr kumimoji="1" lang="en-US" altLang="ja-JP" sz="1600" dirty="0" smtClean="0"/>
            </a:br>
            <a:r>
              <a:rPr kumimoji="1" lang="en-US" altLang="ja-JP" sz="1600" dirty="0" smtClean="0"/>
              <a:t>degree</a:t>
            </a:r>
            <a:endParaRPr kumimoji="1" lang="ja-JP" altLang="en-US" sz="16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441197" y="1781527"/>
            <a:ext cx="3284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Reaction      Enzyme         gene    </a:t>
            </a:r>
            <a:endParaRPr kumimoji="1" lang="ja-JP" altLang="en-US" sz="16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415728" y="6269250"/>
            <a:ext cx="14047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Avg. 2.364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52519" y="980728"/>
            <a:ext cx="83311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Calculate the </a:t>
            </a:r>
            <a:r>
              <a:rPr kumimoji="1" lang="en-US" altLang="ja-JP" dirty="0" smtClean="0">
                <a:solidFill>
                  <a:srgbClr val="0000FF"/>
                </a:solidFill>
              </a:rPr>
              <a:t>impact degrees  </a:t>
            </a:r>
            <a:r>
              <a:rPr kumimoji="1" lang="en-US" altLang="ja-JP" dirty="0" smtClean="0"/>
              <a:t>of </a:t>
            </a:r>
            <a:r>
              <a:rPr kumimoji="1" lang="en-US" altLang="ja-JP" dirty="0" smtClean="0">
                <a:solidFill>
                  <a:srgbClr val="00B050"/>
                </a:solidFill>
              </a:rPr>
              <a:t>single knockout </a:t>
            </a:r>
            <a:r>
              <a:rPr kumimoji="1" lang="en-US" altLang="ja-JP" dirty="0" smtClean="0"/>
              <a:t>for all reactions </a:t>
            </a:r>
          </a:p>
          <a:p>
            <a:r>
              <a:rPr lang="en-US" altLang="ja-JP" dirty="0"/>
              <a:t>i</a:t>
            </a:r>
            <a:r>
              <a:rPr lang="en-US" altLang="ja-JP" dirty="0" smtClean="0"/>
              <a:t>ncluded in</a:t>
            </a:r>
            <a:r>
              <a:rPr kumimoji="1" lang="en-US" altLang="ja-JP" dirty="0" smtClean="0"/>
              <a:t> </a:t>
            </a:r>
            <a:r>
              <a:rPr kumimoji="1" lang="en-US" altLang="ja-JP" i="1" dirty="0" smtClean="0">
                <a:solidFill>
                  <a:srgbClr val="00B050"/>
                </a:solidFill>
              </a:rPr>
              <a:t>E. coli </a:t>
            </a:r>
            <a:r>
              <a:rPr kumimoji="1" lang="en-US" altLang="ja-JP" dirty="0" smtClean="0"/>
              <a:t>of </a:t>
            </a:r>
            <a:r>
              <a:rPr kumimoji="1" lang="en-US" altLang="ja-JP" dirty="0" smtClean="0">
                <a:solidFill>
                  <a:srgbClr val="0000FF"/>
                </a:solidFill>
              </a:rPr>
              <a:t>KEGG database</a:t>
            </a:r>
            <a:r>
              <a:rPr kumimoji="1" lang="en-US" altLang="ja-JP" dirty="0" smtClean="0"/>
              <a:t>.  1088 reactions, 831 compounds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000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タイトル 1"/>
          <p:cNvSpPr txBox="1">
            <a:spLocks/>
          </p:cNvSpPr>
          <p:nvPr/>
        </p:nvSpPr>
        <p:spPr>
          <a:xfrm>
            <a:off x="395536" y="44624"/>
            <a:ext cx="8229600" cy="48949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sz="2400" dirty="0" smtClean="0"/>
              <a:t>Relation between essential genes of KEIO collection </a:t>
            </a:r>
          </a:p>
          <a:p>
            <a:r>
              <a:rPr lang="en-US" altLang="ja-JP" sz="2400" dirty="0" smtClean="0"/>
              <a:t>and top 14 reactions with high impact degree</a:t>
            </a:r>
            <a:endParaRPr lang="ja-JP" altLang="en-US" sz="2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70125" y="2196147"/>
            <a:ext cx="8116324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28      </a:t>
            </a:r>
            <a:r>
              <a:rPr kumimoji="1" lang="en-US" altLang="ja-JP" dirty="0" smtClean="0"/>
              <a:t>R00416   2.7.7.23      b3730              </a:t>
            </a:r>
            <a:r>
              <a:rPr kumimoji="1" lang="en-US" altLang="ja-JP" dirty="0" smtClean="0">
                <a:solidFill>
                  <a:srgbClr val="FF0000"/>
                </a:solidFill>
              </a:rPr>
              <a:t>Essential</a:t>
            </a:r>
          </a:p>
          <a:p>
            <a:r>
              <a:rPr lang="en-US" altLang="ja-JP" dirty="0"/>
              <a:t> </a:t>
            </a:r>
            <a:r>
              <a:rPr lang="en-US" altLang="ja-JP" dirty="0" smtClean="0"/>
              <a:t>         R02060   5.4.2.10      b3176            </a:t>
            </a:r>
            <a:r>
              <a:rPr lang="en-US" altLang="ja-JP" dirty="0" smtClean="0">
                <a:solidFill>
                  <a:srgbClr val="0000FF"/>
                </a:solidFill>
              </a:rPr>
              <a:t>Essential in updated version</a:t>
            </a:r>
          </a:p>
          <a:p>
            <a:r>
              <a:rPr kumimoji="1" lang="en-US" altLang="ja-JP" dirty="0" smtClean="0"/>
              <a:t>          R05332    2.3.1.157   b3730              </a:t>
            </a:r>
            <a:r>
              <a:rPr kumimoji="1" lang="en-US" altLang="ja-JP" dirty="0" smtClean="0">
                <a:solidFill>
                  <a:srgbClr val="FF0000"/>
                </a:solidFill>
              </a:rPr>
              <a:t>Essential</a:t>
            </a:r>
          </a:p>
          <a:p>
            <a:r>
              <a:rPr kumimoji="1" lang="en-US" altLang="ja-JP" dirty="0" smtClean="0"/>
              <a:t>17      R04325    2.1.2.2       b1849,b2550   Non-essential</a:t>
            </a:r>
          </a:p>
          <a:p>
            <a:r>
              <a:rPr kumimoji="1" lang="en-US" altLang="ja-JP" dirty="0" smtClean="0"/>
              <a:t>15      R04966   1.3.1.9       b1288               </a:t>
            </a:r>
            <a:r>
              <a:rPr kumimoji="1" lang="en-US" altLang="ja-JP" dirty="0" smtClean="0">
                <a:solidFill>
                  <a:srgbClr val="FF0000"/>
                </a:solidFill>
              </a:rPr>
              <a:t>Essential</a:t>
            </a:r>
          </a:p>
          <a:p>
            <a:r>
              <a:rPr lang="en-US" altLang="ja-JP" dirty="0" smtClean="0"/>
              <a:t>          R04724    1.3.1.9      b1288               </a:t>
            </a:r>
            <a:r>
              <a:rPr lang="en-US" altLang="ja-JP" dirty="0" smtClean="0">
                <a:solidFill>
                  <a:srgbClr val="FF0000"/>
                </a:solidFill>
              </a:rPr>
              <a:t>Essential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kumimoji="1" lang="en-US" altLang="ja-JP" dirty="0" smtClean="0"/>
              <a:t>          R03165    4.2.1.75    b3804               </a:t>
            </a:r>
            <a:r>
              <a:rPr kumimoji="1" lang="en-US" altLang="ja-JP" dirty="0" smtClean="0">
                <a:solidFill>
                  <a:srgbClr val="FF0000"/>
                </a:solidFill>
              </a:rPr>
              <a:t>Essential</a:t>
            </a:r>
          </a:p>
          <a:p>
            <a:r>
              <a:rPr lang="en-US" altLang="ja-JP" dirty="0" smtClean="0"/>
              <a:t>          R00084    2.5.1.61    b3805               </a:t>
            </a:r>
            <a:r>
              <a:rPr lang="en-US" altLang="ja-JP" dirty="0" smtClean="0">
                <a:solidFill>
                  <a:srgbClr val="FF0000"/>
                </a:solidFill>
              </a:rPr>
              <a:t>Essential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kumimoji="1" lang="en-US" altLang="ja-JP" dirty="0" smtClean="0"/>
              <a:t>          R00036    4.2.1.24    b0369               </a:t>
            </a:r>
            <a:r>
              <a:rPr kumimoji="1" lang="en-US" altLang="ja-JP" dirty="0" smtClean="0">
                <a:solidFill>
                  <a:srgbClr val="FF0000"/>
                </a:solidFill>
              </a:rPr>
              <a:t>Essential</a:t>
            </a:r>
          </a:p>
          <a:p>
            <a:r>
              <a:rPr lang="en-US" altLang="ja-JP" dirty="0" smtClean="0"/>
              <a:t>          R02272    5.4.3.8      b0154               </a:t>
            </a:r>
            <a:r>
              <a:rPr lang="en-US" altLang="ja-JP" dirty="0" smtClean="0">
                <a:solidFill>
                  <a:srgbClr val="FF0000"/>
                </a:solidFill>
              </a:rPr>
              <a:t>Essential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kumimoji="1" lang="en-US" altLang="ja-JP" dirty="0" smtClean="0"/>
              <a:t>          R05578    6.1.1.17    b2400               </a:t>
            </a:r>
            <a:r>
              <a:rPr kumimoji="1" lang="en-US" altLang="ja-JP" dirty="0" smtClean="0">
                <a:solidFill>
                  <a:srgbClr val="FF0000"/>
                </a:solidFill>
              </a:rPr>
              <a:t>Essential</a:t>
            </a:r>
          </a:p>
          <a:p>
            <a:r>
              <a:rPr lang="en-US" altLang="ja-JP" dirty="0" smtClean="0"/>
              <a:t>          R04109    1.2.1.70    b1210               </a:t>
            </a:r>
            <a:r>
              <a:rPr lang="en-US" altLang="ja-JP" dirty="0" smtClean="0">
                <a:solidFill>
                  <a:srgbClr val="FF0000"/>
                </a:solidFill>
              </a:rPr>
              <a:t>Essential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kumimoji="1" lang="en-US" altLang="ja-JP" dirty="0" smtClean="0"/>
              <a:t>          R01658     2.5.1.1     b0421               </a:t>
            </a:r>
            <a:r>
              <a:rPr kumimoji="1" lang="en-US" altLang="ja-JP" dirty="0" smtClean="0">
                <a:solidFill>
                  <a:srgbClr val="FF0000"/>
                </a:solidFill>
              </a:rPr>
              <a:t>Essential</a:t>
            </a:r>
          </a:p>
          <a:p>
            <a:r>
              <a:rPr kumimoji="1" lang="en-US" altLang="ja-JP" dirty="0" smtClean="0"/>
              <a:t>          R02003     2.5.1.10   b0421               </a:t>
            </a:r>
            <a:r>
              <a:rPr kumimoji="1" lang="en-US" altLang="ja-JP" dirty="0" smtClean="0">
                <a:solidFill>
                  <a:srgbClr val="FF0000"/>
                </a:solidFill>
              </a:rPr>
              <a:t>Essential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23528" y="1611372"/>
            <a:ext cx="8226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Impact</a:t>
            </a:r>
            <a:br>
              <a:rPr kumimoji="1" lang="en-US" altLang="ja-JP" sz="1600" dirty="0" smtClean="0"/>
            </a:br>
            <a:r>
              <a:rPr kumimoji="1" lang="en-US" altLang="ja-JP" sz="1600" dirty="0" smtClean="0"/>
              <a:t>degree</a:t>
            </a:r>
            <a:endParaRPr kumimoji="1" lang="ja-JP" altLang="en-US" sz="16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290205" y="1692091"/>
            <a:ext cx="3284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Reaction      Enzyme         gene    </a:t>
            </a:r>
            <a:endParaRPr kumimoji="1" lang="ja-JP" altLang="en-US" sz="16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308304" y="6107806"/>
            <a:ext cx="14047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Avg. 2.364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68295" y="992922"/>
            <a:ext cx="82605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Calculate the </a:t>
            </a:r>
            <a:r>
              <a:rPr kumimoji="1" lang="en-US" altLang="ja-JP" dirty="0" smtClean="0">
                <a:solidFill>
                  <a:srgbClr val="0000FF"/>
                </a:solidFill>
              </a:rPr>
              <a:t>impact degrees  </a:t>
            </a:r>
            <a:r>
              <a:rPr kumimoji="1" lang="en-US" altLang="ja-JP" dirty="0" smtClean="0"/>
              <a:t>of </a:t>
            </a:r>
            <a:r>
              <a:rPr kumimoji="1" lang="en-US" altLang="ja-JP" dirty="0" smtClean="0">
                <a:solidFill>
                  <a:srgbClr val="00B050"/>
                </a:solidFill>
              </a:rPr>
              <a:t>single knockout </a:t>
            </a:r>
            <a:r>
              <a:rPr kumimoji="1" lang="en-US" altLang="ja-JP" dirty="0" smtClean="0"/>
              <a:t>for all reactions </a:t>
            </a:r>
          </a:p>
          <a:p>
            <a:r>
              <a:rPr lang="en-US" altLang="ja-JP" dirty="0"/>
              <a:t>i</a:t>
            </a:r>
            <a:r>
              <a:rPr lang="en-US" altLang="ja-JP" dirty="0" smtClean="0"/>
              <a:t>ncluded in</a:t>
            </a:r>
            <a:r>
              <a:rPr kumimoji="1" lang="en-US" altLang="ja-JP" dirty="0" smtClean="0"/>
              <a:t> </a:t>
            </a:r>
            <a:r>
              <a:rPr kumimoji="1" lang="en-US" altLang="ja-JP" i="1" dirty="0" smtClean="0">
                <a:solidFill>
                  <a:srgbClr val="00B050"/>
                </a:solidFill>
              </a:rPr>
              <a:t>E. coli </a:t>
            </a:r>
            <a:r>
              <a:rPr kumimoji="1" lang="en-US" altLang="ja-JP" dirty="0" smtClean="0"/>
              <a:t>of </a:t>
            </a:r>
            <a:r>
              <a:rPr kumimoji="1" lang="en-US" altLang="ja-JP" dirty="0" smtClean="0">
                <a:solidFill>
                  <a:srgbClr val="0000FF"/>
                </a:solidFill>
              </a:rPr>
              <a:t>KEGG database</a:t>
            </a:r>
            <a:r>
              <a:rPr kumimoji="1" lang="en-US" altLang="ja-JP" dirty="0" smtClean="0"/>
              <a:t>. 1088 reactions, 831 compounds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8265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11560" y="1412776"/>
            <a:ext cx="803240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>
                <a:solidFill>
                  <a:srgbClr val="00B050"/>
                </a:solidFill>
              </a:rPr>
              <a:t>12 of the 14 </a:t>
            </a:r>
            <a:r>
              <a:rPr lang="en-US" altLang="ja-JP" dirty="0" smtClean="0"/>
              <a:t>genes are included in the </a:t>
            </a:r>
            <a:r>
              <a:rPr lang="en-US" altLang="ja-JP" dirty="0" smtClean="0">
                <a:solidFill>
                  <a:srgbClr val="00B050"/>
                </a:solidFill>
              </a:rPr>
              <a:t>list of essential genes of </a:t>
            </a:r>
            <a:r>
              <a:rPr lang="en-US" altLang="ja-JP" dirty="0" smtClean="0"/>
              <a:t>KEIO collection 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altLang="ja-JP" dirty="0" smtClean="0">
                <a:solidFill>
                  <a:srgbClr val="0000FF"/>
                </a:solidFill>
              </a:rPr>
              <a:t>13 of the 14 </a:t>
            </a:r>
            <a:r>
              <a:rPr lang="en-US" altLang="ja-JP" dirty="0" smtClean="0"/>
              <a:t>are essential in </a:t>
            </a:r>
            <a:r>
              <a:rPr lang="en-US" altLang="ja-JP" dirty="0" smtClean="0">
                <a:solidFill>
                  <a:srgbClr val="0000FF"/>
                </a:solidFill>
              </a:rPr>
              <a:t>the updated version </a:t>
            </a:r>
            <a:r>
              <a:rPr lang="en-US" altLang="ja-JP" dirty="0" smtClean="0"/>
              <a:t>of KEIO collection.  (Yamamoto et al. 2009)</a:t>
            </a:r>
            <a:endParaRPr lang="en-US" altLang="ja-JP" dirty="0"/>
          </a:p>
          <a:p>
            <a:pPr marL="342900" indent="-342900">
              <a:buFont typeface="Arial" pitchFamily="34" charset="0"/>
              <a:buChar char="•"/>
            </a:pPr>
            <a:endParaRPr lang="en-US" altLang="ja-JP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/>
              <a:t>However, most </a:t>
            </a:r>
            <a:r>
              <a:rPr lang="en-US" altLang="ja-JP" dirty="0" smtClean="0">
                <a:solidFill>
                  <a:srgbClr val="00B050"/>
                </a:solidFill>
              </a:rPr>
              <a:t>genes with high impact degree </a:t>
            </a:r>
            <a:r>
              <a:rPr lang="en-US" altLang="ja-JP" dirty="0" smtClean="0"/>
              <a:t>are located </a:t>
            </a:r>
            <a:r>
              <a:rPr lang="en-US" altLang="ja-JP" dirty="0" smtClean="0">
                <a:solidFill>
                  <a:srgbClr val="00B050"/>
                </a:solidFill>
              </a:rPr>
              <a:t>outside central metabolism</a:t>
            </a:r>
            <a:r>
              <a:rPr lang="en-US" altLang="ja-JP" dirty="0" smtClean="0"/>
              <a:t>, consisting of </a:t>
            </a:r>
            <a:r>
              <a:rPr lang="en-US" altLang="ja-JP" dirty="0" smtClean="0">
                <a:solidFill>
                  <a:srgbClr val="0000FF"/>
                </a:solidFill>
              </a:rPr>
              <a:t>Glycolysis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00FF"/>
                </a:solidFill>
              </a:rPr>
              <a:t>Gluconeogenesis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00FF"/>
                </a:solidFill>
              </a:rPr>
              <a:t>Citrate cycle </a:t>
            </a:r>
            <a:r>
              <a:rPr lang="en-US" altLang="ja-JP" dirty="0" smtClean="0"/>
              <a:t>and </a:t>
            </a:r>
            <a:r>
              <a:rPr lang="en-US" altLang="ja-JP" dirty="0" smtClean="0">
                <a:solidFill>
                  <a:srgbClr val="0000FF"/>
                </a:solidFill>
              </a:rPr>
              <a:t>Pentose phosphate pathway</a:t>
            </a:r>
            <a:r>
              <a:rPr lang="en-US" altLang="ja-JP" dirty="0" smtClean="0"/>
              <a:t>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altLang="ja-JP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/>
              <a:t>Since the central metabolism is of No.1 interest of most researchers, it is necessary to </a:t>
            </a:r>
            <a:r>
              <a:rPr lang="en-US" altLang="ja-JP" dirty="0" smtClean="0">
                <a:solidFill>
                  <a:srgbClr val="00B050"/>
                </a:solidFill>
              </a:rPr>
              <a:t>develop a mathematical model </a:t>
            </a:r>
            <a:r>
              <a:rPr lang="en-US" altLang="ja-JP" dirty="0" smtClean="0">
                <a:solidFill>
                  <a:srgbClr val="0000FF"/>
                </a:solidFill>
              </a:rPr>
              <a:t>elucidating the relation between knockouts and essential genes</a:t>
            </a:r>
            <a:r>
              <a:rPr lang="en-US" altLang="ja-JP" dirty="0" smtClean="0"/>
              <a:t>. </a:t>
            </a:r>
            <a:endParaRPr lang="en-US" altLang="ja-JP" dirty="0"/>
          </a:p>
          <a:p>
            <a:pPr marL="342900" indent="-342900">
              <a:buFont typeface="Arial" pitchFamily="34" charset="0"/>
              <a:buChar char="•"/>
            </a:pPr>
            <a:endParaRPr lang="en-US" altLang="ja-JP" dirty="0" smtClean="0"/>
          </a:p>
        </p:txBody>
      </p:sp>
      <p:pic>
        <p:nvPicPr>
          <p:cNvPr id="4" name="Picture 5" descr="MCj023413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5965" y="5812104"/>
            <a:ext cx="892499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タイトル 1"/>
          <p:cNvSpPr txBox="1">
            <a:spLocks/>
          </p:cNvSpPr>
          <p:nvPr/>
        </p:nvSpPr>
        <p:spPr>
          <a:xfrm>
            <a:off x="395536" y="44624"/>
            <a:ext cx="8229600" cy="48949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sz="2400" dirty="0" smtClean="0"/>
              <a:t>Relation between essential genes of KEIO collection </a:t>
            </a:r>
          </a:p>
          <a:p>
            <a:r>
              <a:rPr lang="en-US" altLang="ja-JP" sz="2400" dirty="0" smtClean="0"/>
              <a:t>and top 14 reactions with high impact degree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65269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7384"/>
            <a:ext cx="4814047" cy="6858000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3563888" y="2636912"/>
            <a:ext cx="288032" cy="14401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3419872" y="3212976"/>
            <a:ext cx="288032" cy="14401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3563888" y="3717032"/>
            <a:ext cx="288032" cy="14401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563888" y="4653136"/>
            <a:ext cx="288032" cy="14401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437112" y="4422591"/>
            <a:ext cx="38874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/>
              <a:t>alternative </a:t>
            </a:r>
            <a:r>
              <a:rPr lang="en-US" altLang="ja-JP" dirty="0"/>
              <a:t>pathways, </a:t>
            </a:r>
            <a:endParaRPr lang="en-US" altLang="ja-JP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/>
              <a:t>flux </a:t>
            </a:r>
            <a:r>
              <a:rPr lang="en-US" altLang="ja-JP" dirty="0"/>
              <a:t>balance,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/>
              <a:t>capability </a:t>
            </a:r>
            <a:r>
              <a:rPr lang="en-US" altLang="ja-JP" dirty="0"/>
              <a:t>of producing important compounds</a:t>
            </a:r>
            <a:r>
              <a:rPr lang="en-US" altLang="ja-JP" dirty="0" smtClean="0"/>
              <a:t>,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/>
              <a:t> </a:t>
            </a:r>
            <a:r>
              <a:rPr lang="en-US" altLang="ja-JP" dirty="0"/>
              <a:t>chemical structure of each compound, </a:t>
            </a:r>
            <a:endParaRPr lang="en-US" altLang="ja-JP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/>
              <a:t>error </a:t>
            </a:r>
            <a:r>
              <a:rPr lang="en-US" altLang="ja-JP" dirty="0"/>
              <a:t>of experiments </a:t>
            </a:r>
            <a:r>
              <a:rPr lang="en-US" altLang="ja-JP" dirty="0" smtClean="0"/>
              <a:t>   etc</a:t>
            </a:r>
            <a:r>
              <a:rPr lang="en-US" altLang="ja-JP" dirty="0"/>
              <a:t>.</a:t>
            </a:r>
            <a:r>
              <a:rPr lang="en-US" altLang="ja-JP" sz="2400" dirty="0"/>
              <a:t> 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580112" y="3861048"/>
            <a:ext cx="2791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Should take account of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300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251520" y="-12824"/>
            <a:ext cx="8229600" cy="48949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sz="2400" dirty="0"/>
              <a:t>S</a:t>
            </a:r>
            <a:r>
              <a:rPr lang="en-US" altLang="ja-JP" sz="2400" dirty="0" smtClean="0"/>
              <a:t>ummary</a:t>
            </a:r>
            <a:endParaRPr lang="ja-JP" altLang="en-US" sz="2400" dirty="0"/>
          </a:p>
        </p:txBody>
      </p:sp>
      <p:sp>
        <p:nvSpPr>
          <p:cNvPr id="3" name="正方形/長方形 2"/>
          <p:cNvSpPr/>
          <p:nvPr/>
        </p:nvSpPr>
        <p:spPr>
          <a:xfrm>
            <a:off x="611560" y="548680"/>
            <a:ext cx="8032406" cy="809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/>
              <a:t>Introduced </a:t>
            </a:r>
            <a:r>
              <a:rPr lang="en-US" altLang="ja-JP" dirty="0" smtClean="0">
                <a:solidFill>
                  <a:srgbClr val="0000FF"/>
                </a:solidFill>
              </a:rPr>
              <a:t>mathematical model of metabolic network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altLang="ja-JP" dirty="0" smtClean="0">
                <a:solidFill>
                  <a:srgbClr val="00B050"/>
                </a:solidFill>
              </a:rPr>
              <a:t>Flux balance</a:t>
            </a:r>
            <a:r>
              <a:rPr lang="en-US" altLang="ja-JP" dirty="0" smtClean="0"/>
              <a:t> model, </a:t>
            </a:r>
            <a:r>
              <a:rPr lang="en-US" altLang="ja-JP" dirty="0" smtClean="0">
                <a:solidFill>
                  <a:srgbClr val="00B050"/>
                </a:solidFill>
              </a:rPr>
              <a:t>Boolean model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altLang="ja-JP" dirty="0" smtClean="0">
                <a:solidFill>
                  <a:srgbClr val="0000FF"/>
                </a:solidFill>
              </a:rPr>
              <a:t>Impact degree </a:t>
            </a:r>
            <a:r>
              <a:rPr lang="en-US" altLang="ja-JP" dirty="0" smtClean="0"/>
              <a:t>model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altLang="ja-JP" dirty="0" smtClean="0"/>
              <a:t>Combination of flux balance model and Boolean model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altLang="ja-JP" dirty="0" smtClean="0"/>
              <a:t>Focusing on </a:t>
            </a:r>
            <a:r>
              <a:rPr lang="en-US" altLang="ja-JP" dirty="0" smtClean="0">
                <a:solidFill>
                  <a:srgbClr val="00B050"/>
                </a:solidFill>
              </a:rPr>
              <a:t>steady state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altLang="ja-JP" dirty="0" smtClean="0">
                <a:solidFill>
                  <a:srgbClr val="0000FF"/>
                </a:solidFill>
              </a:rPr>
              <a:t>#reactions(genes) impacted</a:t>
            </a:r>
            <a:r>
              <a:rPr lang="en-US" altLang="ja-JP" dirty="0" smtClean="0">
                <a:solidFill>
                  <a:srgbClr val="00B050"/>
                </a:solidFill>
              </a:rPr>
              <a:t> </a:t>
            </a:r>
            <a:r>
              <a:rPr lang="en-US" altLang="ja-JP" dirty="0" smtClean="0"/>
              <a:t>by knockout(s)</a:t>
            </a:r>
          </a:p>
          <a:p>
            <a:pPr marL="342900" indent="-342900">
              <a:buFont typeface="Arial" pitchFamily="34" charset="0"/>
              <a:buChar char="•"/>
            </a:pPr>
            <a:endParaRPr lang="en-US" altLang="ja-JP" dirty="0">
              <a:solidFill>
                <a:srgbClr val="00B05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/>
              <a:t>Applied to data of </a:t>
            </a:r>
            <a:r>
              <a:rPr lang="en-US" altLang="ja-JP" dirty="0" smtClean="0">
                <a:solidFill>
                  <a:srgbClr val="0000FF"/>
                </a:solidFill>
              </a:rPr>
              <a:t>KEGG </a:t>
            </a:r>
            <a:r>
              <a:rPr lang="en-US" altLang="ja-JP" i="1" dirty="0">
                <a:solidFill>
                  <a:srgbClr val="00B050"/>
                </a:solidFill>
              </a:rPr>
              <a:t>E</a:t>
            </a:r>
            <a:r>
              <a:rPr lang="en-US" altLang="ja-JP" i="1" dirty="0" smtClean="0">
                <a:solidFill>
                  <a:srgbClr val="00B050"/>
                </a:solidFill>
              </a:rPr>
              <a:t>. coli </a:t>
            </a:r>
            <a:r>
              <a:rPr lang="en-US" altLang="ja-JP" dirty="0" smtClean="0"/>
              <a:t>,</a:t>
            </a:r>
            <a:r>
              <a:rPr lang="en-US" altLang="ja-JP" dirty="0" smtClean="0">
                <a:solidFill>
                  <a:srgbClr val="0000FF"/>
                </a:solidFill>
              </a:rPr>
              <a:t> 12 </a:t>
            </a:r>
            <a:r>
              <a:rPr lang="en-US" altLang="ja-JP" dirty="0" smtClean="0"/>
              <a:t>(13 in updated version) </a:t>
            </a:r>
            <a:r>
              <a:rPr lang="en-US" altLang="ja-JP" dirty="0" smtClean="0">
                <a:solidFill>
                  <a:srgbClr val="0000FF"/>
                </a:solidFill>
              </a:rPr>
              <a:t>of the 14 </a:t>
            </a:r>
            <a:r>
              <a:rPr lang="en-US" altLang="ja-JP" dirty="0" smtClean="0"/>
              <a:t>genes with the highest impact degrees are included in the </a:t>
            </a:r>
            <a:r>
              <a:rPr lang="en-US" altLang="ja-JP" dirty="0" smtClean="0">
                <a:solidFill>
                  <a:srgbClr val="00B050"/>
                </a:solidFill>
              </a:rPr>
              <a:t>list of essential genes of </a:t>
            </a:r>
            <a:r>
              <a:rPr lang="en-US" altLang="ja-JP" dirty="0" smtClean="0"/>
              <a:t>KEIO collection 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altLang="ja-JP" dirty="0" smtClean="0">
                <a:solidFill>
                  <a:srgbClr val="0000FF"/>
                </a:solidFill>
              </a:rPr>
              <a:t>Good </a:t>
            </a:r>
            <a:r>
              <a:rPr lang="en-US" altLang="ja-JP" dirty="0" smtClean="0"/>
              <a:t>prediction </a:t>
            </a:r>
            <a:r>
              <a:rPr lang="en-US" altLang="ja-JP" dirty="0" smtClean="0">
                <a:solidFill>
                  <a:srgbClr val="00B050"/>
                </a:solidFill>
              </a:rPr>
              <a:t>outside central metabolism</a:t>
            </a:r>
            <a:r>
              <a:rPr lang="en-US" altLang="ja-JP" dirty="0" smtClean="0"/>
              <a:t>, but </a:t>
            </a:r>
            <a:r>
              <a:rPr lang="en-US" altLang="ja-JP" dirty="0" smtClean="0">
                <a:solidFill>
                  <a:srgbClr val="0000FF"/>
                </a:solidFill>
              </a:rPr>
              <a:t>not good </a:t>
            </a:r>
            <a:r>
              <a:rPr lang="en-US" altLang="ja-JP" dirty="0" smtClean="0"/>
              <a:t>in central metabolism.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altLang="ja-JP" dirty="0" smtClean="0"/>
              <a:t>Necessary to develop a mathematical model elucidating relation between knockouts and cell growth rate.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altLang="ja-JP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/>
              <a:t>Should take account of </a:t>
            </a:r>
            <a:r>
              <a:rPr lang="en-US" altLang="ja-JP" dirty="0" smtClean="0">
                <a:solidFill>
                  <a:srgbClr val="0000FF"/>
                </a:solidFill>
              </a:rPr>
              <a:t>alternative pathways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50"/>
                </a:solidFill>
              </a:rPr>
              <a:t>flux balance</a:t>
            </a:r>
            <a:r>
              <a:rPr lang="en-US" altLang="ja-JP" dirty="0" smtClean="0"/>
              <a:t>, capability of </a:t>
            </a:r>
            <a:r>
              <a:rPr lang="en-US" altLang="ja-JP" dirty="0" smtClean="0">
                <a:solidFill>
                  <a:srgbClr val="00B050"/>
                </a:solidFill>
              </a:rPr>
              <a:t>producing important compounds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00FF"/>
                </a:solidFill>
              </a:rPr>
              <a:t>chemical structure</a:t>
            </a:r>
            <a:r>
              <a:rPr lang="en-US" altLang="ja-JP" dirty="0" smtClean="0"/>
              <a:t> of each compound, </a:t>
            </a:r>
            <a:r>
              <a:rPr lang="en-US" altLang="ja-JP" dirty="0" smtClean="0">
                <a:solidFill>
                  <a:srgbClr val="0000FF"/>
                </a:solidFill>
              </a:rPr>
              <a:t>error of experiments </a:t>
            </a:r>
            <a:r>
              <a:rPr lang="en-US" altLang="ja-JP" dirty="0" smtClean="0"/>
              <a:t>etc. </a:t>
            </a:r>
          </a:p>
          <a:p>
            <a:pPr marL="342900" indent="-342900">
              <a:buFont typeface="Arial" pitchFamily="34" charset="0"/>
              <a:buChar char="•"/>
            </a:pPr>
            <a:endParaRPr lang="en-US" altLang="ja-JP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/>
              <a:t>Analyzing </a:t>
            </a:r>
            <a:r>
              <a:rPr lang="en-US" altLang="ja-JP" dirty="0" smtClean="0">
                <a:solidFill>
                  <a:srgbClr val="00B050"/>
                </a:solidFill>
              </a:rPr>
              <a:t>cell growth data of double knockouts </a:t>
            </a:r>
            <a:r>
              <a:rPr lang="en-US" altLang="ja-JP" dirty="0" smtClean="0"/>
              <a:t>is also ongoing.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altLang="ja-JP" dirty="0"/>
          </a:p>
          <a:p>
            <a:pPr marL="342900" indent="-342900">
              <a:buFont typeface="Arial" pitchFamily="34" charset="0"/>
              <a:buChar char="•"/>
            </a:pPr>
            <a:endParaRPr lang="en-US" altLang="ja-JP" dirty="0" smtClean="0"/>
          </a:p>
          <a:p>
            <a:pPr marL="800100" lvl="1" indent="-342900">
              <a:buFont typeface="Arial" pitchFamily="34" charset="0"/>
              <a:buChar char="•"/>
            </a:pPr>
            <a:endParaRPr lang="en-US" altLang="ja-JP" dirty="0"/>
          </a:p>
          <a:p>
            <a:pPr marL="342900" indent="-342900">
              <a:buFont typeface="Arial" pitchFamily="34" charset="0"/>
              <a:buChar char="•"/>
            </a:pPr>
            <a:endParaRPr lang="en-US" altLang="ja-JP" dirty="0"/>
          </a:p>
          <a:p>
            <a:endParaRPr lang="en-US" altLang="ja-JP" dirty="0"/>
          </a:p>
          <a:p>
            <a:pPr marL="342900" indent="-342900">
              <a:buFont typeface="Arial" pitchFamily="34" charset="0"/>
              <a:buChar char="•"/>
            </a:pP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83006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374848" y="182110"/>
            <a:ext cx="8229600" cy="58259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sz="2400" dirty="0" smtClean="0"/>
              <a:t>Essential genes, lethal pairs </a:t>
            </a:r>
            <a:endParaRPr lang="ja-JP" altLang="en-US" sz="2400" dirty="0"/>
          </a:p>
        </p:txBody>
      </p:sp>
      <p:sp>
        <p:nvSpPr>
          <p:cNvPr id="3" name="正方形/長方形 2"/>
          <p:cNvSpPr/>
          <p:nvPr/>
        </p:nvSpPr>
        <p:spPr>
          <a:xfrm>
            <a:off x="971600" y="1124744"/>
            <a:ext cx="734481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altLang="ja-JP" i="1" dirty="0" smtClean="0">
                <a:solidFill>
                  <a:srgbClr val="0000FF"/>
                </a:solidFill>
                <a:latin typeface="+mn-lt"/>
                <a:ea typeface="+mn-ea"/>
              </a:rPr>
              <a:t>E. coli  </a:t>
            </a:r>
            <a:r>
              <a:rPr lang="en-US" altLang="ja-JP" dirty="0" smtClean="0">
                <a:solidFill>
                  <a:srgbClr val="0000FF"/>
                </a:solidFill>
                <a:latin typeface="+mn-lt"/>
                <a:ea typeface="+mn-ea"/>
              </a:rPr>
              <a:t>K12  </a:t>
            </a:r>
            <a:r>
              <a:rPr lang="en-US" altLang="ja-JP" dirty="0" smtClean="0">
                <a:latin typeface="+mn-lt"/>
                <a:ea typeface="+mn-ea"/>
              </a:rPr>
              <a:t>has more than </a:t>
            </a:r>
            <a:r>
              <a:rPr lang="en-US" altLang="ja-JP" dirty="0" smtClean="0">
                <a:solidFill>
                  <a:srgbClr val="00B050"/>
                </a:solidFill>
                <a:latin typeface="+mn-lt"/>
                <a:ea typeface="+mn-ea"/>
              </a:rPr>
              <a:t>4000</a:t>
            </a:r>
            <a:r>
              <a:rPr lang="en-US" altLang="ja-JP" dirty="0" smtClean="0">
                <a:latin typeface="+mn-lt"/>
                <a:ea typeface="+mn-ea"/>
              </a:rPr>
              <a:t> </a:t>
            </a:r>
            <a:r>
              <a:rPr lang="en-US" altLang="ja-JP" dirty="0" smtClean="0">
                <a:solidFill>
                  <a:srgbClr val="0000FF"/>
                </a:solidFill>
                <a:latin typeface="+mn-lt"/>
                <a:ea typeface="+mn-ea"/>
              </a:rPr>
              <a:t>coding genes</a:t>
            </a:r>
            <a:r>
              <a:rPr lang="en-US" altLang="ja-JP" dirty="0" smtClean="0">
                <a:latin typeface="+mn-lt"/>
                <a:ea typeface="+mn-ea"/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altLang="ja-JP" dirty="0" smtClean="0">
              <a:latin typeface="+mn-lt"/>
              <a:ea typeface="+mn-ea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>
                <a:latin typeface="+mn-lt"/>
                <a:ea typeface="+mn-ea"/>
              </a:rPr>
              <a:t>By checking </a:t>
            </a:r>
            <a:r>
              <a:rPr lang="en-US" altLang="ja-JP" dirty="0" smtClean="0">
                <a:solidFill>
                  <a:srgbClr val="0000FF"/>
                </a:solidFill>
                <a:latin typeface="+mn-lt"/>
                <a:ea typeface="+mn-ea"/>
              </a:rPr>
              <a:t>cell growth rate </a:t>
            </a:r>
            <a:r>
              <a:rPr lang="en-US" altLang="ja-JP" dirty="0" smtClean="0">
                <a:latin typeface="+mn-lt"/>
                <a:ea typeface="+mn-ea"/>
              </a:rPr>
              <a:t>of </a:t>
            </a:r>
            <a:r>
              <a:rPr lang="en-US" altLang="ja-JP" dirty="0">
                <a:latin typeface="+mn-lt"/>
                <a:ea typeface="+mn-ea"/>
              </a:rPr>
              <a:t> </a:t>
            </a:r>
            <a:r>
              <a:rPr lang="en-US" altLang="ja-JP" dirty="0" smtClean="0">
                <a:latin typeface="+mn-lt"/>
                <a:ea typeface="+mn-ea"/>
              </a:rPr>
              <a:t>single knockout of each gene, </a:t>
            </a:r>
            <a:r>
              <a:rPr lang="en-US" altLang="ja-JP" dirty="0" smtClean="0">
                <a:solidFill>
                  <a:srgbClr val="00B050"/>
                </a:solidFill>
                <a:latin typeface="+mn-lt"/>
                <a:ea typeface="+mn-ea"/>
              </a:rPr>
              <a:t>only 303 genes </a:t>
            </a:r>
            <a:r>
              <a:rPr lang="en-US" altLang="ja-JP" dirty="0" smtClean="0">
                <a:latin typeface="+mn-lt"/>
                <a:ea typeface="+mn-ea"/>
              </a:rPr>
              <a:t>are identified as </a:t>
            </a:r>
            <a:r>
              <a:rPr lang="en-US" altLang="ja-JP" dirty="0" smtClean="0">
                <a:solidFill>
                  <a:srgbClr val="0000FF"/>
                </a:solidFill>
                <a:latin typeface="+mn-lt"/>
                <a:ea typeface="+mn-ea"/>
              </a:rPr>
              <a:t>essential for growth</a:t>
            </a:r>
            <a:r>
              <a:rPr lang="en-US" altLang="ja-JP" dirty="0" smtClean="0">
                <a:latin typeface="+mn-lt"/>
                <a:ea typeface="+mn-ea"/>
              </a:rPr>
              <a:t> in rich medium. (Baba et al. 2006)</a:t>
            </a:r>
          </a:p>
          <a:p>
            <a:pPr marL="342900" indent="-342900">
              <a:buFont typeface="Arial" pitchFamily="34" charset="0"/>
              <a:buChar char="•"/>
            </a:pPr>
            <a:endParaRPr lang="en-US" altLang="ja-JP" dirty="0">
              <a:latin typeface="+mn-lt"/>
              <a:ea typeface="+mn-ea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>
                <a:latin typeface="+mn-lt"/>
                <a:ea typeface="+mn-ea"/>
              </a:rPr>
              <a:t>Screening of cell growth rate of </a:t>
            </a:r>
            <a:r>
              <a:rPr lang="en-US" altLang="ja-JP" dirty="0" smtClean="0">
                <a:solidFill>
                  <a:srgbClr val="0000FF"/>
                </a:solidFill>
                <a:latin typeface="+mn-lt"/>
                <a:ea typeface="+mn-ea"/>
              </a:rPr>
              <a:t>double knockouts </a:t>
            </a:r>
            <a:r>
              <a:rPr lang="en-US" altLang="ja-JP" dirty="0" smtClean="0">
                <a:latin typeface="+mn-lt"/>
                <a:ea typeface="+mn-ea"/>
              </a:rPr>
              <a:t>are ongoing on </a:t>
            </a:r>
            <a:r>
              <a:rPr lang="en-US" altLang="ja-JP" i="1" dirty="0" smtClean="0">
                <a:latin typeface="+mn-lt"/>
                <a:ea typeface="+mn-ea"/>
              </a:rPr>
              <a:t>E. coli  </a:t>
            </a:r>
            <a:r>
              <a:rPr lang="en-US" altLang="ja-JP" dirty="0" smtClean="0">
                <a:latin typeface="+mn-lt"/>
                <a:ea typeface="+mn-ea"/>
              </a:rPr>
              <a:t>and </a:t>
            </a:r>
            <a:r>
              <a:rPr lang="en-US" altLang="ja-JP" i="1" dirty="0" smtClean="0">
                <a:latin typeface="+mn-lt"/>
                <a:ea typeface="+mn-ea"/>
              </a:rPr>
              <a:t>S. </a:t>
            </a:r>
            <a:r>
              <a:rPr lang="en-US" altLang="ja-JP" i="1" dirty="0" err="1" smtClean="0">
                <a:latin typeface="+mn-lt"/>
                <a:ea typeface="+mn-ea"/>
              </a:rPr>
              <a:t>Cerevisiae</a:t>
            </a:r>
            <a:r>
              <a:rPr lang="en-US" altLang="ja-JP" i="1" dirty="0" smtClean="0">
                <a:latin typeface="+mn-lt"/>
                <a:ea typeface="+mn-ea"/>
              </a:rPr>
              <a:t>  </a:t>
            </a:r>
            <a:r>
              <a:rPr lang="en-US" altLang="ja-JP" dirty="0" smtClean="0">
                <a:latin typeface="+mn-lt"/>
                <a:ea typeface="+mn-ea"/>
              </a:rPr>
              <a:t>by some biological groups.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altLang="ja-JP" dirty="0">
              <a:latin typeface="+mn-lt"/>
              <a:ea typeface="+mn-ea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>
                <a:latin typeface="+mn-lt"/>
                <a:ea typeface="+mn-ea"/>
              </a:rPr>
              <a:t>Although these experiments will be completed </a:t>
            </a:r>
            <a:r>
              <a:rPr lang="en-US" altLang="ja-JP" dirty="0" smtClean="0">
                <a:solidFill>
                  <a:srgbClr val="00B050"/>
                </a:solidFill>
                <a:latin typeface="+mn-lt"/>
                <a:ea typeface="+mn-ea"/>
              </a:rPr>
              <a:t>in a few years</a:t>
            </a:r>
            <a:r>
              <a:rPr lang="en-US" altLang="ja-JP" dirty="0" smtClean="0">
                <a:latin typeface="+mn-lt"/>
                <a:ea typeface="+mn-ea"/>
              </a:rPr>
              <a:t>, </a:t>
            </a:r>
            <a:r>
              <a:rPr lang="en-US" altLang="ja-JP" dirty="0" smtClean="0">
                <a:solidFill>
                  <a:srgbClr val="FF0000"/>
                </a:solidFill>
                <a:latin typeface="+mn-lt"/>
                <a:ea typeface="+mn-ea"/>
              </a:rPr>
              <a:t>reasons why these single (double) knockouts are essential </a:t>
            </a:r>
            <a:r>
              <a:rPr lang="en-US" altLang="ja-JP" dirty="0" smtClean="0">
                <a:latin typeface="+mn-lt"/>
                <a:ea typeface="+mn-ea"/>
              </a:rPr>
              <a:t>(or lethal) will not be directly revealed.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altLang="ja-JP" dirty="0">
              <a:latin typeface="+mn-lt"/>
              <a:ea typeface="+mn-ea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altLang="ja-JP" dirty="0" smtClean="0">
              <a:latin typeface="+mn-ea"/>
              <a:ea typeface="+mn-ea"/>
            </a:endParaRPr>
          </a:p>
        </p:txBody>
      </p:sp>
      <p:pic>
        <p:nvPicPr>
          <p:cNvPr id="4" name="Picture 5" descr="MCj023413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5452064"/>
            <a:ext cx="892499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9918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899592" y="1332051"/>
            <a:ext cx="756084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/>
              <a:t>T</a:t>
            </a:r>
            <a:r>
              <a:rPr lang="en-US" altLang="ja-JP" dirty="0" smtClean="0">
                <a:latin typeface="+mn-lt"/>
              </a:rPr>
              <a:t>he aim of this research is to </a:t>
            </a:r>
            <a:r>
              <a:rPr lang="en-US" altLang="ja-JP" dirty="0" smtClean="0">
                <a:solidFill>
                  <a:srgbClr val="0000FF"/>
                </a:solidFill>
                <a:latin typeface="+mn-lt"/>
              </a:rPr>
              <a:t>reveal </a:t>
            </a:r>
            <a:r>
              <a:rPr lang="en-US" altLang="ja-JP" dirty="0" smtClean="0">
                <a:latin typeface="+mn-lt"/>
              </a:rPr>
              <a:t>how </a:t>
            </a:r>
            <a:r>
              <a:rPr lang="en-US" altLang="ja-JP" dirty="0" smtClean="0">
                <a:solidFill>
                  <a:srgbClr val="00B050"/>
                </a:solidFill>
                <a:latin typeface="+mn-lt"/>
              </a:rPr>
              <a:t>each single (or double) knockout affects cell growth rates</a:t>
            </a:r>
            <a:r>
              <a:rPr lang="en-US" altLang="ja-JP" dirty="0" smtClean="0">
                <a:latin typeface="+mn-lt"/>
              </a:rPr>
              <a:t> in </a:t>
            </a:r>
            <a:r>
              <a:rPr lang="en-US" altLang="ja-JP" dirty="0" err="1" smtClean="0">
                <a:latin typeface="+mn-lt"/>
              </a:rPr>
              <a:t>silico</a:t>
            </a:r>
            <a:r>
              <a:rPr lang="en-US" altLang="ja-JP" dirty="0" smtClean="0">
                <a:latin typeface="+mn-lt"/>
              </a:rPr>
              <a:t> especially </a:t>
            </a:r>
            <a:r>
              <a:rPr lang="en-US" altLang="ja-JP" dirty="0" smtClean="0">
                <a:solidFill>
                  <a:srgbClr val="0000FF"/>
                </a:solidFill>
                <a:latin typeface="+mn-lt"/>
              </a:rPr>
              <a:t>on metabolic networks</a:t>
            </a:r>
            <a:r>
              <a:rPr lang="en-US" altLang="ja-JP" dirty="0" smtClean="0">
                <a:latin typeface="+mn-lt"/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altLang="ja-JP" dirty="0">
              <a:latin typeface="+mn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>
                <a:latin typeface="+mn-lt"/>
              </a:rPr>
              <a:t>To do so, some </a:t>
            </a:r>
            <a:r>
              <a:rPr lang="en-US" altLang="ja-JP" dirty="0" smtClean="0">
                <a:solidFill>
                  <a:srgbClr val="00B050"/>
                </a:solidFill>
                <a:latin typeface="+mn-lt"/>
              </a:rPr>
              <a:t>mathematical model </a:t>
            </a:r>
            <a:r>
              <a:rPr lang="en-US" altLang="ja-JP" dirty="0" smtClean="0">
                <a:latin typeface="+mn-lt"/>
              </a:rPr>
              <a:t>for metabolic networks and gene knockouts is necessary.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altLang="ja-JP" dirty="0" smtClean="0">
                <a:latin typeface="+mn-lt"/>
              </a:rPr>
              <a:t>A good model </a:t>
            </a:r>
            <a:r>
              <a:rPr lang="en-US" altLang="ja-JP" dirty="0" smtClean="0">
                <a:solidFill>
                  <a:srgbClr val="0000FF"/>
                </a:solidFill>
                <a:latin typeface="+mn-lt"/>
              </a:rPr>
              <a:t>may predict</a:t>
            </a:r>
            <a:r>
              <a:rPr lang="en-US" altLang="ja-JP" dirty="0" smtClean="0">
                <a:latin typeface="+mn-lt"/>
              </a:rPr>
              <a:t> the effect of </a:t>
            </a:r>
            <a:r>
              <a:rPr lang="en-US" altLang="ja-JP" dirty="0" smtClean="0">
                <a:solidFill>
                  <a:srgbClr val="0000FF"/>
                </a:solidFill>
                <a:latin typeface="+mn-lt"/>
              </a:rPr>
              <a:t>double knockouts</a:t>
            </a:r>
            <a:r>
              <a:rPr lang="en-US" altLang="ja-JP" dirty="0" smtClean="0">
                <a:latin typeface="+mn-lt"/>
              </a:rPr>
              <a:t>, </a:t>
            </a:r>
            <a:r>
              <a:rPr lang="en-US" altLang="ja-JP" dirty="0" smtClean="0">
                <a:solidFill>
                  <a:srgbClr val="00B050"/>
                </a:solidFill>
                <a:latin typeface="+mn-lt"/>
              </a:rPr>
              <a:t>triple knockouts</a:t>
            </a:r>
            <a:r>
              <a:rPr lang="en-US" altLang="ja-JP" dirty="0" smtClean="0">
                <a:latin typeface="+mn-lt"/>
              </a:rPr>
              <a:t>…</a:t>
            </a:r>
          </a:p>
          <a:p>
            <a:pPr marL="342900" indent="-342900">
              <a:buFont typeface="Arial" pitchFamily="34" charset="0"/>
              <a:buChar char="•"/>
            </a:pPr>
            <a:endParaRPr lang="en-US" altLang="ja-JP" dirty="0">
              <a:latin typeface="+mn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>
                <a:latin typeface="+mn-lt"/>
              </a:rPr>
              <a:t>As the first step of the study, we extend </a:t>
            </a:r>
            <a:r>
              <a:rPr lang="en-US" altLang="ja-JP" dirty="0" smtClean="0">
                <a:solidFill>
                  <a:srgbClr val="0000FF"/>
                </a:solidFill>
                <a:latin typeface="+mn-lt"/>
              </a:rPr>
              <a:t>the impact degree model </a:t>
            </a:r>
            <a:r>
              <a:rPr lang="en-US" altLang="ja-JP" dirty="0" smtClean="0">
                <a:latin typeface="+mn-lt"/>
              </a:rPr>
              <a:t>(Jiang et al. 2009) , which is a combination of </a:t>
            </a:r>
            <a:r>
              <a:rPr lang="en-US" altLang="ja-JP" dirty="0" smtClean="0">
                <a:solidFill>
                  <a:srgbClr val="00B050"/>
                </a:solidFill>
                <a:latin typeface="+mn-lt"/>
              </a:rPr>
              <a:t>Boolean model </a:t>
            </a:r>
            <a:r>
              <a:rPr lang="en-US" altLang="ja-JP" dirty="0" smtClean="0">
                <a:latin typeface="+mn-lt"/>
              </a:rPr>
              <a:t>and </a:t>
            </a:r>
            <a:r>
              <a:rPr lang="en-US" altLang="ja-JP" dirty="0" smtClean="0">
                <a:solidFill>
                  <a:srgbClr val="00B050"/>
                </a:solidFill>
                <a:latin typeface="+mn-lt"/>
              </a:rPr>
              <a:t>flux balance model</a:t>
            </a:r>
            <a:r>
              <a:rPr lang="en-US" altLang="ja-JP" dirty="0" smtClean="0">
                <a:latin typeface="+mn-lt"/>
              </a:rPr>
              <a:t>, to </a:t>
            </a:r>
            <a:r>
              <a:rPr lang="en-US" altLang="ja-JP" dirty="0" smtClean="0">
                <a:solidFill>
                  <a:srgbClr val="0000FF"/>
                </a:solidFill>
                <a:latin typeface="+mn-lt"/>
              </a:rPr>
              <a:t>asses the effect of gene knockouts  </a:t>
            </a:r>
            <a:r>
              <a:rPr lang="en-US" altLang="ja-JP" dirty="0" smtClean="0">
                <a:latin typeface="+mn-lt"/>
              </a:rPr>
              <a:t>on metabolic networks. </a:t>
            </a:r>
          </a:p>
          <a:p>
            <a:pPr marL="342900" indent="-342900">
              <a:buFont typeface="Arial" pitchFamily="34" charset="0"/>
              <a:buChar char="•"/>
            </a:pPr>
            <a:endParaRPr lang="en-US" altLang="ja-JP" dirty="0">
              <a:latin typeface="+mn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>
                <a:latin typeface="+mn-lt"/>
              </a:rPr>
              <a:t>As a result of computer experiments, it Is seen that</a:t>
            </a:r>
            <a:r>
              <a:rPr lang="en-US" altLang="ja-JP" dirty="0" smtClean="0">
                <a:solidFill>
                  <a:srgbClr val="00B050"/>
                </a:solidFill>
                <a:latin typeface="+mn-lt"/>
              </a:rPr>
              <a:t> genes with high impact degree</a:t>
            </a:r>
            <a:r>
              <a:rPr lang="en-US" altLang="ja-JP" dirty="0" smtClean="0">
                <a:latin typeface="+mn-lt"/>
              </a:rPr>
              <a:t> tend to be essential for single knockouts.</a:t>
            </a:r>
            <a:endParaRPr lang="en-US" altLang="ja-JP" dirty="0">
              <a:latin typeface="+mn-lt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467544" y="254118"/>
            <a:ext cx="8229600" cy="58259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sz="2400" dirty="0" smtClean="0"/>
              <a:t>Aim of the research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20282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角丸四角形 98"/>
          <p:cNvSpPr/>
          <p:nvPr/>
        </p:nvSpPr>
        <p:spPr>
          <a:xfrm>
            <a:off x="2714612" y="4841171"/>
            <a:ext cx="1071570" cy="1071570"/>
          </a:xfrm>
          <a:prstGeom prst="roundRect">
            <a:avLst/>
          </a:prstGeom>
          <a:gradFill>
            <a:gsLst>
              <a:gs pos="0">
                <a:schemeClr val="accent2">
                  <a:lumMod val="20000"/>
                  <a:lumOff val="80000"/>
                  <a:alpha val="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/楕円 29"/>
          <p:cNvSpPr/>
          <p:nvPr/>
        </p:nvSpPr>
        <p:spPr>
          <a:xfrm>
            <a:off x="1071538" y="4319079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∨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1" name="円/楕円 30"/>
          <p:cNvSpPr/>
          <p:nvPr/>
        </p:nvSpPr>
        <p:spPr>
          <a:xfrm>
            <a:off x="1071538" y="5033459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∨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2" name="円/楕円 31"/>
          <p:cNvSpPr/>
          <p:nvPr/>
        </p:nvSpPr>
        <p:spPr>
          <a:xfrm>
            <a:off x="1071538" y="5747839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∨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3" name="円/楕円 32"/>
          <p:cNvSpPr/>
          <p:nvPr/>
        </p:nvSpPr>
        <p:spPr>
          <a:xfrm>
            <a:off x="1071538" y="6462219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∨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4" name="円/楕円 33"/>
          <p:cNvSpPr/>
          <p:nvPr/>
        </p:nvSpPr>
        <p:spPr>
          <a:xfrm>
            <a:off x="2071670" y="4676269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∧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5" name="円/楕円 34"/>
          <p:cNvSpPr/>
          <p:nvPr/>
        </p:nvSpPr>
        <p:spPr>
          <a:xfrm>
            <a:off x="2071670" y="6105029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∧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6" name="円/楕円 35"/>
          <p:cNvSpPr/>
          <p:nvPr/>
        </p:nvSpPr>
        <p:spPr>
          <a:xfrm>
            <a:off x="3071802" y="4247641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∨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7" name="円/楕円 36"/>
          <p:cNvSpPr/>
          <p:nvPr/>
        </p:nvSpPr>
        <p:spPr>
          <a:xfrm>
            <a:off x="3071802" y="5176335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∨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cxnSp>
        <p:nvCxnSpPr>
          <p:cNvPr id="38" name="直線矢印コネクタ 37"/>
          <p:cNvCxnSpPr>
            <a:stCxn id="30" idx="6"/>
            <a:endCxn id="34" idx="1"/>
          </p:cNvCxnSpPr>
          <p:nvPr/>
        </p:nvCxnSpPr>
        <p:spPr>
          <a:xfrm>
            <a:off x="1428728" y="4497674"/>
            <a:ext cx="695251" cy="2309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>
            <a:stCxn id="31" idx="6"/>
            <a:endCxn id="34" idx="3"/>
          </p:cNvCxnSpPr>
          <p:nvPr/>
        </p:nvCxnSpPr>
        <p:spPr>
          <a:xfrm flipV="1">
            <a:off x="1428728" y="4981150"/>
            <a:ext cx="695251" cy="2309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>
            <a:endCxn id="35" idx="2"/>
          </p:cNvCxnSpPr>
          <p:nvPr/>
        </p:nvCxnSpPr>
        <p:spPr>
          <a:xfrm>
            <a:off x="1428728" y="6033591"/>
            <a:ext cx="642942" cy="2500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>
            <a:endCxn id="35" idx="3"/>
          </p:cNvCxnSpPr>
          <p:nvPr/>
        </p:nvCxnSpPr>
        <p:spPr>
          <a:xfrm flipV="1">
            <a:off x="1428728" y="6409910"/>
            <a:ext cx="695251" cy="2500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/>
          <p:cNvCxnSpPr>
            <a:endCxn id="36" idx="2"/>
          </p:cNvCxnSpPr>
          <p:nvPr/>
        </p:nvCxnSpPr>
        <p:spPr>
          <a:xfrm flipV="1">
            <a:off x="2447989" y="4426236"/>
            <a:ext cx="623813" cy="3763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>
            <a:endCxn id="37" idx="2"/>
          </p:cNvCxnSpPr>
          <p:nvPr/>
        </p:nvCxnSpPr>
        <p:spPr>
          <a:xfrm>
            <a:off x="2447989" y="4945431"/>
            <a:ext cx="623813" cy="40949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/>
          <p:cNvCxnSpPr>
            <a:endCxn id="37" idx="3"/>
          </p:cNvCxnSpPr>
          <p:nvPr/>
        </p:nvCxnSpPr>
        <p:spPr>
          <a:xfrm rot="5400000" flipH="1" flipV="1">
            <a:off x="2375280" y="5553926"/>
            <a:ext cx="821540" cy="67612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714348" y="4269666"/>
            <a:ext cx="3561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714348" y="5055484"/>
            <a:ext cx="3561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715350" y="5698426"/>
            <a:ext cx="4276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715350" y="6247905"/>
            <a:ext cx="3706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D</a:t>
            </a:r>
            <a:endParaRPr kumimoji="1" lang="ja-JP" altLang="en-US" dirty="0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1733253" y="4247641"/>
            <a:ext cx="970137" cy="30777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reaction</a:t>
            </a:r>
            <a:r>
              <a:rPr kumimoji="1" lang="en-US" altLang="ja-JP" sz="1400" dirty="0" smtClean="0"/>
              <a:t> 1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1947567" y="6511632"/>
            <a:ext cx="970137" cy="30777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reaction</a:t>
            </a:r>
            <a:r>
              <a:rPr kumimoji="1" lang="en-US" altLang="ja-JP" sz="1400" dirty="0" smtClean="0"/>
              <a:t> 2</a:t>
            </a:r>
          </a:p>
        </p:txBody>
      </p:sp>
      <p:cxnSp>
        <p:nvCxnSpPr>
          <p:cNvPr id="86" name="直線矢印コネクタ 85"/>
          <p:cNvCxnSpPr>
            <a:endCxn id="30" idx="3"/>
          </p:cNvCxnSpPr>
          <p:nvPr/>
        </p:nvCxnSpPr>
        <p:spPr>
          <a:xfrm flipV="1">
            <a:off x="500034" y="4623960"/>
            <a:ext cx="623813" cy="21721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矢印コネクタ 88"/>
          <p:cNvCxnSpPr>
            <a:endCxn id="30" idx="1"/>
          </p:cNvCxnSpPr>
          <p:nvPr/>
        </p:nvCxnSpPr>
        <p:spPr>
          <a:xfrm>
            <a:off x="500034" y="4286256"/>
            <a:ext cx="623813" cy="851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矢印コネクタ 90"/>
          <p:cNvCxnSpPr/>
          <p:nvPr/>
        </p:nvCxnSpPr>
        <p:spPr>
          <a:xfrm>
            <a:off x="428596" y="5055484"/>
            <a:ext cx="642942" cy="548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矢印コネクタ 92"/>
          <p:cNvCxnSpPr/>
          <p:nvPr/>
        </p:nvCxnSpPr>
        <p:spPr>
          <a:xfrm flipV="1">
            <a:off x="376287" y="5984178"/>
            <a:ext cx="695251" cy="2309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線矢印コネクタ 93"/>
          <p:cNvCxnSpPr/>
          <p:nvPr/>
        </p:nvCxnSpPr>
        <p:spPr>
          <a:xfrm>
            <a:off x="357158" y="6643710"/>
            <a:ext cx="695251" cy="12628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線矢印コネクタ 94"/>
          <p:cNvCxnSpPr/>
          <p:nvPr/>
        </p:nvCxnSpPr>
        <p:spPr>
          <a:xfrm>
            <a:off x="447725" y="5470418"/>
            <a:ext cx="623813" cy="2994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矢印コネクタ 95"/>
          <p:cNvCxnSpPr/>
          <p:nvPr/>
        </p:nvCxnSpPr>
        <p:spPr>
          <a:xfrm>
            <a:off x="428596" y="6341368"/>
            <a:ext cx="623813" cy="2994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テキスト ボックス 96"/>
          <p:cNvSpPr txBox="1"/>
          <p:nvPr/>
        </p:nvSpPr>
        <p:spPr>
          <a:xfrm>
            <a:off x="3072804" y="3869556"/>
            <a:ext cx="4276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E</a:t>
            </a:r>
            <a:endParaRPr kumimoji="1" lang="ja-JP" altLang="en-US" dirty="0"/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3071802" y="4841170"/>
            <a:ext cx="4276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F</a:t>
            </a:r>
            <a:endParaRPr kumimoji="1" lang="ja-JP" altLang="en-US" dirty="0"/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3214678" y="5626988"/>
            <a:ext cx="89960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target</a:t>
            </a:r>
            <a:r>
              <a:rPr kumimoji="1" lang="en-US" altLang="ja-JP" sz="1200" dirty="0" smtClean="0"/>
              <a:t> </a:t>
            </a:r>
          </a:p>
          <a:p>
            <a:r>
              <a:rPr lang="en-US" altLang="ja-JP" sz="1200" dirty="0" smtClean="0"/>
              <a:t>compound</a:t>
            </a:r>
            <a:endParaRPr kumimoji="1" lang="ja-JP" altLang="en-US" sz="1200" dirty="0"/>
          </a:p>
        </p:txBody>
      </p:sp>
      <p:sp>
        <p:nvSpPr>
          <p:cNvPr id="76" name="円/楕円 75"/>
          <p:cNvSpPr/>
          <p:nvPr/>
        </p:nvSpPr>
        <p:spPr>
          <a:xfrm>
            <a:off x="1142976" y="1054956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78" name="円/楕円 77"/>
          <p:cNvSpPr/>
          <p:nvPr/>
        </p:nvSpPr>
        <p:spPr>
          <a:xfrm>
            <a:off x="1142976" y="1769336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79" name="円/楕円 78"/>
          <p:cNvSpPr/>
          <p:nvPr/>
        </p:nvSpPr>
        <p:spPr>
          <a:xfrm>
            <a:off x="1142976" y="2483716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81" name="円/楕円 80"/>
          <p:cNvSpPr/>
          <p:nvPr/>
        </p:nvSpPr>
        <p:spPr>
          <a:xfrm>
            <a:off x="1142976" y="3198096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82" name="円/楕円 81"/>
          <p:cNvSpPr/>
          <p:nvPr/>
        </p:nvSpPr>
        <p:spPr>
          <a:xfrm>
            <a:off x="2143108" y="1412146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84" name="円/楕円 83"/>
          <p:cNvSpPr/>
          <p:nvPr/>
        </p:nvSpPr>
        <p:spPr>
          <a:xfrm>
            <a:off x="2143108" y="2840906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85" name="円/楕円 84"/>
          <p:cNvSpPr/>
          <p:nvPr/>
        </p:nvSpPr>
        <p:spPr>
          <a:xfrm>
            <a:off x="3143240" y="983518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87" name="円/楕円 86"/>
          <p:cNvSpPr/>
          <p:nvPr/>
        </p:nvSpPr>
        <p:spPr>
          <a:xfrm>
            <a:off x="3143240" y="1912212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</a:endParaRPr>
          </a:p>
        </p:txBody>
      </p:sp>
      <p:cxnSp>
        <p:nvCxnSpPr>
          <p:cNvPr id="88" name="直線矢印コネクタ 87"/>
          <p:cNvCxnSpPr>
            <a:stCxn id="76" idx="6"/>
            <a:endCxn id="82" idx="1"/>
          </p:cNvCxnSpPr>
          <p:nvPr/>
        </p:nvCxnSpPr>
        <p:spPr>
          <a:xfrm>
            <a:off x="1500166" y="1233551"/>
            <a:ext cx="695251" cy="2309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矢印コネクタ 89"/>
          <p:cNvCxnSpPr>
            <a:endCxn id="82" idx="3"/>
          </p:cNvCxnSpPr>
          <p:nvPr/>
        </p:nvCxnSpPr>
        <p:spPr>
          <a:xfrm flipV="1">
            <a:off x="1519295" y="1717027"/>
            <a:ext cx="676122" cy="2666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矢印コネクタ 91"/>
          <p:cNvCxnSpPr>
            <a:endCxn id="84" idx="2"/>
          </p:cNvCxnSpPr>
          <p:nvPr/>
        </p:nvCxnSpPr>
        <p:spPr>
          <a:xfrm>
            <a:off x="1500166" y="2769468"/>
            <a:ext cx="642942" cy="2500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線矢印コネクタ 100"/>
          <p:cNvCxnSpPr>
            <a:endCxn id="84" idx="3"/>
          </p:cNvCxnSpPr>
          <p:nvPr/>
        </p:nvCxnSpPr>
        <p:spPr>
          <a:xfrm flipV="1">
            <a:off x="1500166" y="3145787"/>
            <a:ext cx="695251" cy="2500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線矢印コネクタ 101"/>
          <p:cNvCxnSpPr>
            <a:endCxn id="85" idx="2"/>
          </p:cNvCxnSpPr>
          <p:nvPr/>
        </p:nvCxnSpPr>
        <p:spPr>
          <a:xfrm flipV="1">
            <a:off x="2519427" y="1162113"/>
            <a:ext cx="623813" cy="3763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線矢印コネクタ 102"/>
          <p:cNvCxnSpPr>
            <a:endCxn id="87" idx="2"/>
          </p:cNvCxnSpPr>
          <p:nvPr/>
        </p:nvCxnSpPr>
        <p:spPr>
          <a:xfrm>
            <a:off x="2519427" y="1681308"/>
            <a:ext cx="623813" cy="40949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矢印コネクタ 103"/>
          <p:cNvCxnSpPr>
            <a:endCxn id="87" idx="3"/>
          </p:cNvCxnSpPr>
          <p:nvPr/>
        </p:nvCxnSpPr>
        <p:spPr>
          <a:xfrm rot="5400000" flipH="1" flipV="1">
            <a:off x="2446720" y="2289801"/>
            <a:ext cx="821537" cy="67612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テキスト ボックス 104"/>
          <p:cNvSpPr txBox="1"/>
          <p:nvPr/>
        </p:nvSpPr>
        <p:spPr>
          <a:xfrm>
            <a:off x="785786" y="86916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785786" y="158354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786788" y="2297920"/>
            <a:ext cx="4276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E</a:t>
            </a:r>
            <a:endParaRPr kumimoji="1" lang="ja-JP" altLang="en-US" dirty="0"/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786788" y="2983782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</a:t>
            </a:r>
            <a:endParaRPr kumimoji="1" lang="ja-JP" altLang="en-US" dirty="0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3501432" y="697766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3501432" y="1726416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D</a:t>
            </a:r>
            <a:endParaRPr kumimoji="1" lang="ja-JP" altLang="en-US" dirty="0"/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1804691" y="983518"/>
            <a:ext cx="970137" cy="30777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1400" dirty="0" smtClean="0"/>
              <a:t>reaction</a:t>
            </a:r>
            <a:r>
              <a:rPr kumimoji="1" lang="en-US" altLang="ja-JP" sz="1400" dirty="0" smtClean="0"/>
              <a:t> 1</a:t>
            </a:r>
          </a:p>
        </p:txBody>
      </p:sp>
      <p:sp>
        <p:nvSpPr>
          <p:cNvPr id="112" name="テキスト ボックス 111"/>
          <p:cNvSpPr txBox="1"/>
          <p:nvPr/>
        </p:nvSpPr>
        <p:spPr>
          <a:xfrm>
            <a:off x="2019005" y="3247509"/>
            <a:ext cx="970137" cy="30777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1400" dirty="0" smtClean="0"/>
              <a:t>reaction</a:t>
            </a:r>
            <a:r>
              <a:rPr kumimoji="1" lang="en-US" altLang="ja-JP" sz="1400" dirty="0" smtClean="0"/>
              <a:t> 2</a:t>
            </a: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1500166" y="98351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1530022" y="158354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2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15" name="テキスト ボックス 114"/>
          <p:cNvSpPr txBox="1"/>
          <p:nvPr/>
        </p:nvSpPr>
        <p:spPr>
          <a:xfrm>
            <a:off x="2744468" y="94059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2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2786050" y="15550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17" name="テキスト ボックス 116"/>
          <p:cNvSpPr txBox="1"/>
          <p:nvPr/>
        </p:nvSpPr>
        <p:spPr>
          <a:xfrm>
            <a:off x="1500166" y="244079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1500166" y="30123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19" name="テキスト ボックス 118"/>
          <p:cNvSpPr txBox="1"/>
          <p:nvPr/>
        </p:nvSpPr>
        <p:spPr>
          <a:xfrm>
            <a:off x="2744468" y="258367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120" name="直線矢印コネクタ 119"/>
          <p:cNvCxnSpPr/>
          <p:nvPr/>
        </p:nvCxnSpPr>
        <p:spPr>
          <a:xfrm flipV="1">
            <a:off x="3519559" y="1126394"/>
            <a:ext cx="695251" cy="548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直線矢印コネクタ 120"/>
          <p:cNvCxnSpPr/>
          <p:nvPr/>
        </p:nvCxnSpPr>
        <p:spPr>
          <a:xfrm>
            <a:off x="3519559" y="2109936"/>
            <a:ext cx="766689" cy="1594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線矢印コネクタ 121"/>
          <p:cNvCxnSpPr/>
          <p:nvPr/>
        </p:nvCxnSpPr>
        <p:spPr>
          <a:xfrm flipV="1">
            <a:off x="428596" y="1214422"/>
            <a:ext cx="695251" cy="548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直線矢印コネクタ 122"/>
          <p:cNvCxnSpPr/>
          <p:nvPr/>
        </p:nvCxnSpPr>
        <p:spPr>
          <a:xfrm flipV="1">
            <a:off x="376287" y="1983650"/>
            <a:ext cx="695251" cy="548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線矢印コネクタ 123"/>
          <p:cNvCxnSpPr/>
          <p:nvPr/>
        </p:nvCxnSpPr>
        <p:spPr>
          <a:xfrm flipV="1">
            <a:off x="428596" y="2698030"/>
            <a:ext cx="695251" cy="548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直線矢印コネクタ 124"/>
          <p:cNvCxnSpPr/>
          <p:nvPr/>
        </p:nvCxnSpPr>
        <p:spPr>
          <a:xfrm flipV="1">
            <a:off x="428596" y="3429000"/>
            <a:ext cx="695251" cy="548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テキスト ボックス 125"/>
          <p:cNvSpPr txBox="1"/>
          <p:nvPr/>
        </p:nvSpPr>
        <p:spPr>
          <a:xfrm>
            <a:off x="357158" y="91208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27" name="テキスト ボックス 126"/>
          <p:cNvSpPr txBox="1"/>
          <p:nvPr/>
        </p:nvSpPr>
        <p:spPr>
          <a:xfrm>
            <a:off x="357158" y="169789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2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28" name="テキスト ボックス 127"/>
          <p:cNvSpPr txBox="1"/>
          <p:nvPr/>
        </p:nvSpPr>
        <p:spPr>
          <a:xfrm>
            <a:off x="357158" y="244079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1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29" name="テキスト ボックス 128"/>
          <p:cNvSpPr txBox="1"/>
          <p:nvPr/>
        </p:nvSpPr>
        <p:spPr>
          <a:xfrm>
            <a:off x="357158" y="312665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1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30" name="テキスト ボックス 129"/>
          <p:cNvSpPr txBox="1"/>
          <p:nvPr/>
        </p:nvSpPr>
        <p:spPr>
          <a:xfrm>
            <a:off x="3816038" y="7977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2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31" name="テキスト ボックス 130"/>
          <p:cNvSpPr txBox="1"/>
          <p:nvPr/>
        </p:nvSpPr>
        <p:spPr>
          <a:xfrm>
            <a:off x="3744600" y="215504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2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32" name="テキスト ボックス 131"/>
          <p:cNvSpPr txBox="1"/>
          <p:nvPr/>
        </p:nvSpPr>
        <p:spPr>
          <a:xfrm>
            <a:off x="6571588" y="2780410"/>
            <a:ext cx="2501006" cy="1077218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For each compound,</a:t>
            </a:r>
          </a:p>
          <a:p>
            <a:r>
              <a:rPr lang="en-US" altLang="ja-JP" sz="1600" dirty="0" smtClean="0"/>
              <a:t>the sum of </a:t>
            </a:r>
            <a:r>
              <a:rPr lang="en-US" altLang="ja-JP" sz="1600" dirty="0" smtClean="0">
                <a:solidFill>
                  <a:srgbClr val="0000FF"/>
                </a:solidFill>
              </a:rPr>
              <a:t>incoming</a:t>
            </a:r>
            <a:r>
              <a:rPr lang="en-US" altLang="ja-JP" sz="1600" dirty="0" smtClean="0"/>
              <a:t> flow </a:t>
            </a:r>
            <a:br>
              <a:rPr lang="en-US" altLang="ja-JP" sz="1600" dirty="0" smtClean="0"/>
            </a:br>
            <a:r>
              <a:rPr lang="en-US" altLang="ja-JP" sz="1600" dirty="0" smtClean="0"/>
              <a:t>must equal to</a:t>
            </a:r>
            <a:br>
              <a:rPr lang="en-US" altLang="ja-JP" sz="1600" dirty="0" smtClean="0"/>
            </a:br>
            <a:r>
              <a:rPr lang="en-US" altLang="ja-JP" sz="1600" dirty="0" smtClean="0"/>
              <a:t>the sum of </a:t>
            </a:r>
            <a:r>
              <a:rPr lang="en-US" altLang="ja-JP" sz="1600" dirty="0" smtClean="0">
                <a:solidFill>
                  <a:srgbClr val="0000FF"/>
                </a:solidFill>
              </a:rPr>
              <a:t>outgoing</a:t>
            </a:r>
            <a:r>
              <a:rPr lang="en-US" altLang="ja-JP" sz="1600" dirty="0" smtClean="0"/>
              <a:t> flow.</a:t>
            </a:r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4714876" y="1643050"/>
            <a:ext cx="1760290" cy="1077218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For reaction 1</a:t>
            </a:r>
          </a:p>
          <a:p>
            <a:r>
              <a:rPr lang="en-US" altLang="ja-JP" sz="1600" dirty="0" smtClean="0"/>
              <a:t>A + 2B </a:t>
            </a:r>
            <a:r>
              <a:rPr lang="ja-JP" altLang="en-US" sz="1600" dirty="0" smtClean="0"/>
              <a:t>→ </a:t>
            </a:r>
            <a:r>
              <a:rPr lang="en-US" altLang="ja-JP" sz="1600" dirty="0" smtClean="0"/>
              <a:t>2C + D</a:t>
            </a:r>
          </a:p>
          <a:p>
            <a:r>
              <a:rPr kumimoji="1" lang="en-US" altLang="ja-JP" sz="1600" dirty="0" smtClean="0"/>
              <a:t>For reaction 2</a:t>
            </a:r>
          </a:p>
          <a:p>
            <a:r>
              <a:rPr lang="en-US" altLang="ja-JP" sz="1600" dirty="0" smtClean="0"/>
              <a:t>E + F </a:t>
            </a:r>
            <a:r>
              <a:rPr lang="ja-JP" altLang="en-US" sz="1600" dirty="0" smtClean="0"/>
              <a:t>→ </a:t>
            </a:r>
            <a:r>
              <a:rPr lang="en-US" altLang="ja-JP" sz="1600" dirty="0" smtClean="0"/>
              <a:t>D</a:t>
            </a:r>
            <a:endParaRPr kumimoji="1" lang="ja-JP" altLang="en-US" sz="1600" dirty="0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4572000" y="571480"/>
            <a:ext cx="24096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00FF"/>
                </a:solidFill>
              </a:rPr>
              <a:t>Flux balance model</a:t>
            </a:r>
            <a:endParaRPr kumimoji="1" lang="ja-JP" altLang="en-US" dirty="0">
              <a:solidFill>
                <a:srgbClr val="0000FF"/>
              </a:solidFill>
            </a:endParaRPr>
          </a:p>
        </p:txBody>
      </p:sp>
      <p:sp>
        <p:nvSpPr>
          <p:cNvPr id="135" name="テキスト ボックス 134"/>
          <p:cNvSpPr txBox="1"/>
          <p:nvPr/>
        </p:nvSpPr>
        <p:spPr>
          <a:xfrm>
            <a:off x="6858016" y="1571612"/>
            <a:ext cx="20313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/>
              <a:t>For</a:t>
            </a:r>
            <a:r>
              <a:rPr kumimoji="1" lang="en-US" altLang="ja-JP" sz="1600" dirty="0" smtClean="0"/>
              <a:t> each reaction,	</a:t>
            </a:r>
          </a:p>
          <a:p>
            <a:r>
              <a:rPr lang="en-US" altLang="ja-JP" sz="1600" dirty="0" smtClean="0">
                <a:solidFill>
                  <a:srgbClr val="0000FF"/>
                </a:solidFill>
              </a:rPr>
              <a:t>ratio</a:t>
            </a:r>
            <a:r>
              <a:rPr lang="en-US" altLang="ja-JP" sz="1600" dirty="0" smtClean="0"/>
              <a:t> of compounds</a:t>
            </a:r>
            <a:br>
              <a:rPr lang="en-US" altLang="ja-JP" sz="1600" dirty="0" smtClean="0"/>
            </a:br>
            <a:r>
              <a:rPr lang="en-US" altLang="ja-JP" sz="1600" dirty="0" smtClean="0"/>
              <a:t>must be satisfied.</a:t>
            </a:r>
            <a:endParaRPr kumimoji="1" lang="ja-JP" altLang="en-US" sz="1600" dirty="0"/>
          </a:p>
        </p:txBody>
      </p:sp>
      <p:sp>
        <p:nvSpPr>
          <p:cNvPr id="136" name="テキスト ボックス 135"/>
          <p:cNvSpPr txBox="1"/>
          <p:nvPr/>
        </p:nvSpPr>
        <p:spPr>
          <a:xfrm>
            <a:off x="5351704" y="875868"/>
            <a:ext cx="32688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(</a:t>
            </a:r>
            <a:r>
              <a:rPr kumimoji="1" lang="en-US" altLang="ja-JP" sz="1400" dirty="0" err="1" smtClean="0"/>
              <a:t>Papin</a:t>
            </a:r>
            <a:r>
              <a:rPr kumimoji="1" lang="en-US" altLang="ja-JP" sz="1400" dirty="0" smtClean="0"/>
              <a:t> et al. 2003,  </a:t>
            </a:r>
            <a:r>
              <a:rPr kumimoji="1" lang="en-US" altLang="ja-JP" sz="1400" dirty="0" err="1" smtClean="0"/>
              <a:t>Stelling</a:t>
            </a:r>
            <a:r>
              <a:rPr kumimoji="1" lang="en-US" altLang="ja-JP" sz="1400" dirty="0" smtClean="0"/>
              <a:t> et al. 2002)</a:t>
            </a:r>
            <a:endParaRPr kumimoji="1" lang="ja-JP" altLang="en-US" sz="1400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4572000" y="4000504"/>
            <a:ext cx="18966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00FF"/>
                </a:solidFill>
              </a:rPr>
              <a:t>Boolean</a:t>
            </a:r>
            <a:r>
              <a:rPr kumimoji="1" lang="en-US" altLang="ja-JP" dirty="0" smtClean="0">
                <a:solidFill>
                  <a:srgbClr val="0000FF"/>
                </a:solidFill>
              </a:rPr>
              <a:t> model</a:t>
            </a:r>
            <a:endParaRPr kumimoji="1" lang="ja-JP" altLang="en-US" dirty="0">
              <a:solidFill>
                <a:srgbClr val="0000FF"/>
              </a:solidFill>
            </a:endParaRPr>
          </a:p>
        </p:txBody>
      </p:sp>
      <p:sp>
        <p:nvSpPr>
          <p:cNvPr id="138" name="テキスト ボックス 137"/>
          <p:cNvSpPr txBox="1"/>
          <p:nvPr/>
        </p:nvSpPr>
        <p:spPr>
          <a:xfrm>
            <a:off x="5449979" y="4335669"/>
            <a:ext cx="3376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(Sridhar et al. 2008)</a:t>
            </a:r>
            <a:br>
              <a:rPr kumimoji="1" lang="en-US" altLang="ja-JP" sz="1400" dirty="0" smtClean="0"/>
            </a:br>
            <a:r>
              <a:rPr kumimoji="1" lang="en-US" altLang="ja-JP" sz="1400" dirty="0" smtClean="0"/>
              <a:t>   </a:t>
            </a:r>
            <a:endParaRPr kumimoji="1" lang="ja-JP" altLang="en-US" sz="1400" dirty="0"/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5572132" y="5000636"/>
            <a:ext cx="2994731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/>
              <a:t>For </a:t>
            </a:r>
            <a:r>
              <a:rPr lang="en-US" altLang="ja-JP" sz="1600" dirty="0" smtClean="0"/>
              <a:t>each </a:t>
            </a:r>
            <a:r>
              <a:rPr kumimoji="1" lang="en-US" altLang="ja-JP" sz="1600" dirty="0" smtClean="0"/>
              <a:t>compound,</a:t>
            </a:r>
            <a:r>
              <a:rPr lang="en-US" altLang="ja-JP" sz="1600" dirty="0" smtClean="0"/>
              <a:t/>
            </a:r>
            <a:br>
              <a:rPr lang="en-US" altLang="ja-JP" sz="1600" dirty="0" smtClean="0"/>
            </a:br>
            <a:r>
              <a:rPr lang="en-US" altLang="ja-JP" sz="1600" dirty="0" smtClean="0"/>
              <a:t>amount is represented </a:t>
            </a:r>
            <a:br>
              <a:rPr lang="en-US" altLang="ja-JP" sz="1600" dirty="0" smtClean="0"/>
            </a:br>
            <a:r>
              <a:rPr lang="en-US" altLang="ja-JP" sz="1600" dirty="0" smtClean="0"/>
              <a:t>only by </a:t>
            </a:r>
            <a:r>
              <a:rPr lang="en-US" altLang="ja-JP" sz="1600" dirty="0" smtClean="0">
                <a:solidFill>
                  <a:srgbClr val="0000FF"/>
                </a:solidFill>
              </a:rPr>
              <a:t>1(exist)</a:t>
            </a:r>
            <a:r>
              <a:rPr lang="en-US" altLang="ja-JP" sz="1600" dirty="0" smtClean="0"/>
              <a:t> or </a:t>
            </a:r>
            <a:r>
              <a:rPr lang="en-US" altLang="ja-JP" sz="1600" dirty="0" smtClean="0">
                <a:solidFill>
                  <a:srgbClr val="0000FF"/>
                </a:solidFill>
              </a:rPr>
              <a:t>0(not exist). </a:t>
            </a:r>
            <a:endParaRPr kumimoji="1" lang="en-US" altLang="ja-JP" sz="1600" dirty="0" smtClean="0">
              <a:solidFill>
                <a:srgbClr val="0000FF"/>
              </a:solidFill>
            </a:endParaRPr>
          </a:p>
        </p:txBody>
      </p:sp>
      <p:sp>
        <p:nvSpPr>
          <p:cNvPr id="140" name="テキスト ボックス 139"/>
          <p:cNvSpPr txBox="1"/>
          <p:nvPr/>
        </p:nvSpPr>
        <p:spPr>
          <a:xfrm>
            <a:off x="5572132" y="6027027"/>
            <a:ext cx="3155031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/>
              <a:t>For </a:t>
            </a:r>
            <a:r>
              <a:rPr lang="en-US" altLang="ja-JP" sz="1600" dirty="0" smtClean="0"/>
              <a:t>each reaction</a:t>
            </a:r>
            <a:r>
              <a:rPr kumimoji="1" lang="en-US" altLang="ja-JP" sz="1600" dirty="0" smtClean="0"/>
              <a:t>,</a:t>
            </a:r>
            <a:r>
              <a:rPr lang="en-US" altLang="ja-JP" sz="1600" dirty="0" smtClean="0"/>
              <a:t/>
            </a:r>
            <a:br>
              <a:rPr lang="en-US" altLang="ja-JP" sz="1600" dirty="0" smtClean="0"/>
            </a:br>
            <a:r>
              <a:rPr lang="en-US" altLang="ja-JP" sz="1600" dirty="0" smtClean="0"/>
              <a:t>state is represented </a:t>
            </a:r>
            <a:br>
              <a:rPr lang="en-US" altLang="ja-JP" sz="1600" dirty="0" smtClean="0"/>
            </a:br>
            <a:r>
              <a:rPr lang="en-US" altLang="ja-JP" sz="1600" dirty="0" smtClean="0"/>
              <a:t>only by </a:t>
            </a:r>
            <a:r>
              <a:rPr lang="en-US" altLang="ja-JP" sz="1600" dirty="0" smtClean="0">
                <a:solidFill>
                  <a:srgbClr val="0000FF"/>
                </a:solidFill>
              </a:rPr>
              <a:t>1(occur)</a:t>
            </a:r>
            <a:r>
              <a:rPr lang="en-US" altLang="ja-JP" sz="1600" dirty="0" smtClean="0"/>
              <a:t> or </a:t>
            </a:r>
            <a:r>
              <a:rPr lang="en-US" altLang="ja-JP" sz="1600" dirty="0" smtClean="0">
                <a:solidFill>
                  <a:srgbClr val="0000FF"/>
                </a:solidFill>
              </a:rPr>
              <a:t>0(not occur). </a:t>
            </a:r>
            <a:endParaRPr kumimoji="1" lang="en-US" altLang="ja-JP" sz="1600" dirty="0" smtClean="0">
              <a:solidFill>
                <a:srgbClr val="0000FF"/>
              </a:solidFill>
            </a:endParaRPr>
          </a:p>
        </p:txBody>
      </p:sp>
      <p:sp>
        <p:nvSpPr>
          <p:cNvPr id="157" name="タイトル 1"/>
          <p:cNvSpPr>
            <a:spLocks noGrp="1"/>
          </p:cNvSpPr>
          <p:nvPr>
            <p:ph type="title"/>
          </p:nvPr>
        </p:nvSpPr>
        <p:spPr>
          <a:xfrm>
            <a:off x="357158" y="-11114"/>
            <a:ext cx="8229600" cy="582594"/>
          </a:xfrm>
        </p:spPr>
        <p:txBody>
          <a:bodyPr/>
          <a:lstStyle/>
          <a:p>
            <a:r>
              <a:rPr lang="en-US" altLang="ja-JP" sz="2400" dirty="0" smtClean="0"/>
              <a:t>M</a:t>
            </a:r>
            <a:r>
              <a:rPr kumimoji="1" lang="en-US" altLang="ja-JP" sz="2400" dirty="0" smtClean="0"/>
              <a:t>odel of metabolic network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56768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角丸四角形 30"/>
          <p:cNvSpPr/>
          <p:nvPr/>
        </p:nvSpPr>
        <p:spPr>
          <a:xfrm>
            <a:off x="5976830" y="2987814"/>
            <a:ext cx="1085996" cy="1071570"/>
          </a:xfrm>
          <a:prstGeom prst="roundRect">
            <a:avLst/>
          </a:prstGeom>
          <a:gradFill>
            <a:gsLst>
              <a:gs pos="0">
                <a:schemeClr val="accent2">
                  <a:lumMod val="20000"/>
                  <a:lumOff val="80000"/>
                  <a:alpha val="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円/楕円 31"/>
          <p:cNvSpPr/>
          <p:nvPr/>
        </p:nvSpPr>
        <p:spPr>
          <a:xfrm>
            <a:off x="4262318" y="2344872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∨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3" name="円/楕円 32"/>
          <p:cNvSpPr/>
          <p:nvPr/>
        </p:nvSpPr>
        <p:spPr>
          <a:xfrm>
            <a:off x="4262318" y="3059252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∨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4" name="円/楕円 33"/>
          <p:cNvSpPr/>
          <p:nvPr/>
        </p:nvSpPr>
        <p:spPr>
          <a:xfrm>
            <a:off x="4262318" y="3773632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∨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5" name="円/楕円 34"/>
          <p:cNvSpPr/>
          <p:nvPr/>
        </p:nvSpPr>
        <p:spPr>
          <a:xfrm>
            <a:off x="4262318" y="4488012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∨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6" name="円/楕円 35"/>
          <p:cNvSpPr/>
          <p:nvPr/>
        </p:nvSpPr>
        <p:spPr>
          <a:xfrm>
            <a:off x="5262450" y="2702062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∧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7" name="円/楕円 36"/>
          <p:cNvSpPr/>
          <p:nvPr/>
        </p:nvSpPr>
        <p:spPr>
          <a:xfrm>
            <a:off x="5262450" y="4130822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∧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9" name="円/楕円 38"/>
          <p:cNvSpPr/>
          <p:nvPr/>
        </p:nvSpPr>
        <p:spPr>
          <a:xfrm>
            <a:off x="6262582" y="3202128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∨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cxnSp>
        <p:nvCxnSpPr>
          <p:cNvPr id="40" name="直線矢印コネクタ 39"/>
          <p:cNvCxnSpPr>
            <a:stCxn id="32" idx="6"/>
            <a:endCxn id="36" idx="1"/>
          </p:cNvCxnSpPr>
          <p:nvPr/>
        </p:nvCxnSpPr>
        <p:spPr>
          <a:xfrm>
            <a:off x="4619508" y="2523467"/>
            <a:ext cx="695251" cy="2309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>
            <a:endCxn id="36" idx="3"/>
          </p:cNvCxnSpPr>
          <p:nvPr/>
        </p:nvCxnSpPr>
        <p:spPr>
          <a:xfrm flipV="1">
            <a:off x="4638637" y="3006943"/>
            <a:ext cx="676122" cy="2666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/>
          <p:cNvCxnSpPr>
            <a:endCxn id="37" idx="2"/>
          </p:cNvCxnSpPr>
          <p:nvPr/>
        </p:nvCxnSpPr>
        <p:spPr>
          <a:xfrm>
            <a:off x="4619508" y="4059384"/>
            <a:ext cx="642942" cy="2500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>
            <a:endCxn id="37" idx="3"/>
          </p:cNvCxnSpPr>
          <p:nvPr/>
        </p:nvCxnSpPr>
        <p:spPr>
          <a:xfrm flipV="1">
            <a:off x="4619508" y="4435703"/>
            <a:ext cx="695251" cy="2500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>
            <a:endCxn id="39" idx="2"/>
          </p:cNvCxnSpPr>
          <p:nvPr/>
        </p:nvCxnSpPr>
        <p:spPr>
          <a:xfrm>
            <a:off x="5638769" y="2971224"/>
            <a:ext cx="623813" cy="40949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/>
          <p:cNvCxnSpPr>
            <a:endCxn id="39" idx="3"/>
          </p:cNvCxnSpPr>
          <p:nvPr/>
        </p:nvCxnSpPr>
        <p:spPr>
          <a:xfrm rot="5400000" flipH="1" flipV="1">
            <a:off x="5566062" y="3579717"/>
            <a:ext cx="821537" cy="67612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3905128" y="2159076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Calibri" pitchFamily="34" charset="0"/>
              </a:rPr>
              <a:t>C</a:t>
            </a:r>
            <a:endParaRPr kumimoji="1" lang="ja-JP" altLang="en-US" dirty="0">
              <a:latin typeface="Calibri" pitchFamily="34" charset="0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905128" y="2873456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Calibri" pitchFamily="34" charset="0"/>
              </a:rPr>
              <a:t>D</a:t>
            </a:r>
            <a:endParaRPr kumimoji="1" lang="ja-JP" altLang="en-US" dirty="0">
              <a:latin typeface="Calibri" pitchFamily="34" charset="0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3906130" y="3587836"/>
            <a:ext cx="4276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Calibri" pitchFamily="34" charset="0"/>
              </a:rPr>
              <a:t>E</a:t>
            </a:r>
            <a:endParaRPr kumimoji="1" lang="ja-JP" altLang="en-US" dirty="0">
              <a:latin typeface="Calibri" pitchFamily="34" charset="0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906130" y="4273698"/>
            <a:ext cx="303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Calibri" pitchFamily="34" charset="0"/>
              </a:rPr>
              <a:t>F</a:t>
            </a:r>
            <a:endParaRPr kumimoji="1" lang="ja-JP" altLang="en-US" dirty="0">
              <a:latin typeface="Calibri" pitchFamily="34" charset="0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6620774" y="3016332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Calibri" pitchFamily="34" charset="0"/>
              </a:rPr>
              <a:t>G</a:t>
            </a:r>
            <a:endParaRPr kumimoji="1" lang="ja-JP" altLang="en-US" dirty="0">
              <a:latin typeface="Calibri" pitchFamily="34" charset="0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7247335" y="2630624"/>
            <a:ext cx="1080617" cy="58477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1600" dirty="0" smtClean="0">
                <a:latin typeface="Calibri" pitchFamily="34" charset="0"/>
              </a:rPr>
              <a:t>target</a:t>
            </a:r>
            <a:r>
              <a:rPr kumimoji="1" lang="en-US" altLang="ja-JP" sz="1600" dirty="0" smtClean="0">
                <a:latin typeface="Calibri" pitchFamily="34" charset="0"/>
              </a:rPr>
              <a:t> </a:t>
            </a:r>
          </a:p>
          <a:p>
            <a:r>
              <a:rPr lang="en-US" altLang="ja-JP" sz="1600" dirty="0" smtClean="0">
                <a:latin typeface="Calibri" pitchFamily="34" charset="0"/>
              </a:rPr>
              <a:t>compound</a:t>
            </a:r>
            <a:endParaRPr kumimoji="1" lang="ja-JP" altLang="en-US" sz="1600" dirty="0">
              <a:latin typeface="Calibri" pitchFamily="34" charset="0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4924033" y="2273434"/>
            <a:ext cx="919675" cy="30777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latin typeface="+mn-lt"/>
              </a:rPr>
              <a:t>reaction 2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5138347" y="4537425"/>
            <a:ext cx="919675" cy="30777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latin typeface="Calibri" pitchFamily="34" charset="0"/>
              </a:rPr>
              <a:t>reaction 3</a:t>
            </a: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539552" y="5694347"/>
            <a:ext cx="850112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2400" dirty="0" smtClean="0">
                <a:solidFill>
                  <a:srgbClr val="0000FF"/>
                </a:solidFill>
                <a:latin typeface="+mn-lt"/>
              </a:rPr>
              <a:t>Which reactions </a:t>
            </a:r>
            <a:r>
              <a:rPr lang="en-US" altLang="ja-JP" sz="2400" dirty="0" smtClean="0">
                <a:latin typeface="+mn-lt"/>
              </a:rPr>
              <a:t>should be </a:t>
            </a:r>
            <a:r>
              <a:rPr lang="en-US" altLang="ja-JP" sz="2400" dirty="0" smtClean="0">
                <a:solidFill>
                  <a:srgbClr val="0000FF"/>
                </a:solidFill>
                <a:latin typeface="+mn-lt"/>
              </a:rPr>
              <a:t>inactivated</a:t>
            </a:r>
            <a:r>
              <a:rPr lang="en-US" altLang="ja-JP" sz="2400" dirty="0" smtClean="0">
                <a:solidFill>
                  <a:srgbClr val="FF3300"/>
                </a:solidFill>
                <a:latin typeface="+mn-lt"/>
              </a:rPr>
              <a:t> </a:t>
            </a:r>
            <a:r>
              <a:rPr lang="en-US" altLang="ja-JP" sz="2400" dirty="0" smtClean="0">
                <a:latin typeface="+mn-lt"/>
              </a:rPr>
              <a:t>so that the </a:t>
            </a:r>
            <a:r>
              <a:rPr lang="en-US" altLang="ja-JP" sz="2400" dirty="0" smtClean="0">
                <a:solidFill>
                  <a:srgbClr val="00B050"/>
                </a:solidFill>
                <a:latin typeface="+mn-lt"/>
              </a:rPr>
              <a:t>target compound </a:t>
            </a:r>
            <a:r>
              <a:rPr lang="en-US" altLang="ja-JP" sz="2400" dirty="0" smtClean="0">
                <a:latin typeface="+mn-lt"/>
              </a:rPr>
              <a:t>becomes</a:t>
            </a:r>
            <a:r>
              <a:rPr lang="en-US" altLang="ja-JP" sz="2400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altLang="ja-JP" sz="2400" dirty="0" smtClean="0">
                <a:solidFill>
                  <a:srgbClr val="00B050"/>
                </a:solidFill>
                <a:latin typeface="+mn-lt"/>
              </a:rPr>
              <a:t>non-producible </a:t>
            </a:r>
            <a:r>
              <a:rPr lang="en-US" altLang="ja-JP" sz="2400" dirty="0" smtClean="0">
                <a:solidFill>
                  <a:srgbClr val="0000FF"/>
                </a:solidFill>
                <a:latin typeface="+mn-lt"/>
              </a:rPr>
              <a:t>(assigned 0)</a:t>
            </a:r>
            <a:r>
              <a:rPr lang="en-US" altLang="ja-JP" sz="2400" dirty="0" smtClean="0">
                <a:latin typeface="+mn-lt"/>
              </a:rPr>
              <a:t>?</a:t>
            </a:r>
          </a:p>
        </p:txBody>
      </p:sp>
      <p:sp>
        <p:nvSpPr>
          <p:cNvPr id="69" name="円/楕円 68"/>
          <p:cNvSpPr/>
          <p:nvPr/>
        </p:nvSpPr>
        <p:spPr>
          <a:xfrm>
            <a:off x="2026110" y="2987814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∨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70" name="円/楕円 69"/>
          <p:cNvSpPr/>
          <p:nvPr/>
        </p:nvSpPr>
        <p:spPr>
          <a:xfrm>
            <a:off x="2026110" y="3702194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∨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71" name="円/楕円 70"/>
          <p:cNvSpPr/>
          <p:nvPr/>
        </p:nvSpPr>
        <p:spPr>
          <a:xfrm>
            <a:off x="3026242" y="3345004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∧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cxnSp>
        <p:nvCxnSpPr>
          <p:cNvPr id="72" name="直線矢印コネクタ 71"/>
          <p:cNvCxnSpPr>
            <a:endCxn id="71" idx="2"/>
          </p:cNvCxnSpPr>
          <p:nvPr/>
        </p:nvCxnSpPr>
        <p:spPr>
          <a:xfrm>
            <a:off x="2383300" y="3273566"/>
            <a:ext cx="642942" cy="2500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矢印コネクタ 72"/>
          <p:cNvCxnSpPr>
            <a:endCxn id="71" idx="3"/>
          </p:cNvCxnSpPr>
          <p:nvPr/>
        </p:nvCxnSpPr>
        <p:spPr>
          <a:xfrm flipV="1">
            <a:off x="2383300" y="3649885"/>
            <a:ext cx="695251" cy="2500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矢印コネクタ 73"/>
          <p:cNvCxnSpPr>
            <a:endCxn id="33" idx="2"/>
          </p:cNvCxnSpPr>
          <p:nvPr/>
        </p:nvCxnSpPr>
        <p:spPr>
          <a:xfrm flipV="1">
            <a:off x="3402562" y="3237847"/>
            <a:ext cx="859756" cy="30488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テキスト ボックス 74"/>
          <p:cNvSpPr txBox="1"/>
          <p:nvPr/>
        </p:nvSpPr>
        <p:spPr>
          <a:xfrm>
            <a:off x="1669922" y="2802018"/>
            <a:ext cx="4276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Calibri" pitchFamily="34" charset="0"/>
              </a:rPr>
              <a:t>A</a:t>
            </a:r>
            <a:endParaRPr kumimoji="1" lang="ja-JP" altLang="en-US" dirty="0">
              <a:latin typeface="Calibri" pitchFamily="34" charset="0"/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1669922" y="3487880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Calibri" pitchFamily="34" charset="0"/>
              </a:rPr>
              <a:t>B</a:t>
            </a:r>
            <a:endParaRPr kumimoji="1" lang="ja-JP" altLang="en-US" dirty="0">
              <a:latin typeface="Calibri" pitchFamily="34" charset="0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745392" y="2922869"/>
            <a:ext cx="919675" cy="30777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latin typeface="+mn-lt"/>
              </a:rPr>
              <a:t>reaction 1</a:t>
            </a:r>
          </a:p>
        </p:txBody>
      </p:sp>
      <p:cxnSp>
        <p:nvCxnSpPr>
          <p:cNvPr id="80" name="直線矢印コネクタ 79"/>
          <p:cNvCxnSpPr>
            <a:stCxn id="71" idx="5"/>
            <a:endCxn id="34" idx="2"/>
          </p:cNvCxnSpPr>
          <p:nvPr/>
        </p:nvCxnSpPr>
        <p:spPr>
          <a:xfrm rot="16200000" flipH="1">
            <a:off x="3645549" y="3335458"/>
            <a:ext cx="302342" cy="93119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テキスト ボックス 82"/>
          <p:cNvSpPr txBox="1"/>
          <p:nvPr/>
        </p:nvSpPr>
        <p:spPr>
          <a:xfrm>
            <a:off x="1285805" y="836712"/>
            <a:ext cx="5083443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00FF"/>
                </a:solidFill>
                <a:latin typeface="+mn-lt"/>
              </a:rPr>
              <a:t>Source nodes, </a:t>
            </a:r>
            <a:r>
              <a:rPr lang="en-US" altLang="ja-JP" dirty="0" smtClean="0">
                <a:latin typeface="+mn-lt"/>
              </a:rPr>
              <a:t>whose </a:t>
            </a:r>
            <a:r>
              <a:rPr kumimoji="1" lang="en-US" altLang="ja-JP" dirty="0" err="1" smtClean="0">
                <a:solidFill>
                  <a:srgbClr val="0000FF"/>
                </a:solidFill>
                <a:latin typeface="+mn-lt"/>
              </a:rPr>
              <a:t>indegrees</a:t>
            </a:r>
            <a:r>
              <a:rPr kumimoji="1" lang="en-US" altLang="ja-JP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altLang="ja-JP" dirty="0" smtClean="0">
                <a:latin typeface="+mn-lt"/>
              </a:rPr>
              <a:t>are</a:t>
            </a:r>
            <a:r>
              <a:rPr kumimoji="1" lang="en-US" altLang="ja-JP" dirty="0" smtClean="0">
                <a:latin typeface="+mn-lt"/>
              </a:rPr>
              <a:t> </a:t>
            </a:r>
            <a:r>
              <a:rPr kumimoji="1" lang="en-US" altLang="ja-JP" dirty="0" smtClean="0">
                <a:solidFill>
                  <a:srgbClr val="0000FF"/>
                </a:solidFill>
                <a:latin typeface="+mn-lt"/>
              </a:rPr>
              <a:t>0, </a:t>
            </a:r>
            <a:r>
              <a:rPr kumimoji="1" lang="en-US" altLang="ja-JP" dirty="0" smtClean="0">
                <a:latin typeface="+mn-lt"/>
              </a:rPr>
              <a:t>are </a:t>
            </a:r>
            <a:br>
              <a:rPr kumimoji="1" lang="en-US" altLang="ja-JP" dirty="0" smtClean="0">
                <a:latin typeface="+mn-lt"/>
              </a:rPr>
            </a:br>
            <a:r>
              <a:rPr kumimoji="1" lang="en-US" altLang="ja-JP" dirty="0" smtClean="0">
                <a:latin typeface="+mn-lt"/>
              </a:rPr>
              <a:t>always </a:t>
            </a:r>
            <a:r>
              <a:rPr kumimoji="1" lang="en-US" altLang="ja-JP" dirty="0" smtClean="0">
                <a:solidFill>
                  <a:srgbClr val="00B050"/>
                </a:solidFill>
                <a:latin typeface="+mn-lt"/>
              </a:rPr>
              <a:t>assigned 1</a:t>
            </a:r>
            <a:r>
              <a:rPr lang="ja-JP" altLang="en-US" dirty="0" smtClean="0">
                <a:solidFill>
                  <a:srgbClr val="00B050"/>
                </a:solidFill>
                <a:latin typeface="+mn-lt"/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  <a:latin typeface="+mn-lt"/>
              </a:rPr>
              <a:t>(exist, producible)</a:t>
            </a:r>
            <a:r>
              <a:rPr kumimoji="1" lang="en-US" altLang="ja-JP" dirty="0" smtClean="0">
                <a:latin typeface="+mn-lt"/>
              </a:rPr>
              <a:t>.</a:t>
            </a:r>
            <a:endParaRPr kumimoji="1" lang="ja-JP" altLang="en-US" dirty="0">
              <a:latin typeface="+mn-lt"/>
            </a:endParaRPr>
          </a:p>
        </p:txBody>
      </p:sp>
      <p:sp>
        <p:nvSpPr>
          <p:cNvPr id="84" name="タイトル 1"/>
          <p:cNvSpPr>
            <a:spLocks noGrp="1"/>
          </p:cNvSpPr>
          <p:nvPr>
            <p:ph type="title"/>
          </p:nvPr>
        </p:nvSpPr>
        <p:spPr>
          <a:xfrm>
            <a:off x="177614" y="116632"/>
            <a:ext cx="8786874" cy="511156"/>
          </a:xfrm>
        </p:spPr>
        <p:txBody>
          <a:bodyPr>
            <a:noAutofit/>
          </a:bodyPr>
          <a:lstStyle/>
          <a:p>
            <a:r>
              <a:rPr lang="en-US" altLang="ja-JP" sz="2800" dirty="0" smtClean="0">
                <a:ea typeface="HGP創英角ｺﾞｼｯｸUB" pitchFamily="50" charset="-128"/>
              </a:rPr>
              <a:t>Boolean model of metabolic network</a:t>
            </a:r>
            <a:endParaRPr kumimoji="1" lang="ja-JP" altLang="en-US" sz="2800" dirty="0">
              <a:ea typeface="HGP創英角ｺﾞｼｯｸUB" pitchFamily="50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5015124" y="1801886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dirty="0" smtClean="0">
                <a:solidFill>
                  <a:srgbClr val="FF3300"/>
                </a:solidFill>
                <a:latin typeface="Calibri" pitchFamily="34" charset="0"/>
              </a:rPr>
              <a:t>inactivate</a:t>
            </a:r>
            <a:endParaRPr kumimoji="1" lang="ja-JP" altLang="en-US" sz="1800" dirty="0">
              <a:solidFill>
                <a:srgbClr val="FF3300"/>
              </a:solidFill>
              <a:latin typeface="Calibri" pitchFamily="34" charset="0"/>
            </a:endParaRPr>
          </a:p>
        </p:txBody>
      </p:sp>
      <p:cxnSp>
        <p:nvCxnSpPr>
          <p:cNvPr id="90" name="直線コネクタ 89"/>
          <p:cNvCxnSpPr/>
          <p:nvPr/>
        </p:nvCxnSpPr>
        <p:spPr>
          <a:xfrm rot="5400000" flipH="1" flipV="1">
            <a:off x="4924252" y="2551984"/>
            <a:ext cx="1000132" cy="214316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コネクタ 90"/>
          <p:cNvCxnSpPr/>
          <p:nvPr/>
        </p:nvCxnSpPr>
        <p:spPr>
          <a:xfrm rot="5400000" flipH="1" flipV="1">
            <a:off x="5174283" y="4159339"/>
            <a:ext cx="571504" cy="285753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コネクタ 91"/>
          <p:cNvCxnSpPr/>
          <p:nvPr/>
        </p:nvCxnSpPr>
        <p:spPr>
          <a:xfrm rot="5400000" flipH="1" flipV="1">
            <a:off x="6174415" y="3230646"/>
            <a:ext cx="571504" cy="285753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テキスト ボックス 93"/>
          <p:cNvSpPr txBox="1"/>
          <p:nvPr/>
        </p:nvSpPr>
        <p:spPr>
          <a:xfrm>
            <a:off x="5031408" y="3718570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dirty="0" smtClean="0">
                <a:solidFill>
                  <a:srgbClr val="FF3300"/>
                </a:solidFill>
                <a:latin typeface="Calibri" pitchFamily="34" charset="0"/>
              </a:rPr>
              <a:t>inactivate</a:t>
            </a:r>
            <a:endParaRPr kumimoji="1" lang="ja-JP" altLang="en-US" sz="1800" dirty="0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888004" y="2444828"/>
            <a:ext cx="1485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00FF"/>
                </a:solidFill>
                <a:latin typeface="+mn-lt"/>
              </a:rPr>
              <a:t>Source node</a:t>
            </a:r>
            <a:endParaRPr kumimoji="1" lang="ja-JP" altLang="en-US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888004" y="4087902"/>
            <a:ext cx="1485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00FF"/>
                </a:solidFill>
                <a:latin typeface="+mn-lt"/>
              </a:rPr>
              <a:t>Source node</a:t>
            </a:r>
            <a:endParaRPr kumimoji="1" lang="ja-JP" altLang="en-US" dirty="0">
              <a:solidFill>
                <a:srgbClr val="0000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7839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角丸四角形 30"/>
          <p:cNvSpPr/>
          <p:nvPr/>
        </p:nvSpPr>
        <p:spPr>
          <a:xfrm>
            <a:off x="5893286" y="2651732"/>
            <a:ext cx="1085996" cy="1071570"/>
          </a:xfrm>
          <a:prstGeom prst="roundRect">
            <a:avLst/>
          </a:prstGeom>
          <a:gradFill>
            <a:gsLst>
              <a:gs pos="0">
                <a:schemeClr val="accent2">
                  <a:lumMod val="20000"/>
                  <a:lumOff val="80000"/>
                  <a:alpha val="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円/楕円 31"/>
          <p:cNvSpPr/>
          <p:nvPr/>
        </p:nvSpPr>
        <p:spPr>
          <a:xfrm>
            <a:off x="4178774" y="2008790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∨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3" name="円/楕円 32"/>
          <p:cNvSpPr/>
          <p:nvPr/>
        </p:nvSpPr>
        <p:spPr>
          <a:xfrm>
            <a:off x="4178774" y="2723170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∨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4" name="円/楕円 33"/>
          <p:cNvSpPr/>
          <p:nvPr/>
        </p:nvSpPr>
        <p:spPr>
          <a:xfrm>
            <a:off x="4178774" y="3437550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∨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5" name="円/楕円 34"/>
          <p:cNvSpPr/>
          <p:nvPr/>
        </p:nvSpPr>
        <p:spPr>
          <a:xfrm>
            <a:off x="4178774" y="4151930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∨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6" name="円/楕円 35"/>
          <p:cNvSpPr/>
          <p:nvPr/>
        </p:nvSpPr>
        <p:spPr>
          <a:xfrm>
            <a:off x="5178906" y="2365980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∧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7" name="円/楕円 36"/>
          <p:cNvSpPr/>
          <p:nvPr/>
        </p:nvSpPr>
        <p:spPr>
          <a:xfrm>
            <a:off x="5178906" y="3794740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∧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9" name="円/楕円 38"/>
          <p:cNvSpPr/>
          <p:nvPr/>
        </p:nvSpPr>
        <p:spPr>
          <a:xfrm>
            <a:off x="6179038" y="2866046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∨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cxnSp>
        <p:nvCxnSpPr>
          <p:cNvPr id="40" name="直線矢印コネクタ 39"/>
          <p:cNvCxnSpPr>
            <a:stCxn id="32" idx="6"/>
            <a:endCxn id="36" idx="1"/>
          </p:cNvCxnSpPr>
          <p:nvPr/>
        </p:nvCxnSpPr>
        <p:spPr>
          <a:xfrm>
            <a:off x="4535964" y="2187385"/>
            <a:ext cx="695251" cy="2309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>
            <a:endCxn id="36" idx="3"/>
          </p:cNvCxnSpPr>
          <p:nvPr/>
        </p:nvCxnSpPr>
        <p:spPr>
          <a:xfrm flipV="1">
            <a:off x="4555093" y="2670861"/>
            <a:ext cx="676122" cy="2666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/>
          <p:cNvCxnSpPr>
            <a:endCxn id="37" idx="2"/>
          </p:cNvCxnSpPr>
          <p:nvPr/>
        </p:nvCxnSpPr>
        <p:spPr>
          <a:xfrm>
            <a:off x="4535964" y="3723302"/>
            <a:ext cx="642942" cy="2500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>
            <a:endCxn id="37" idx="3"/>
          </p:cNvCxnSpPr>
          <p:nvPr/>
        </p:nvCxnSpPr>
        <p:spPr>
          <a:xfrm flipV="1">
            <a:off x="4535964" y="4099621"/>
            <a:ext cx="695251" cy="2500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>
            <a:endCxn id="39" idx="2"/>
          </p:cNvCxnSpPr>
          <p:nvPr/>
        </p:nvCxnSpPr>
        <p:spPr>
          <a:xfrm>
            <a:off x="5555225" y="2635142"/>
            <a:ext cx="623813" cy="40949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/>
          <p:cNvCxnSpPr>
            <a:endCxn id="39" idx="3"/>
          </p:cNvCxnSpPr>
          <p:nvPr/>
        </p:nvCxnSpPr>
        <p:spPr>
          <a:xfrm rot="5400000" flipH="1" flipV="1">
            <a:off x="5482518" y="3243635"/>
            <a:ext cx="821537" cy="67612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3821584" y="1822994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Calibri" pitchFamily="34" charset="0"/>
              </a:rPr>
              <a:t>C</a:t>
            </a:r>
            <a:endParaRPr kumimoji="1" lang="ja-JP" altLang="en-US" dirty="0">
              <a:latin typeface="Calibri" pitchFamily="34" charset="0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821584" y="2537374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Calibri" pitchFamily="34" charset="0"/>
              </a:rPr>
              <a:t>D</a:t>
            </a:r>
            <a:endParaRPr kumimoji="1" lang="ja-JP" altLang="en-US" dirty="0">
              <a:latin typeface="Calibri" pitchFamily="34" charset="0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3822586" y="3251754"/>
            <a:ext cx="4276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Calibri" pitchFamily="34" charset="0"/>
              </a:rPr>
              <a:t>E</a:t>
            </a:r>
            <a:endParaRPr kumimoji="1" lang="ja-JP" altLang="en-US" dirty="0">
              <a:latin typeface="Calibri" pitchFamily="34" charset="0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822586" y="3937616"/>
            <a:ext cx="303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Calibri" pitchFamily="34" charset="0"/>
              </a:rPr>
              <a:t>F</a:t>
            </a:r>
            <a:endParaRPr kumimoji="1" lang="ja-JP" altLang="en-US" dirty="0">
              <a:latin typeface="Calibri" pitchFamily="34" charset="0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6537230" y="2680250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Calibri" pitchFamily="34" charset="0"/>
              </a:rPr>
              <a:t>G</a:t>
            </a:r>
            <a:endParaRPr kumimoji="1" lang="ja-JP" altLang="en-US" dirty="0">
              <a:latin typeface="Calibri" pitchFamily="34" charset="0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7163791" y="2294542"/>
            <a:ext cx="1080617" cy="58477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1600" dirty="0" smtClean="0">
                <a:latin typeface="Calibri" pitchFamily="34" charset="0"/>
              </a:rPr>
              <a:t>target</a:t>
            </a:r>
            <a:r>
              <a:rPr kumimoji="1" lang="en-US" altLang="ja-JP" sz="1600" dirty="0" smtClean="0">
                <a:latin typeface="Calibri" pitchFamily="34" charset="0"/>
              </a:rPr>
              <a:t> </a:t>
            </a:r>
          </a:p>
          <a:p>
            <a:r>
              <a:rPr lang="en-US" altLang="ja-JP" sz="1600" dirty="0" smtClean="0">
                <a:latin typeface="Calibri" pitchFamily="34" charset="0"/>
              </a:rPr>
              <a:t>compound</a:t>
            </a:r>
            <a:endParaRPr kumimoji="1" lang="ja-JP" altLang="en-US" sz="1600" dirty="0">
              <a:latin typeface="Calibri" pitchFamily="34" charset="0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4840489" y="1937352"/>
            <a:ext cx="919675" cy="30777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latin typeface="Calibri" pitchFamily="34" charset="0"/>
              </a:rPr>
              <a:t>reaction 2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5054803" y="4201343"/>
            <a:ext cx="919675" cy="30777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latin typeface="Calibri" pitchFamily="34" charset="0"/>
              </a:rPr>
              <a:t>reaction 3</a:t>
            </a:r>
          </a:p>
        </p:txBody>
      </p:sp>
      <p:sp>
        <p:nvSpPr>
          <p:cNvPr id="69" name="円/楕円 68"/>
          <p:cNvSpPr/>
          <p:nvPr/>
        </p:nvSpPr>
        <p:spPr>
          <a:xfrm>
            <a:off x="1942566" y="2651732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70" name="円/楕円 69"/>
          <p:cNvSpPr/>
          <p:nvPr/>
        </p:nvSpPr>
        <p:spPr>
          <a:xfrm>
            <a:off x="1942566" y="3366112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71" name="円/楕円 70"/>
          <p:cNvSpPr/>
          <p:nvPr/>
        </p:nvSpPr>
        <p:spPr>
          <a:xfrm>
            <a:off x="2942698" y="3008922"/>
            <a:ext cx="357190" cy="35719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∧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cxnSp>
        <p:nvCxnSpPr>
          <p:cNvPr id="72" name="直線矢印コネクタ 71"/>
          <p:cNvCxnSpPr>
            <a:endCxn id="71" idx="2"/>
          </p:cNvCxnSpPr>
          <p:nvPr/>
        </p:nvCxnSpPr>
        <p:spPr>
          <a:xfrm>
            <a:off x="2299756" y="2937484"/>
            <a:ext cx="642942" cy="2500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矢印コネクタ 72"/>
          <p:cNvCxnSpPr>
            <a:endCxn id="71" idx="3"/>
          </p:cNvCxnSpPr>
          <p:nvPr/>
        </p:nvCxnSpPr>
        <p:spPr>
          <a:xfrm flipV="1">
            <a:off x="2299756" y="3313803"/>
            <a:ext cx="695251" cy="2500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矢印コネクタ 73"/>
          <p:cNvCxnSpPr>
            <a:endCxn id="33" idx="2"/>
          </p:cNvCxnSpPr>
          <p:nvPr/>
        </p:nvCxnSpPr>
        <p:spPr>
          <a:xfrm flipV="1">
            <a:off x="3319018" y="2901765"/>
            <a:ext cx="859756" cy="30488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テキスト ボックス 74"/>
          <p:cNvSpPr txBox="1"/>
          <p:nvPr/>
        </p:nvSpPr>
        <p:spPr>
          <a:xfrm>
            <a:off x="1586378" y="2465936"/>
            <a:ext cx="4276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Calibri" pitchFamily="34" charset="0"/>
              </a:rPr>
              <a:t>A</a:t>
            </a:r>
            <a:endParaRPr kumimoji="1" lang="ja-JP" altLang="en-US" dirty="0">
              <a:latin typeface="Calibri" pitchFamily="34" charset="0"/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1586378" y="3151798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Calibri" pitchFamily="34" charset="0"/>
              </a:rPr>
              <a:t>B</a:t>
            </a:r>
            <a:endParaRPr kumimoji="1" lang="ja-JP" altLang="en-US" dirty="0">
              <a:latin typeface="Calibri" pitchFamily="34" charset="0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661848" y="2586787"/>
            <a:ext cx="919675" cy="30777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latin typeface="Calibri" pitchFamily="34" charset="0"/>
              </a:rPr>
              <a:t>reaction 1</a:t>
            </a:r>
          </a:p>
        </p:txBody>
      </p:sp>
      <p:cxnSp>
        <p:nvCxnSpPr>
          <p:cNvPr id="80" name="直線矢印コネクタ 79"/>
          <p:cNvCxnSpPr>
            <a:stCxn id="71" idx="5"/>
            <a:endCxn id="34" idx="2"/>
          </p:cNvCxnSpPr>
          <p:nvPr/>
        </p:nvCxnSpPr>
        <p:spPr>
          <a:xfrm rot="16200000" flipH="1">
            <a:off x="3562005" y="2999376"/>
            <a:ext cx="302342" cy="93119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線コネクタ 84"/>
          <p:cNvCxnSpPr/>
          <p:nvPr/>
        </p:nvCxnSpPr>
        <p:spPr>
          <a:xfrm rot="5400000" flipH="1" flipV="1">
            <a:off x="2483253" y="2930283"/>
            <a:ext cx="1214446" cy="285752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テキスト ボックス 85"/>
          <p:cNvSpPr txBox="1"/>
          <p:nvPr/>
        </p:nvSpPr>
        <p:spPr>
          <a:xfrm>
            <a:off x="2645564" y="2108746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dirty="0" smtClean="0">
                <a:solidFill>
                  <a:srgbClr val="FF3300"/>
                </a:solidFill>
                <a:latin typeface="Calibri" pitchFamily="34" charset="0"/>
              </a:rPr>
              <a:t>inactivate</a:t>
            </a:r>
            <a:endParaRPr kumimoji="1" lang="ja-JP" altLang="en-US" sz="1800" dirty="0">
              <a:solidFill>
                <a:srgbClr val="FF3300"/>
              </a:solidFill>
              <a:latin typeface="Calibri" pitchFamily="34" charset="0"/>
            </a:endParaRPr>
          </a:p>
        </p:txBody>
      </p:sp>
      <p:cxnSp>
        <p:nvCxnSpPr>
          <p:cNvPr id="87" name="直線コネクタ 86"/>
          <p:cNvCxnSpPr/>
          <p:nvPr/>
        </p:nvCxnSpPr>
        <p:spPr>
          <a:xfrm rot="5400000" flipH="1" flipV="1">
            <a:off x="4090607" y="3466068"/>
            <a:ext cx="571504" cy="285753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コネクタ 88"/>
          <p:cNvCxnSpPr/>
          <p:nvPr/>
        </p:nvCxnSpPr>
        <p:spPr>
          <a:xfrm rot="5400000" flipH="1" flipV="1">
            <a:off x="4090609" y="2680250"/>
            <a:ext cx="571504" cy="285753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コネクタ 89"/>
          <p:cNvCxnSpPr/>
          <p:nvPr/>
        </p:nvCxnSpPr>
        <p:spPr>
          <a:xfrm rot="5400000" flipH="1" flipV="1">
            <a:off x="5090739" y="2394497"/>
            <a:ext cx="571504" cy="285753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コネクタ 90"/>
          <p:cNvCxnSpPr/>
          <p:nvPr/>
        </p:nvCxnSpPr>
        <p:spPr>
          <a:xfrm rot="5400000" flipH="1" flipV="1">
            <a:off x="5090739" y="3823257"/>
            <a:ext cx="571504" cy="285753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コネクタ 91"/>
          <p:cNvCxnSpPr/>
          <p:nvPr/>
        </p:nvCxnSpPr>
        <p:spPr>
          <a:xfrm rot="5400000" flipH="1" flipV="1">
            <a:off x="6090871" y="2894564"/>
            <a:ext cx="571504" cy="285753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/>
          <p:cNvSpPr txBox="1"/>
          <p:nvPr/>
        </p:nvSpPr>
        <p:spPr>
          <a:xfrm>
            <a:off x="2024559" y="1030906"/>
            <a:ext cx="4942379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00FF"/>
                </a:solidFill>
                <a:latin typeface="+mn-lt"/>
              </a:rPr>
              <a:t>Source nodes </a:t>
            </a:r>
            <a:r>
              <a:rPr lang="en-US" altLang="ja-JP" dirty="0" smtClean="0">
                <a:latin typeface="+mn-lt"/>
              </a:rPr>
              <a:t>whose </a:t>
            </a:r>
            <a:r>
              <a:rPr kumimoji="1" lang="en-US" altLang="ja-JP" dirty="0" err="1" smtClean="0">
                <a:solidFill>
                  <a:srgbClr val="0000FF"/>
                </a:solidFill>
                <a:latin typeface="+mn-lt"/>
              </a:rPr>
              <a:t>indegrees</a:t>
            </a:r>
            <a:r>
              <a:rPr kumimoji="1" lang="en-US" altLang="ja-JP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altLang="ja-JP" dirty="0" smtClean="0">
                <a:latin typeface="+mn-lt"/>
              </a:rPr>
              <a:t>are</a:t>
            </a:r>
            <a:r>
              <a:rPr kumimoji="1" lang="en-US" altLang="ja-JP" dirty="0" smtClean="0">
                <a:latin typeface="+mn-lt"/>
              </a:rPr>
              <a:t> </a:t>
            </a:r>
            <a:r>
              <a:rPr kumimoji="1" lang="en-US" altLang="ja-JP" dirty="0" smtClean="0">
                <a:solidFill>
                  <a:srgbClr val="0000FF"/>
                </a:solidFill>
                <a:latin typeface="+mn-lt"/>
              </a:rPr>
              <a:t>0 </a:t>
            </a:r>
            <a:r>
              <a:rPr kumimoji="1" lang="en-US" altLang="ja-JP" dirty="0" smtClean="0">
                <a:latin typeface="+mn-lt"/>
              </a:rPr>
              <a:t>are </a:t>
            </a:r>
            <a:br>
              <a:rPr kumimoji="1" lang="en-US" altLang="ja-JP" dirty="0" smtClean="0">
                <a:latin typeface="+mn-lt"/>
              </a:rPr>
            </a:br>
            <a:r>
              <a:rPr kumimoji="1" lang="en-US" altLang="ja-JP" dirty="0" smtClean="0">
                <a:latin typeface="+mn-lt"/>
              </a:rPr>
              <a:t>always </a:t>
            </a:r>
            <a:r>
              <a:rPr kumimoji="1" lang="en-US" altLang="ja-JP" dirty="0" smtClean="0">
                <a:solidFill>
                  <a:srgbClr val="00B050"/>
                </a:solidFill>
                <a:latin typeface="+mn-lt"/>
              </a:rPr>
              <a:t>assigned 1</a:t>
            </a:r>
            <a:r>
              <a:rPr kumimoji="1" lang="en-US" altLang="ja-JP" dirty="0" smtClean="0">
                <a:latin typeface="+mn-lt"/>
              </a:rPr>
              <a:t>.</a:t>
            </a:r>
            <a:endParaRPr kumimoji="1" lang="ja-JP" altLang="en-US" dirty="0">
              <a:latin typeface="+mn-lt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535374" y="5077633"/>
            <a:ext cx="8501122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2400" dirty="0" smtClean="0">
                <a:solidFill>
                  <a:srgbClr val="0000FF"/>
                </a:solidFill>
                <a:latin typeface="+mn-lt"/>
              </a:rPr>
              <a:t>Which reactions </a:t>
            </a:r>
            <a:r>
              <a:rPr lang="en-US" altLang="ja-JP" sz="2400" dirty="0" smtClean="0">
                <a:latin typeface="+mn-lt"/>
              </a:rPr>
              <a:t>should be </a:t>
            </a:r>
            <a:r>
              <a:rPr lang="en-US" altLang="ja-JP" sz="2400" dirty="0" smtClean="0">
                <a:solidFill>
                  <a:srgbClr val="0000FF"/>
                </a:solidFill>
                <a:latin typeface="+mn-lt"/>
              </a:rPr>
              <a:t>inactivated</a:t>
            </a:r>
            <a:r>
              <a:rPr lang="en-US" altLang="ja-JP" sz="2400" dirty="0" smtClean="0">
                <a:solidFill>
                  <a:srgbClr val="FF3300"/>
                </a:solidFill>
                <a:latin typeface="+mn-lt"/>
              </a:rPr>
              <a:t> </a:t>
            </a:r>
            <a:r>
              <a:rPr lang="en-US" altLang="ja-JP" sz="2400" dirty="0" smtClean="0">
                <a:latin typeface="+mn-lt"/>
              </a:rPr>
              <a:t>so that the </a:t>
            </a:r>
            <a:r>
              <a:rPr lang="en-US" altLang="ja-JP" sz="2400" dirty="0" smtClean="0">
                <a:solidFill>
                  <a:srgbClr val="00B050"/>
                </a:solidFill>
                <a:latin typeface="+mn-lt"/>
              </a:rPr>
              <a:t>target compound </a:t>
            </a:r>
            <a:r>
              <a:rPr lang="en-US" altLang="ja-JP" sz="2400" dirty="0" smtClean="0">
                <a:latin typeface="+mn-lt"/>
              </a:rPr>
              <a:t>becomes</a:t>
            </a:r>
            <a:r>
              <a:rPr lang="en-US" altLang="ja-JP" sz="2400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altLang="ja-JP" sz="2400" dirty="0" smtClean="0">
                <a:solidFill>
                  <a:srgbClr val="00B050"/>
                </a:solidFill>
                <a:latin typeface="+mn-lt"/>
              </a:rPr>
              <a:t>non-producible </a:t>
            </a:r>
            <a:r>
              <a:rPr lang="en-US" altLang="ja-JP" sz="2400" dirty="0" smtClean="0">
                <a:solidFill>
                  <a:srgbClr val="0000FF"/>
                </a:solidFill>
                <a:latin typeface="+mn-lt"/>
              </a:rPr>
              <a:t>(assigned 0)</a:t>
            </a:r>
            <a:r>
              <a:rPr lang="en-US" altLang="ja-JP" sz="2400" dirty="0" smtClean="0">
                <a:latin typeface="+mn-lt"/>
              </a:rPr>
              <a:t>?</a:t>
            </a:r>
          </a:p>
          <a:p>
            <a:endParaRPr lang="en-US" altLang="ja-JP" dirty="0">
              <a:latin typeface="+mn-lt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804460" y="2108746"/>
            <a:ext cx="1485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00FF"/>
                </a:solidFill>
                <a:latin typeface="+mn-lt"/>
              </a:rPr>
              <a:t>Source node</a:t>
            </a:r>
            <a:endParaRPr kumimoji="1" lang="ja-JP" altLang="en-US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804460" y="3751820"/>
            <a:ext cx="1485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00FF"/>
                </a:solidFill>
                <a:latin typeface="+mn-lt"/>
              </a:rPr>
              <a:t>Source node</a:t>
            </a:r>
            <a:endParaRPr kumimoji="1" lang="ja-JP" altLang="en-US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51" name="タイトル 1"/>
          <p:cNvSpPr>
            <a:spLocks noGrp="1"/>
          </p:cNvSpPr>
          <p:nvPr>
            <p:ph type="title"/>
          </p:nvPr>
        </p:nvSpPr>
        <p:spPr>
          <a:xfrm>
            <a:off x="177614" y="116632"/>
            <a:ext cx="8786874" cy="511156"/>
          </a:xfrm>
        </p:spPr>
        <p:txBody>
          <a:bodyPr>
            <a:noAutofit/>
          </a:bodyPr>
          <a:lstStyle/>
          <a:p>
            <a:r>
              <a:rPr lang="en-US" altLang="ja-JP" sz="2400" dirty="0" smtClean="0">
                <a:latin typeface="+mn-lt"/>
                <a:ea typeface="HGP創英角ｺﾞｼｯｸUB" pitchFamily="50" charset="-128"/>
              </a:rPr>
              <a:t>Boolean model of metabolic network</a:t>
            </a:r>
            <a:endParaRPr kumimoji="1" lang="ja-JP" altLang="en-US" sz="2400" dirty="0">
              <a:latin typeface="+mn-lt"/>
              <a:ea typeface="HGP創英角ｺﾞｼｯｸUB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928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463884" cy="439718"/>
          </a:xfrm>
        </p:spPr>
        <p:txBody>
          <a:bodyPr/>
          <a:lstStyle/>
          <a:p>
            <a:r>
              <a:rPr kumimoji="1" lang="en-US" altLang="ja-JP" sz="2800" dirty="0" smtClean="0"/>
              <a:t>Impact degree model of metabolic network</a:t>
            </a:r>
            <a:endParaRPr kumimoji="1" lang="ja-JP" altLang="en-US" sz="2800" dirty="0"/>
          </a:p>
        </p:txBody>
      </p:sp>
      <p:sp>
        <p:nvSpPr>
          <p:cNvPr id="3" name="正方形/長方形 2"/>
          <p:cNvSpPr/>
          <p:nvPr/>
        </p:nvSpPr>
        <p:spPr>
          <a:xfrm>
            <a:off x="755576" y="1052736"/>
            <a:ext cx="81439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/>
              <a:t>The </a:t>
            </a:r>
            <a:r>
              <a:rPr lang="en-US" altLang="ja-JP" dirty="0" smtClean="0">
                <a:solidFill>
                  <a:srgbClr val="0000FF"/>
                </a:solidFill>
              </a:rPr>
              <a:t>impact degree model </a:t>
            </a:r>
            <a:r>
              <a:rPr lang="en-US" altLang="ja-JP" dirty="0" smtClean="0"/>
              <a:t>(Jiang et al. 2009) is a kind of </a:t>
            </a:r>
            <a:r>
              <a:rPr lang="en-US" altLang="ja-JP" dirty="0" smtClean="0">
                <a:solidFill>
                  <a:srgbClr val="00B050"/>
                </a:solidFill>
              </a:rPr>
              <a:t>Boolean model focusing on steady states.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altLang="ja-JP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/>
              <a:t>Different from usual Boolean model, </a:t>
            </a:r>
            <a:r>
              <a:rPr lang="en-US" altLang="ja-JP" dirty="0" smtClean="0">
                <a:solidFill>
                  <a:srgbClr val="0000FF"/>
                </a:solidFill>
              </a:rPr>
              <a:t>each node is affected by its successors.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altLang="ja-JP" dirty="0" smtClean="0"/>
              <a:t>To be active, </a:t>
            </a:r>
            <a:r>
              <a:rPr lang="en-US" altLang="ja-JP" dirty="0" smtClean="0">
                <a:solidFill>
                  <a:srgbClr val="00B050"/>
                </a:solidFill>
              </a:rPr>
              <a:t>not only predecessors </a:t>
            </a:r>
            <a:r>
              <a:rPr lang="en-US" altLang="ja-JP" dirty="0" smtClean="0">
                <a:solidFill>
                  <a:srgbClr val="0000FF"/>
                </a:solidFill>
              </a:rPr>
              <a:t>but also successors </a:t>
            </a:r>
            <a:r>
              <a:rPr lang="en-US" altLang="ja-JP" dirty="0" smtClean="0"/>
              <a:t>must be active in </a:t>
            </a:r>
            <a:r>
              <a:rPr lang="en-US" altLang="ja-JP" dirty="0" smtClean="0">
                <a:solidFill>
                  <a:srgbClr val="0000FF"/>
                </a:solidFill>
              </a:rPr>
              <a:t>steady states</a:t>
            </a:r>
            <a:r>
              <a:rPr lang="en-US" altLang="ja-JP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ja-JP" altLang="en-US" dirty="0"/>
          </a:p>
        </p:txBody>
      </p:sp>
      <p:sp>
        <p:nvSpPr>
          <p:cNvPr id="12" name="円/楕円 11"/>
          <p:cNvSpPr/>
          <p:nvPr/>
        </p:nvSpPr>
        <p:spPr>
          <a:xfrm>
            <a:off x="6444208" y="4549190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444208" y="4581128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r>
              <a:rPr kumimoji="1" lang="en-US" altLang="ja-JP" sz="1600" dirty="0" smtClean="0"/>
              <a:t>1</a:t>
            </a:r>
            <a:endParaRPr kumimoji="1"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>
            <a:off x="5148064" y="4045134"/>
            <a:ext cx="648072" cy="320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239700" y="4005064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</a:t>
            </a:r>
            <a:r>
              <a:rPr kumimoji="1" lang="en-US" altLang="ja-JP" sz="1600" dirty="0" smtClean="0"/>
              <a:t>1</a:t>
            </a:r>
            <a:endParaRPr kumimoji="1" lang="ja-JP" altLang="en-US" sz="1600" dirty="0"/>
          </a:p>
        </p:txBody>
      </p:sp>
      <p:sp>
        <p:nvSpPr>
          <p:cNvPr id="16" name="正方形/長方形 15"/>
          <p:cNvSpPr/>
          <p:nvPr/>
        </p:nvSpPr>
        <p:spPr>
          <a:xfrm>
            <a:off x="5148064" y="5093316"/>
            <a:ext cx="648072" cy="320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239700" y="5053246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</a:t>
            </a:r>
            <a:r>
              <a:rPr lang="en-US" altLang="ja-JP" sz="1600" dirty="0"/>
              <a:t>2</a:t>
            </a:r>
            <a:endParaRPr kumimoji="1" lang="ja-JP" altLang="en-US" sz="1600" dirty="0"/>
          </a:p>
        </p:txBody>
      </p:sp>
      <p:sp>
        <p:nvSpPr>
          <p:cNvPr id="18" name="正方形/長方形 17"/>
          <p:cNvSpPr/>
          <p:nvPr/>
        </p:nvSpPr>
        <p:spPr>
          <a:xfrm>
            <a:off x="7524328" y="4085204"/>
            <a:ext cx="648072" cy="320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7615964" y="4045134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</a:t>
            </a:r>
            <a:r>
              <a:rPr lang="en-US" altLang="ja-JP" sz="1600" dirty="0"/>
              <a:t>3</a:t>
            </a:r>
            <a:endParaRPr kumimoji="1" lang="ja-JP" altLang="en-US" sz="1600" dirty="0"/>
          </a:p>
        </p:txBody>
      </p:sp>
      <p:sp>
        <p:nvSpPr>
          <p:cNvPr id="20" name="正方形/長方形 19"/>
          <p:cNvSpPr/>
          <p:nvPr/>
        </p:nvSpPr>
        <p:spPr>
          <a:xfrm>
            <a:off x="7524328" y="5125254"/>
            <a:ext cx="648072" cy="320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615964" y="5085184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</a:t>
            </a:r>
            <a:r>
              <a:rPr lang="en-US" altLang="ja-JP" sz="1600" dirty="0"/>
              <a:t>4</a:t>
            </a:r>
            <a:endParaRPr kumimoji="1" lang="ja-JP" altLang="en-US" sz="1600" dirty="0"/>
          </a:p>
        </p:txBody>
      </p:sp>
      <p:cxnSp>
        <p:nvCxnSpPr>
          <p:cNvPr id="23" name="直線矢印コネクタ 22"/>
          <p:cNvCxnSpPr>
            <a:stCxn id="14" idx="3"/>
            <a:endCxn id="12" idx="1"/>
          </p:cNvCxnSpPr>
          <p:nvPr/>
        </p:nvCxnSpPr>
        <p:spPr>
          <a:xfrm>
            <a:off x="5796136" y="4205410"/>
            <a:ext cx="711344" cy="40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>
            <a:stCxn id="16" idx="3"/>
            <a:endCxn id="13" idx="1"/>
          </p:cNvCxnSpPr>
          <p:nvPr/>
        </p:nvCxnSpPr>
        <p:spPr>
          <a:xfrm flipV="1">
            <a:off x="5796136" y="4781183"/>
            <a:ext cx="648072" cy="47240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>
            <a:stCxn id="18" idx="1"/>
          </p:cNvCxnSpPr>
          <p:nvPr/>
        </p:nvCxnSpPr>
        <p:spPr>
          <a:xfrm flipV="1">
            <a:off x="7524328" y="4245479"/>
            <a:ext cx="0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>
            <a:endCxn id="18" idx="1"/>
          </p:cNvCxnSpPr>
          <p:nvPr/>
        </p:nvCxnSpPr>
        <p:spPr>
          <a:xfrm flipV="1">
            <a:off x="6876256" y="4245480"/>
            <a:ext cx="648072" cy="36698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>
            <a:endCxn id="20" idx="1"/>
          </p:cNvCxnSpPr>
          <p:nvPr/>
        </p:nvCxnSpPr>
        <p:spPr>
          <a:xfrm>
            <a:off x="6876256" y="4981238"/>
            <a:ext cx="648072" cy="30429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正方形/長方形 43"/>
          <p:cNvSpPr/>
          <p:nvPr/>
        </p:nvSpPr>
        <p:spPr>
          <a:xfrm>
            <a:off x="2320124" y="4621198"/>
            <a:ext cx="648072" cy="320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2411760" y="4581128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</a:t>
            </a:r>
            <a:r>
              <a:rPr kumimoji="1" lang="en-US" altLang="ja-JP" sz="1600" dirty="0" smtClean="0"/>
              <a:t>1</a:t>
            </a:r>
            <a:endParaRPr kumimoji="1" lang="ja-JP" altLang="en-US" sz="1600" dirty="0"/>
          </a:p>
        </p:txBody>
      </p:sp>
      <p:sp>
        <p:nvSpPr>
          <p:cNvPr id="46" name="円/楕円 45"/>
          <p:cNvSpPr/>
          <p:nvPr/>
        </p:nvSpPr>
        <p:spPr>
          <a:xfrm>
            <a:off x="1312012" y="4005064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312012" y="4037002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r>
              <a:rPr kumimoji="1" lang="en-US" altLang="ja-JP" sz="1600" dirty="0" smtClean="0"/>
              <a:t>1</a:t>
            </a:r>
            <a:endParaRPr kumimoji="1" lang="ja-JP" altLang="en-US" dirty="0"/>
          </a:p>
        </p:txBody>
      </p:sp>
      <p:sp>
        <p:nvSpPr>
          <p:cNvPr id="48" name="円/楕円 47"/>
          <p:cNvSpPr/>
          <p:nvPr/>
        </p:nvSpPr>
        <p:spPr>
          <a:xfrm>
            <a:off x="1259632" y="5013176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1259632" y="5045114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r>
              <a:rPr lang="en-US" altLang="ja-JP" sz="1600" dirty="0"/>
              <a:t>2</a:t>
            </a:r>
            <a:endParaRPr kumimoji="1" lang="ja-JP" altLang="en-US" dirty="0"/>
          </a:p>
        </p:txBody>
      </p:sp>
      <p:sp>
        <p:nvSpPr>
          <p:cNvPr id="50" name="円/楕円 49"/>
          <p:cNvSpPr/>
          <p:nvPr/>
        </p:nvSpPr>
        <p:spPr>
          <a:xfrm>
            <a:off x="3472252" y="4005064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3472252" y="4037002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r>
              <a:rPr lang="en-US" altLang="ja-JP" sz="1600" dirty="0"/>
              <a:t>3</a:t>
            </a:r>
            <a:endParaRPr kumimoji="1" lang="ja-JP" altLang="en-US" dirty="0"/>
          </a:p>
        </p:txBody>
      </p:sp>
      <p:sp>
        <p:nvSpPr>
          <p:cNvPr id="52" name="円/楕円 51"/>
          <p:cNvSpPr/>
          <p:nvPr/>
        </p:nvSpPr>
        <p:spPr>
          <a:xfrm>
            <a:off x="3472252" y="5013176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3472252" y="5045114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r>
              <a:rPr lang="en-US" altLang="ja-JP" sz="1600" dirty="0"/>
              <a:t>4</a:t>
            </a:r>
            <a:endParaRPr kumimoji="1" lang="ja-JP" altLang="en-US" dirty="0"/>
          </a:p>
        </p:txBody>
      </p:sp>
      <p:cxnSp>
        <p:nvCxnSpPr>
          <p:cNvPr id="54" name="直線矢印コネクタ 53"/>
          <p:cNvCxnSpPr>
            <a:stCxn id="47" idx="3"/>
          </p:cNvCxnSpPr>
          <p:nvPr/>
        </p:nvCxnSpPr>
        <p:spPr>
          <a:xfrm>
            <a:off x="1796440" y="4237057"/>
            <a:ext cx="523684" cy="37600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/>
          <p:cNvCxnSpPr>
            <a:endCxn id="51" idx="1"/>
          </p:cNvCxnSpPr>
          <p:nvPr/>
        </p:nvCxnSpPr>
        <p:spPr>
          <a:xfrm flipV="1">
            <a:off x="2976932" y="4237057"/>
            <a:ext cx="495320" cy="36906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/>
          <p:cNvCxnSpPr/>
          <p:nvPr/>
        </p:nvCxnSpPr>
        <p:spPr>
          <a:xfrm flipV="1">
            <a:off x="1752796" y="4941749"/>
            <a:ext cx="567328" cy="24043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/>
          <p:cNvCxnSpPr/>
          <p:nvPr/>
        </p:nvCxnSpPr>
        <p:spPr>
          <a:xfrm>
            <a:off x="2968196" y="4941750"/>
            <a:ext cx="504056" cy="12021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テキスト ボックス 63"/>
              <p:cNvSpPr txBox="1"/>
              <p:nvPr/>
            </p:nvSpPr>
            <p:spPr>
              <a:xfrm>
                <a:off x="1312012" y="5765194"/>
                <a:ext cx="36200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kumimoji="1" lang="en-US" altLang="ja-JP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=(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dirty="0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kumimoji="1" lang="en-US" altLang="ja-JP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1" lang="ja-JP" altLang="en-US" dirty="0" smtClean="0"/>
                  <a:t>∧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dirty="0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kumimoji="1" lang="en-US" altLang="ja-JP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)</a:t>
                </a:r>
                <a:r>
                  <a:rPr kumimoji="1" lang="ja-JP" altLang="en-US" dirty="0" smtClean="0"/>
                  <a:t>∧</a:t>
                </a:r>
                <a:r>
                  <a:rPr kumimoji="1" lang="en-US" altLang="ja-JP" dirty="0" smtClean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dirty="0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kumimoji="1" lang="en-US" altLang="ja-JP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kumimoji="1" lang="ja-JP" altLang="en-US" b="0" i="1" dirty="0" smtClean="0">
                        <a:latin typeface="Cambria Math"/>
                      </a:rPr>
                      <m:t>∧</m:t>
                    </m:r>
                    <m:sSub>
                      <m:sSubPr>
                        <m:ctrlPr>
                          <a:rPr kumimoji="1" lang="en-US" altLang="ja-JP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dirty="0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kumimoji="1" lang="en-US" altLang="ja-JP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)</a:t>
                </a:r>
                <a:endParaRPr kumimoji="1" lang="ja-JP" altLang="en-US" dirty="0"/>
              </a:p>
            </p:txBody>
          </p:sp>
        </mc:Choice>
        <mc:Fallback xmlns="">
          <p:sp>
            <p:nvSpPr>
              <p:cNvPr id="64" name="テキスト ボックス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2012" y="5765194"/>
                <a:ext cx="3620028" cy="400110"/>
              </a:xfrm>
              <a:prstGeom prst="rect">
                <a:avLst/>
              </a:prstGeom>
              <a:blipFill rotWithShape="1">
                <a:blip r:embed="rId3"/>
                <a:stretch>
                  <a:fillRect t="-10769" b="-2923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テキスト ボックス 64"/>
              <p:cNvSpPr txBox="1"/>
              <p:nvPr/>
            </p:nvSpPr>
            <p:spPr>
              <a:xfrm>
                <a:off x="5292080" y="5837202"/>
                <a:ext cx="36200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kumimoji="1" lang="en-US" altLang="ja-JP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=(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dirty="0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kumimoji="1" lang="en-US" altLang="ja-JP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kumimoji="1" lang="ja-JP" altLang="en-US" b="0" i="1" dirty="0" smtClean="0">
                        <a:latin typeface="Cambria Math"/>
                      </a:rPr>
                      <m:t>∨</m:t>
                    </m:r>
                    <m:sSub>
                      <m:sSubPr>
                        <m:ctrlPr>
                          <a:rPr kumimoji="1" lang="en-US" altLang="ja-JP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dirty="0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kumimoji="1" lang="en-US" altLang="ja-JP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)</a:t>
                </a:r>
                <a:r>
                  <a:rPr kumimoji="1" lang="ja-JP" altLang="en-US" dirty="0" smtClean="0"/>
                  <a:t>∧</a:t>
                </a:r>
                <a:r>
                  <a:rPr kumimoji="1" lang="en-US" altLang="ja-JP" dirty="0" smtClean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dirty="0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kumimoji="1" lang="en-US" altLang="ja-JP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kumimoji="1" lang="ja-JP" altLang="en-US" b="0" i="1" dirty="0" smtClean="0">
                        <a:latin typeface="Cambria Math"/>
                      </a:rPr>
                      <m:t>∨</m:t>
                    </m:r>
                    <m:sSub>
                      <m:sSubPr>
                        <m:ctrlPr>
                          <a:rPr kumimoji="1" lang="en-US" altLang="ja-JP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dirty="0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kumimoji="1" lang="en-US" altLang="ja-JP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)</a:t>
                </a:r>
                <a:endParaRPr kumimoji="1" lang="ja-JP" altLang="en-US" dirty="0"/>
              </a:p>
            </p:txBody>
          </p:sp>
        </mc:Choice>
        <mc:Fallback xmlns="">
          <p:sp>
            <p:nvSpPr>
              <p:cNvPr id="65" name="テキスト ボックス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5837202"/>
                <a:ext cx="3620028" cy="400110"/>
              </a:xfrm>
              <a:prstGeom prst="rect">
                <a:avLst/>
              </a:prstGeom>
              <a:blipFill rotWithShape="1">
                <a:blip r:embed="rId4"/>
                <a:stretch>
                  <a:fillRect t="-10769" b="-2923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251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463884" cy="439718"/>
          </a:xfrm>
        </p:spPr>
        <p:txBody>
          <a:bodyPr/>
          <a:lstStyle/>
          <a:p>
            <a:r>
              <a:rPr kumimoji="1" lang="en-US" altLang="ja-JP" sz="2800" dirty="0" smtClean="0"/>
              <a:t>Impact degree model of metabolic network</a:t>
            </a:r>
            <a:endParaRPr kumimoji="1" lang="ja-JP" altLang="en-US" sz="2800" dirty="0"/>
          </a:p>
        </p:txBody>
      </p:sp>
      <p:sp>
        <p:nvSpPr>
          <p:cNvPr id="3" name="正方形/長方形 2"/>
          <p:cNvSpPr/>
          <p:nvPr/>
        </p:nvSpPr>
        <p:spPr>
          <a:xfrm>
            <a:off x="676540" y="908720"/>
            <a:ext cx="81439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/>
              <a:t>The impact degree is defined as </a:t>
            </a:r>
            <a:r>
              <a:rPr lang="en-US" altLang="ja-JP" dirty="0" smtClean="0">
                <a:solidFill>
                  <a:srgbClr val="0000FF"/>
                </a:solidFill>
              </a:rPr>
              <a:t>the number of reactions inactivated </a:t>
            </a:r>
            <a:r>
              <a:rPr lang="en-US" altLang="ja-JP" dirty="0" smtClean="0"/>
              <a:t>by deleting a specified reaction (or a set of specified reactions).   (Jiang et al. 2009)</a:t>
            </a:r>
          </a:p>
          <a:p>
            <a:pPr marL="342900" indent="-342900">
              <a:buFont typeface="Arial" pitchFamily="34" charset="0"/>
              <a:buChar char="•"/>
            </a:pPr>
            <a:endParaRPr lang="en-US" altLang="ja-JP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dirty="0" smtClean="0"/>
              <a:t>Since </a:t>
            </a:r>
            <a:r>
              <a:rPr lang="en-US" altLang="ja-JP" dirty="0" smtClean="0">
                <a:solidFill>
                  <a:srgbClr val="0000FF"/>
                </a:solidFill>
              </a:rPr>
              <a:t>cycles </a:t>
            </a:r>
            <a:r>
              <a:rPr lang="en-US" altLang="ja-JP" dirty="0" smtClean="0"/>
              <a:t>are not taken into account in their method, </a:t>
            </a:r>
            <a:r>
              <a:rPr lang="en-US" altLang="ja-JP" dirty="0" smtClean="0">
                <a:solidFill>
                  <a:srgbClr val="000000"/>
                </a:solidFill>
              </a:rPr>
              <a:t>we </a:t>
            </a:r>
            <a:r>
              <a:rPr lang="en-US" altLang="ja-JP" dirty="0">
                <a:solidFill>
                  <a:srgbClr val="000000"/>
                </a:solidFill>
              </a:rPr>
              <a:t>extend the definition of </a:t>
            </a:r>
            <a:r>
              <a:rPr lang="en-US" altLang="ja-JP" dirty="0">
                <a:solidFill>
                  <a:srgbClr val="00B050"/>
                </a:solidFill>
              </a:rPr>
              <a:t>impact degree </a:t>
            </a:r>
            <a:r>
              <a:rPr lang="en-US" altLang="ja-JP" dirty="0">
                <a:solidFill>
                  <a:srgbClr val="000000"/>
                </a:solidFill>
              </a:rPr>
              <a:t>so </a:t>
            </a:r>
            <a:r>
              <a:rPr lang="en-US" altLang="ja-JP" dirty="0" smtClean="0">
                <a:solidFill>
                  <a:srgbClr val="000000"/>
                </a:solidFill>
              </a:rPr>
              <a:t>that cycles </a:t>
            </a:r>
            <a:r>
              <a:rPr lang="en-US" altLang="ja-JP" dirty="0">
                <a:solidFill>
                  <a:srgbClr val="000000"/>
                </a:solidFill>
              </a:rPr>
              <a:t>can be </a:t>
            </a:r>
            <a:r>
              <a:rPr lang="en-US" altLang="ja-JP" dirty="0" smtClean="0">
                <a:solidFill>
                  <a:srgbClr val="000000"/>
                </a:solidFill>
              </a:rPr>
              <a:t>treated.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altLang="ja-JP" dirty="0" smtClean="0">
                <a:solidFill>
                  <a:srgbClr val="000000"/>
                </a:solidFill>
              </a:rPr>
              <a:t>Cycles may yield </a:t>
            </a:r>
            <a:r>
              <a:rPr lang="en-US" altLang="ja-JP" dirty="0" smtClean="0">
                <a:solidFill>
                  <a:srgbClr val="0000FF"/>
                </a:solidFill>
              </a:rPr>
              <a:t>multiple stable states</a:t>
            </a:r>
            <a:r>
              <a:rPr lang="en-US" altLang="ja-JP" dirty="0" smtClean="0">
                <a:solidFill>
                  <a:srgbClr val="000000"/>
                </a:solidFill>
              </a:rPr>
              <a:t>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altLang="ja-JP" dirty="0" smtClean="0">
                <a:solidFill>
                  <a:srgbClr val="000000"/>
                </a:solidFill>
              </a:rPr>
              <a:t>Assume all nodes are </a:t>
            </a:r>
            <a:r>
              <a:rPr lang="en-US" altLang="ja-JP" dirty="0" smtClean="0">
                <a:solidFill>
                  <a:srgbClr val="00B050"/>
                </a:solidFill>
              </a:rPr>
              <a:t>active initially. </a:t>
            </a:r>
          </a:p>
          <a:p>
            <a:pPr>
              <a:buFont typeface="Arial" pitchFamily="34" charset="0"/>
              <a:buChar char="•"/>
            </a:pP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" name="円/楕円 11"/>
          <p:cNvSpPr/>
          <p:nvPr/>
        </p:nvSpPr>
        <p:spPr>
          <a:xfrm>
            <a:off x="6300192" y="4675208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300192" y="4707146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r>
              <a:rPr kumimoji="1" lang="en-US" altLang="ja-JP" sz="1600" dirty="0" smtClean="0"/>
              <a:t>1</a:t>
            </a:r>
            <a:endParaRPr kumimoji="1"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>
            <a:off x="5004048" y="4171152"/>
            <a:ext cx="648072" cy="320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095684" y="4131082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</a:t>
            </a:r>
            <a:r>
              <a:rPr kumimoji="1" lang="en-US" altLang="ja-JP" sz="1600" dirty="0" smtClean="0"/>
              <a:t>1</a:t>
            </a:r>
            <a:endParaRPr kumimoji="1" lang="ja-JP" altLang="en-US" sz="1600" dirty="0"/>
          </a:p>
        </p:txBody>
      </p:sp>
      <p:sp>
        <p:nvSpPr>
          <p:cNvPr id="16" name="正方形/長方形 15"/>
          <p:cNvSpPr/>
          <p:nvPr/>
        </p:nvSpPr>
        <p:spPr>
          <a:xfrm>
            <a:off x="5004048" y="5219334"/>
            <a:ext cx="648072" cy="320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095684" y="5179264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</a:t>
            </a:r>
            <a:r>
              <a:rPr lang="en-US" altLang="ja-JP" sz="1600" dirty="0"/>
              <a:t>2</a:t>
            </a:r>
            <a:endParaRPr kumimoji="1" lang="ja-JP" altLang="en-US" sz="1600" dirty="0"/>
          </a:p>
        </p:txBody>
      </p:sp>
      <p:sp>
        <p:nvSpPr>
          <p:cNvPr id="18" name="正方形/長方形 17"/>
          <p:cNvSpPr/>
          <p:nvPr/>
        </p:nvSpPr>
        <p:spPr>
          <a:xfrm>
            <a:off x="7380312" y="4211222"/>
            <a:ext cx="648072" cy="320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7471948" y="4171152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</a:t>
            </a:r>
            <a:r>
              <a:rPr lang="en-US" altLang="ja-JP" sz="1600" dirty="0"/>
              <a:t>3</a:t>
            </a:r>
            <a:endParaRPr kumimoji="1" lang="ja-JP" altLang="en-US" sz="1600" dirty="0"/>
          </a:p>
        </p:txBody>
      </p:sp>
      <p:sp>
        <p:nvSpPr>
          <p:cNvPr id="20" name="正方形/長方形 19"/>
          <p:cNvSpPr/>
          <p:nvPr/>
        </p:nvSpPr>
        <p:spPr>
          <a:xfrm>
            <a:off x="7380312" y="5251272"/>
            <a:ext cx="648072" cy="320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471948" y="5211202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</a:t>
            </a:r>
            <a:r>
              <a:rPr lang="en-US" altLang="ja-JP" sz="1600" dirty="0"/>
              <a:t>4</a:t>
            </a:r>
            <a:endParaRPr kumimoji="1" lang="ja-JP" altLang="en-US" sz="1600" dirty="0"/>
          </a:p>
        </p:txBody>
      </p:sp>
      <p:cxnSp>
        <p:nvCxnSpPr>
          <p:cNvPr id="22" name="直線矢印コネクタ 21"/>
          <p:cNvCxnSpPr>
            <a:stCxn id="14" idx="3"/>
            <a:endCxn id="12" idx="1"/>
          </p:cNvCxnSpPr>
          <p:nvPr/>
        </p:nvCxnSpPr>
        <p:spPr>
          <a:xfrm>
            <a:off x="5652120" y="4331428"/>
            <a:ext cx="711344" cy="40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>
            <a:stCxn id="16" idx="3"/>
            <a:endCxn id="13" idx="1"/>
          </p:cNvCxnSpPr>
          <p:nvPr/>
        </p:nvCxnSpPr>
        <p:spPr>
          <a:xfrm flipV="1">
            <a:off x="5652120" y="4907201"/>
            <a:ext cx="648072" cy="47240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>
            <a:stCxn id="18" idx="1"/>
          </p:cNvCxnSpPr>
          <p:nvPr/>
        </p:nvCxnSpPr>
        <p:spPr>
          <a:xfrm flipV="1">
            <a:off x="7380312" y="4371497"/>
            <a:ext cx="0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>
            <a:endCxn id="18" idx="1"/>
          </p:cNvCxnSpPr>
          <p:nvPr/>
        </p:nvCxnSpPr>
        <p:spPr>
          <a:xfrm flipV="1">
            <a:off x="6732240" y="4371498"/>
            <a:ext cx="648072" cy="36698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>
            <a:endCxn id="20" idx="1"/>
          </p:cNvCxnSpPr>
          <p:nvPr/>
        </p:nvCxnSpPr>
        <p:spPr>
          <a:xfrm>
            <a:off x="6732240" y="5107256"/>
            <a:ext cx="648072" cy="30429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/>
          <p:cNvSpPr/>
          <p:nvPr/>
        </p:nvSpPr>
        <p:spPr>
          <a:xfrm>
            <a:off x="2176108" y="4747216"/>
            <a:ext cx="648072" cy="320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267744" y="4707146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</a:t>
            </a:r>
            <a:r>
              <a:rPr kumimoji="1" lang="en-US" altLang="ja-JP" sz="1600" dirty="0" smtClean="0"/>
              <a:t>1</a:t>
            </a:r>
            <a:endParaRPr kumimoji="1" lang="ja-JP" altLang="en-US" sz="1600" dirty="0"/>
          </a:p>
        </p:txBody>
      </p:sp>
      <p:sp>
        <p:nvSpPr>
          <p:cNvPr id="29" name="円/楕円 28"/>
          <p:cNvSpPr/>
          <p:nvPr/>
        </p:nvSpPr>
        <p:spPr>
          <a:xfrm>
            <a:off x="1167996" y="4131082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67996" y="4163020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r>
              <a:rPr kumimoji="1" lang="en-US" altLang="ja-JP" sz="1600" dirty="0" smtClean="0"/>
              <a:t>1</a:t>
            </a:r>
            <a:endParaRPr kumimoji="1" lang="ja-JP" altLang="en-US" dirty="0"/>
          </a:p>
        </p:txBody>
      </p:sp>
      <p:sp>
        <p:nvSpPr>
          <p:cNvPr id="31" name="円/楕円 30"/>
          <p:cNvSpPr/>
          <p:nvPr/>
        </p:nvSpPr>
        <p:spPr>
          <a:xfrm>
            <a:off x="1115616" y="5139194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115616" y="5171132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r>
              <a:rPr lang="en-US" altLang="ja-JP" sz="1600" dirty="0"/>
              <a:t>2</a:t>
            </a:r>
            <a:endParaRPr kumimoji="1" lang="ja-JP" altLang="en-US" dirty="0"/>
          </a:p>
        </p:txBody>
      </p:sp>
      <p:sp>
        <p:nvSpPr>
          <p:cNvPr id="33" name="円/楕円 32"/>
          <p:cNvSpPr/>
          <p:nvPr/>
        </p:nvSpPr>
        <p:spPr>
          <a:xfrm>
            <a:off x="3328236" y="4131082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3328236" y="4163020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r>
              <a:rPr lang="en-US" altLang="ja-JP" sz="1600" dirty="0"/>
              <a:t>3</a:t>
            </a:r>
            <a:endParaRPr kumimoji="1" lang="ja-JP" altLang="en-US" dirty="0"/>
          </a:p>
        </p:txBody>
      </p:sp>
      <p:sp>
        <p:nvSpPr>
          <p:cNvPr id="35" name="円/楕円 34"/>
          <p:cNvSpPr/>
          <p:nvPr/>
        </p:nvSpPr>
        <p:spPr>
          <a:xfrm>
            <a:off x="3328236" y="5139194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328236" y="5171132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</a:t>
            </a:r>
            <a:r>
              <a:rPr lang="en-US" altLang="ja-JP" sz="1600" dirty="0"/>
              <a:t>4</a:t>
            </a:r>
            <a:endParaRPr kumimoji="1" lang="ja-JP" altLang="en-US" dirty="0"/>
          </a:p>
        </p:txBody>
      </p:sp>
      <p:cxnSp>
        <p:nvCxnSpPr>
          <p:cNvPr id="37" name="直線矢印コネクタ 36"/>
          <p:cNvCxnSpPr>
            <a:stCxn id="30" idx="3"/>
          </p:cNvCxnSpPr>
          <p:nvPr/>
        </p:nvCxnSpPr>
        <p:spPr>
          <a:xfrm>
            <a:off x="1652424" y="4363075"/>
            <a:ext cx="523684" cy="37600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>
            <a:endCxn id="34" idx="1"/>
          </p:cNvCxnSpPr>
          <p:nvPr/>
        </p:nvCxnSpPr>
        <p:spPr>
          <a:xfrm flipV="1">
            <a:off x="2832916" y="4363075"/>
            <a:ext cx="495320" cy="36906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 flipV="1">
            <a:off x="1608780" y="5067767"/>
            <a:ext cx="567328" cy="24043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>
            <a:off x="2824180" y="5067768"/>
            <a:ext cx="504056" cy="12021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テキスト ボックス 40"/>
              <p:cNvSpPr txBox="1"/>
              <p:nvPr/>
            </p:nvSpPr>
            <p:spPr>
              <a:xfrm>
                <a:off x="1167996" y="5891212"/>
                <a:ext cx="36200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kumimoji="1" lang="en-US" altLang="ja-JP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=(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dirty="0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kumimoji="1" lang="en-US" altLang="ja-JP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1" lang="ja-JP" altLang="en-US" dirty="0" smtClean="0"/>
                  <a:t>∧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dirty="0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kumimoji="1" lang="en-US" altLang="ja-JP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)</a:t>
                </a:r>
                <a:r>
                  <a:rPr kumimoji="1" lang="ja-JP" altLang="en-US" dirty="0" smtClean="0"/>
                  <a:t>∧</a:t>
                </a:r>
                <a:r>
                  <a:rPr kumimoji="1" lang="en-US" altLang="ja-JP" dirty="0" smtClean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dirty="0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kumimoji="1" lang="en-US" altLang="ja-JP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kumimoji="1" lang="ja-JP" altLang="en-US" b="0" i="1" dirty="0" smtClean="0">
                        <a:latin typeface="Cambria Math"/>
                      </a:rPr>
                      <m:t>∧</m:t>
                    </m:r>
                    <m:sSub>
                      <m:sSubPr>
                        <m:ctrlPr>
                          <a:rPr kumimoji="1" lang="en-US" altLang="ja-JP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dirty="0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kumimoji="1" lang="en-US" altLang="ja-JP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)</a:t>
                </a:r>
                <a:endParaRPr kumimoji="1" lang="ja-JP" altLang="en-US" dirty="0"/>
              </a:p>
            </p:txBody>
          </p:sp>
        </mc:Choice>
        <mc:Fallback xmlns="">
          <p:sp>
            <p:nvSpPr>
              <p:cNvPr id="41" name="テキスト ボックス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7996" y="5891212"/>
                <a:ext cx="3620028" cy="400110"/>
              </a:xfrm>
              <a:prstGeom prst="rect">
                <a:avLst/>
              </a:prstGeom>
              <a:blipFill rotWithShape="1">
                <a:blip r:embed="rId3"/>
                <a:stretch>
                  <a:fillRect t="-10606" b="-2727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テキスト ボックス 41"/>
              <p:cNvSpPr txBox="1"/>
              <p:nvPr/>
            </p:nvSpPr>
            <p:spPr>
              <a:xfrm>
                <a:off x="5148064" y="5963220"/>
                <a:ext cx="36200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kumimoji="1" lang="en-US" altLang="ja-JP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=(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dirty="0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kumimoji="1" lang="en-US" altLang="ja-JP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kumimoji="1" lang="ja-JP" altLang="en-US" b="0" i="1" dirty="0" smtClean="0">
                        <a:latin typeface="Cambria Math"/>
                      </a:rPr>
                      <m:t>∨</m:t>
                    </m:r>
                    <m:sSub>
                      <m:sSubPr>
                        <m:ctrlPr>
                          <a:rPr kumimoji="1" lang="en-US" altLang="ja-JP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dirty="0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kumimoji="1" lang="en-US" altLang="ja-JP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)</a:t>
                </a:r>
                <a:r>
                  <a:rPr kumimoji="1" lang="ja-JP" altLang="en-US" dirty="0" smtClean="0"/>
                  <a:t>∧</a:t>
                </a:r>
                <a:r>
                  <a:rPr kumimoji="1" lang="en-US" altLang="ja-JP" dirty="0" smtClean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dirty="0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kumimoji="1" lang="en-US" altLang="ja-JP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kumimoji="1" lang="ja-JP" altLang="en-US" b="0" i="1" dirty="0" smtClean="0">
                        <a:latin typeface="Cambria Math"/>
                      </a:rPr>
                      <m:t>∨</m:t>
                    </m:r>
                    <m:sSub>
                      <m:sSubPr>
                        <m:ctrlPr>
                          <a:rPr kumimoji="1" lang="en-US" altLang="ja-JP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b="0" i="1" dirty="0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kumimoji="1" lang="en-US" altLang="ja-JP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)</a:t>
                </a:r>
                <a:endParaRPr kumimoji="1" lang="ja-JP" altLang="en-US" dirty="0"/>
              </a:p>
            </p:txBody>
          </p:sp>
        </mc:Choice>
        <mc:Fallback xmlns="">
          <p:sp>
            <p:nvSpPr>
              <p:cNvPr id="42" name="テキスト ボックス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5963220"/>
                <a:ext cx="3620028" cy="400110"/>
              </a:xfrm>
              <a:prstGeom prst="rect">
                <a:avLst/>
              </a:prstGeom>
              <a:blipFill rotWithShape="1">
                <a:blip r:embed="rId4"/>
                <a:stretch>
                  <a:fillRect t="-10606" b="-2727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730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9861" y="642918"/>
            <a:ext cx="3997825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82015" y="885809"/>
            <a:ext cx="21907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857232"/>
            <a:ext cx="1143000" cy="31432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57950" y="857232"/>
            <a:ext cx="18097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72000" y="1419213"/>
            <a:ext cx="3314700" cy="29527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85918" y="3938756"/>
            <a:ext cx="17621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714769" y="3948281"/>
            <a:ext cx="35718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85918" y="4176883"/>
            <a:ext cx="17811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752857" y="4224508"/>
            <a:ext cx="18192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15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857356" y="5068685"/>
            <a:ext cx="23050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Picture 1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286264" y="5068687"/>
            <a:ext cx="2286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正方形/長方形 20"/>
          <p:cNvSpPr/>
          <p:nvPr/>
        </p:nvSpPr>
        <p:spPr>
          <a:xfrm>
            <a:off x="4743408" y="116632"/>
            <a:ext cx="3428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ja-JP" sz="1800" dirty="0">
                <a:solidFill>
                  <a:srgbClr val="000000"/>
                </a:solidFill>
              </a:rPr>
              <a:t>T</a:t>
            </a:r>
            <a:r>
              <a:rPr lang="en-US" altLang="ja-JP" sz="1800" dirty="0" smtClean="0">
                <a:solidFill>
                  <a:srgbClr val="000000"/>
                </a:solidFill>
              </a:rPr>
              <a:t>o calculate the impact degree of </a:t>
            </a:r>
            <a:r>
              <a:rPr lang="en-US" altLang="ja-JP" sz="1800" dirty="0" smtClean="0">
                <a:solidFill>
                  <a:srgbClr val="FF3300"/>
                </a:solidFill>
              </a:rPr>
              <a:t>reaction </a:t>
            </a:r>
            <a:r>
              <a:rPr lang="en-US" altLang="ja-JP" sz="1800" i="1" dirty="0" smtClean="0">
                <a:solidFill>
                  <a:srgbClr val="FF3300"/>
                </a:solidFill>
              </a:rPr>
              <a:t>R</a:t>
            </a:r>
            <a:r>
              <a:rPr lang="en-US" altLang="ja-JP" sz="1400" i="1" dirty="0" smtClean="0">
                <a:solidFill>
                  <a:srgbClr val="FF3300"/>
                </a:solidFill>
              </a:rPr>
              <a:t>1</a:t>
            </a:r>
            <a:r>
              <a:rPr lang="en-US" altLang="ja-JP" sz="1800" dirty="0">
                <a:solidFill>
                  <a:srgbClr val="000000"/>
                </a:solidFill>
              </a:rPr>
              <a:t>.</a:t>
            </a:r>
            <a:endParaRPr lang="en-US" altLang="ja-JP" sz="1800" dirty="0" smtClean="0">
              <a:solidFill>
                <a:srgbClr val="00000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6286512" y="857232"/>
            <a:ext cx="2286016" cy="357190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rgbClr val="FFFFFF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71406" y="202148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800" dirty="0" smtClean="0">
                <a:solidFill>
                  <a:srgbClr val="0000FF"/>
                </a:solidFill>
              </a:rPr>
              <a:t>Example 1</a:t>
            </a:r>
            <a:endParaRPr lang="ja-JP" altLang="en-US" sz="1800" dirty="0">
              <a:solidFill>
                <a:srgbClr val="0000FF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785918" y="3866748"/>
            <a:ext cx="5500726" cy="714380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rgbClr val="FFFFFF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14348" y="3434700"/>
            <a:ext cx="16097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>
                <a:solidFill>
                  <a:srgbClr val="0000FF"/>
                </a:solidFill>
              </a:rPr>
              <a:t>For compounds</a:t>
            </a:r>
            <a:endParaRPr lang="ja-JP" altLang="en-US" sz="1600" dirty="0">
              <a:solidFill>
                <a:srgbClr val="0000FF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000496" y="5354437"/>
            <a:ext cx="23431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正方形/長方形 26"/>
          <p:cNvSpPr/>
          <p:nvPr/>
        </p:nvSpPr>
        <p:spPr>
          <a:xfrm>
            <a:off x="1785918" y="5068685"/>
            <a:ext cx="4857784" cy="571504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rgbClr val="FFFFFF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14348" y="4714884"/>
            <a:ext cx="13821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>
                <a:solidFill>
                  <a:srgbClr val="0000FF"/>
                </a:solidFill>
              </a:rPr>
              <a:t>For reactions</a:t>
            </a:r>
            <a:endParaRPr lang="ja-JP" altLang="en-US" sz="1600" dirty="0">
              <a:solidFill>
                <a:srgbClr val="0000FF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000496" y="2357430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00"/>
                </a:solidFill>
              </a:rPr>
              <a:t>R</a:t>
            </a:r>
            <a:r>
              <a:rPr lang="en-US" altLang="ja-JP" sz="1200" i="1" dirty="0" smtClean="0">
                <a:solidFill>
                  <a:srgbClr val="000000"/>
                </a:solidFill>
              </a:rPr>
              <a:t>1</a:t>
            </a:r>
            <a:r>
              <a:rPr lang="en-US" altLang="ja-JP" sz="1600" i="1" dirty="0" smtClean="0">
                <a:solidFill>
                  <a:srgbClr val="000000"/>
                </a:solidFill>
              </a:rPr>
              <a:t>(1)</a:t>
            </a:r>
            <a:r>
              <a:rPr lang="en-US" altLang="ja-JP" sz="1600" dirty="0" smtClean="0">
                <a:solidFill>
                  <a:srgbClr val="000000"/>
                </a:solidFill>
              </a:rPr>
              <a:t>=0,</a:t>
            </a:r>
            <a:endParaRPr lang="ja-JP" altLang="en-US" sz="1600" dirty="0">
              <a:solidFill>
                <a:srgbClr val="00000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24443" y="2357430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00"/>
                </a:solidFill>
              </a:rPr>
              <a:t>R</a:t>
            </a:r>
            <a:r>
              <a:rPr lang="en-US" altLang="ja-JP" sz="1200" i="1" dirty="0" smtClean="0">
                <a:solidFill>
                  <a:srgbClr val="000000"/>
                </a:solidFill>
              </a:rPr>
              <a:t>2</a:t>
            </a:r>
            <a:r>
              <a:rPr lang="en-US" altLang="ja-JP" sz="1600" i="1" dirty="0" smtClean="0">
                <a:solidFill>
                  <a:srgbClr val="000000"/>
                </a:solidFill>
              </a:rPr>
              <a:t>(1)</a:t>
            </a:r>
            <a:r>
              <a:rPr lang="en-US" altLang="ja-JP" sz="1600" dirty="0" smtClean="0">
                <a:solidFill>
                  <a:srgbClr val="000000"/>
                </a:solidFill>
              </a:rPr>
              <a:t>=1,</a:t>
            </a:r>
            <a:endParaRPr lang="ja-JP" altLang="en-US" sz="1600" dirty="0">
              <a:solidFill>
                <a:srgbClr val="000000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721312" y="2376066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00"/>
                </a:solidFill>
              </a:rPr>
              <a:t>R</a:t>
            </a:r>
            <a:r>
              <a:rPr lang="en-US" altLang="ja-JP" sz="1200" i="1" dirty="0" smtClean="0">
                <a:solidFill>
                  <a:srgbClr val="000000"/>
                </a:solidFill>
              </a:rPr>
              <a:t>3</a:t>
            </a:r>
            <a:r>
              <a:rPr lang="en-US" altLang="ja-JP" sz="1600" i="1" dirty="0" smtClean="0">
                <a:solidFill>
                  <a:srgbClr val="000000"/>
                </a:solidFill>
              </a:rPr>
              <a:t>(1)</a:t>
            </a:r>
            <a:r>
              <a:rPr lang="en-US" altLang="ja-JP" sz="1600" dirty="0" smtClean="0">
                <a:solidFill>
                  <a:srgbClr val="000000"/>
                </a:solidFill>
              </a:rPr>
              <a:t>=1,</a:t>
            </a:r>
            <a:endParaRPr lang="ja-JP" altLang="en-US" sz="1600" dirty="0">
              <a:solidFill>
                <a:srgbClr val="000000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666960" y="1804562"/>
            <a:ext cx="4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FF"/>
                </a:solidFill>
              </a:rPr>
              <a:t>t</a:t>
            </a:r>
            <a:r>
              <a:rPr lang="en-US" altLang="ja-JP" sz="1600" dirty="0" smtClean="0">
                <a:solidFill>
                  <a:srgbClr val="0000FF"/>
                </a:solidFill>
              </a:rPr>
              <a:t>=1</a:t>
            </a:r>
            <a:endParaRPr lang="ja-JP" altLang="en-US" sz="1600" dirty="0">
              <a:solidFill>
                <a:srgbClr val="0000FF"/>
              </a:solidFill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643306" y="2714620"/>
            <a:ext cx="4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FF"/>
                </a:solidFill>
              </a:rPr>
              <a:t>t</a:t>
            </a:r>
            <a:r>
              <a:rPr lang="en-US" altLang="ja-JP" sz="1600" dirty="0" smtClean="0">
                <a:solidFill>
                  <a:srgbClr val="0000FF"/>
                </a:solidFill>
              </a:rPr>
              <a:t>=2</a:t>
            </a:r>
            <a:endParaRPr lang="ja-JP" altLang="en-US" sz="1600" dirty="0">
              <a:solidFill>
                <a:srgbClr val="0000FF"/>
              </a:solidFill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071934" y="2928934"/>
            <a:ext cx="8643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00"/>
                </a:solidFill>
              </a:rPr>
              <a:t>A(2)</a:t>
            </a:r>
            <a:r>
              <a:rPr lang="en-US" altLang="ja-JP" sz="1600" dirty="0" smtClean="0">
                <a:solidFill>
                  <a:srgbClr val="000000"/>
                </a:solidFill>
              </a:rPr>
              <a:t>=0,</a:t>
            </a:r>
            <a:endParaRPr lang="ja-JP" altLang="en-US" sz="1600" dirty="0">
              <a:solidFill>
                <a:srgbClr val="000000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850669" y="2928934"/>
            <a:ext cx="8643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00"/>
                </a:solidFill>
              </a:rPr>
              <a:t>B(2)</a:t>
            </a:r>
            <a:r>
              <a:rPr lang="en-US" altLang="ja-JP" sz="1600" dirty="0" smtClean="0">
                <a:solidFill>
                  <a:srgbClr val="000000"/>
                </a:solidFill>
              </a:rPr>
              <a:t>=1,</a:t>
            </a:r>
            <a:endParaRPr lang="ja-JP" altLang="en-US" sz="1600" dirty="0">
              <a:solidFill>
                <a:srgbClr val="000000"/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707925" y="2928934"/>
            <a:ext cx="8755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00"/>
                </a:solidFill>
              </a:rPr>
              <a:t>C(2)</a:t>
            </a:r>
            <a:r>
              <a:rPr lang="en-US" altLang="ja-JP" sz="1600" dirty="0" smtClean="0">
                <a:solidFill>
                  <a:srgbClr val="000000"/>
                </a:solidFill>
              </a:rPr>
              <a:t>=1,</a:t>
            </a:r>
            <a:endParaRPr lang="ja-JP" altLang="en-US" sz="1600" dirty="0">
              <a:solidFill>
                <a:srgbClr val="000000"/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572264" y="2928934"/>
            <a:ext cx="8755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00"/>
                </a:solidFill>
              </a:rPr>
              <a:t>D(2)</a:t>
            </a:r>
            <a:r>
              <a:rPr lang="en-US" altLang="ja-JP" sz="1600" dirty="0" smtClean="0">
                <a:solidFill>
                  <a:srgbClr val="000000"/>
                </a:solidFill>
              </a:rPr>
              <a:t>=1,</a:t>
            </a:r>
            <a:endParaRPr lang="ja-JP" altLang="en-US" sz="1600" dirty="0">
              <a:solidFill>
                <a:srgbClr val="000000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1592694" y="6053226"/>
            <a:ext cx="56436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ja-JP" dirty="0" smtClean="0">
                <a:solidFill>
                  <a:srgbClr val="000000"/>
                </a:solidFill>
              </a:rPr>
              <a:t>Thus, the impact degree for reaction </a:t>
            </a:r>
            <a:r>
              <a:rPr lang="en-US" altLang="ja-JP" i="1" dirty="0" smtClean="0">
                <a:solidFill>
                  <a:srgbClr val="000000"/>
                </a:solidFill>
              </a:rPr>
              <a:t>R1</a:t>
            </a:r>
            <a:r>
              <a:rPr lang="en-US" altLang="ja-JP" dirty="0" smtClean="0">
                <a:solidFill>
                  <a:srgbClr val="000000"/>
                </a:solidFill>
              </a:rPr>
              <a:t> is </a:t>
            </a:r>
            <a:r>
              <a:rPr lang="en-US" altLang="ja-JP" dirty="0" smtClean="0">
                <a:solidFill>
                  <a:srgbClr val="FF3300"/>
                </a:solidFill>
              </a:rPr>
              <a:t>1</a:t>
            </a:r>
            <a:r>
              <a:rPr lang="en-US" altLang="ja-JP" dirty="0" smtClean="0">
                <a:solidFill>
                  <a:srgbClr val="000000"/>
                </a:solidFill>
              </a:rPr>
              <a:t>.</a:t>
            </a:r>
          </a:p>
        </p:txBody>
      </p:sp>
      <p:pic>
        <p:nvPicPr>
          <p:cNvPr id="39" name="Picture 5" descr="MCj02341340000[1]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034282" y="5786454"/>
            <a:ext cx="966874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0" name="直線コネクタ 39"/>
          <p:cNvCxnSpPr/>
          <p:nvPr/>
        </p:nvCxnSpPr>
        <p:spPr>
          <a:xfrm rot="16200000" flipH="1">
            <a:off x="2000232" y="1500174"/>
            <a:ext cx="500066" cy="500066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4053629" y="2071678"/>
            <a:ext cx="8643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FF"/>
                </a:solidFill>
              </a:rPr>
              <a:t>A(1)</a:t>
            </a:r>
            <a:r>
              <a:rPr lang="en-US" altLang="ja-JP" sz="1600" dirty="0" smtClean="0">
                <a:solidFill>
                  <a:srgbClr val="0000FF"/>
                </a:solidFill>
              </a:rPr>
              <a:t>=0,</a:t>
            </a:r>
            <a:endParaRPr lang="ja-JP" altLang="en-US" sz="1600" dirty="0">
              <a:solidFill>
                <a:srgbClr val="0000FF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832364" y="2071678"/>
            <a:ext cx="8643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00"/>
                </a:solidFill>
              </a:rPr>
              <a:t>B(1)</a:t>
            </a:r>
            <a:r>
              <a:rPr lang="en-US" altLang="ja-JP" sz="1600" dirty="0" smtClean="0">
                <a:solidFill>
                  <a:srgbClr val="000000"/>
                </a:solidFill>
              </a:rPr>
              <a:t>=1,</a:t>
            </a:r>
            <a:endParaRPr lang="ja-JP" altLang="en-US" sz="1600" dirty="0">
              <a:solidFill>
                <a:srgbClr val="000000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689620" y="2071678"/>
            <a:ext cx="8755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00"/>
                </a:solidFill>
              </a:rPr>
              <a:t>C(1)</a:t>
            </a:r>
            <a:r>
              <a:rPr lang="en-US" altLang="ja-JP" sz="1600" dirty="0" smtClean="0">
                <a:solidFill>
                  <a:srgbClr val="000000"/>
                </a:solidFill>
              </a:rPr>
              <a:t>=1,</a:t>
            </a:r>
            <a:endParaRPr lang="ja-JP" altLang="en-US" sz="1600" dirty="0">
              <a:solidFill>
                <a:srgbClr val="000000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553959" y="2071678"/>
            <a:ext cx="8755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00"/>
                </a:solidFill>
              </a:rPr>
              <a:t>D(1)</a:t>
            </a:r>
            <a:r>
              <a:rPr lang="en-US" altLang="ja-JP" sz="1600" dirty="0" smtClean="0">
                <a:solidFill>
                  <a:srgbClr val="000000"/>
                </a:solidFill>
              </a:rPr>
              <a:t>=1,</a:t>
            </a:r>
            <a:endParaRPr lang="ja-JP" altLang="en-US" sz="1600" dirty="0">
              <a:solidFill>
                <a:srgbClr val="000000"/>
              </a:solidFill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4050905" y="3212976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00"/>
                </a:solidFill>
              </a:rPr>
              <a:t>R</a:t>
            </a:r>
            <a:r>
              <a:rPr lang="en-US" altLang="ja-JP" sz="1200" i="1" dirty="0" smtClean="0">
                <a:solidFill>
                  <a:srgbClr val="000000"/>
                </a:solidFill>
              </a:rPr>
              <a:t>1</a:t>
            </a:r>
            <a:r>
              <a:rPr lang="en-US" altLang="ja-JP" sz="1600" i="1" dirty="0" smtClean="0">
                <a:solidFill>
                  <a:srgbClr val="000000"/>
                </a:solidFill>
              </a:rPr>
              <a:t>(2)</a:t>
            </a:r>
            <a:r>
              <a:rPr lang="en-US" altLang="ja-JP" sz="1600" dirty="0" smtClean="0">
                <a:solidFill>
                  <a:srgbClr val="000000"/>
                </a:solidFill>
              </a:rPr>
              <a:t>=0,</a:t>
            </a:r>
            <a:endParaRPr lang="ja-JP" altLang="en-US" sz="1600" dirty="0">
              <a:solidFill>
                <a:srgbClr val="000000"/>
              </a:solidFill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4874852" y="3212976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00"/>
                </a:solidFill>
              </a:rPr>
              <a:t>R</a:t>
            </a:r>
            <a:r>
              <a:rPr lang="en-US" altLang="ja-JP" sz="1200" i="1" dirty="0" smtClean="0">
                <a:solidFill>
                  <a:srgbClr val="000000"/>
                </a:solidFill>
              </a:rPr>
              <a:t>2</a:t>
            </a:r>
            <a:r>
              <a:rPr lang="en-US" altLang="ja-JP" sz="1600" i="1" dirty="0" smtClean="0">
                <a:solidFill>
                  <a:srgbClr val="000000"/>
                </a:solidFill>
              </a:rPr>
              <a:t>(2)</a:t>
            </a:r>
            <a:r>
              <a:rPr lang="en-US" altLang="ja-JP" sz="1600" dirty="0" smtClean="0">
                <a:solidFill>
                  <a:srgbClr val="000000"/>
                </a:solidFill>
              </a:rPr>
              <a:t>=1,</a:t>
            </a:r>
            <a:endParaRPr lang="ja-JP" altLang="en-US" sz="1600" dirty="0">
              <a:solidFill>
                <a:srgbClr val="000000"/>
              </a:solidFill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5771721" y="3231612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i="1" dirty="0" smtClean="0">
                <a:solidFill>
                  <a:srgbClr val="000000"/>
                </a:solidFill>
              </a:rPr>
              <a:t>R</a:t>
            </a:r>
            <a:r>
              <a:rPr lang="en-US" altLang="ja-JP" sz="1200" i="1" dirty="0" smtClean="0">
                <a:solidFill>
                  <a:srgbClr val="000000"/>
                </a:solidFill>
              </a:rPr>
              <a:t>3</a:t>
            </a:r>
            <a:r>
              <a:rPr lang="en-US" altLang="ja-JP" sz="1600" i="1" dirty="0" smtClean="0">
                <a:solidFill>
                  <a:srgbClr val="000000"/>
                </a:solidFill>
              </a:rPr>
              <a:t>(2)</a:t>
            </a:r>
            <a:r>
              <a:rPr lang="en-US" altLang="ja-JP" sz="1600" dirty="0" smtClean="0">
                <a:solidFill>
                  <a:srgbClr val="000000"/>
                </a:solidFill>
              </a:rPr>
              <a:t>=1,</a:t>
            </a:r>
            <a:endParaRPr lang="ja-JP" altLang="en-US" sz="1600" dirty="0">
              <a:solidFill>
                <a:srgbClr val="000000"/>
              </a:solidFill>
            </a:endParaRPr>
          </a:p>
        </p:txBody>
      </p:sp>
      <p:cxnSp>
        <p:nvCxnSpPr>
          <p:cNvPr id="48" name="直線コネクタ 47"/>
          <p:cNvCxnSpPr/>
          <p:nvPr/>
        </p:nvCxnSpPr>
        <p:spPr>
          <a:xfrm rot="16200000" flipH="1">
            <a:off x="2000232" y="2285992"/>
            <a:ext cx="500066" cy="500066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157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16553</TotalTime>
  <Words>1495</Words>
  <Application>Microsoft Office PowerPoint</Application>
  <PresentationFormat>画面に合わせる (4:3)</PresentationFormat>
  <Paragraphs>316</Paragraphs>
  <Slides>16</Slides>
  <Notes>15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標準デザイン</vt:lpstr>
      <vt:lpstr>  Predicting essential genes  via impact degree on metabolic networks   </vt:lpstr>
      <vt:lpstr>PowerPoint プレゼンテーション</vt:lpstr>
      <vt:lpstr>PowerPoint プレゼンテーション</vt:lpstr>
      <vt:lpstr>Model of metabolic network</vt:lpstr>
      <vt:lpstr>Boolean model of metabolic network</vt:lpstr>
      <vt:lpstr>Boolean model of metabolic network</vt:lpstr>
      <vt:lpstr>Impact degree model of metabolic network</vt:lpstr>
      <vt:lpstr>Impact degree model of metabolic network</vt:lpstr>
      <vt:lpstr>PowerPoint プレゼンテーション</vt:lpstr>
      <vt:lpstr>PowerPoint プレゼンテーション</vt:lpstr>
      <vt:lpstr>Impact degree by deletion of multiple reaction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阿久津研究室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Detecting an attractor of  a Boolean network</dc:title>
  <dc:creator>田村武幸</dc:creator>
  <cp:lastModifiedBy>Tamura</cp:lastModifiedBy>
  <cp:revision>1245</cp:revision>
  <cp:lastPrinted>2011-07-13T02:51:00Z</cp:lastPrinted>
  <dcterms:created xsi:type="dcterms:W3CDTF">2007-03-12T04:08:22Z</dcterms:created>
  <dcterms:modified xsi:type="dcterms:W3CDTF">2011-11-16T02:46:31Z</dcterms:modified>
</cp:coreProperties>
</file>