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ppt/embeddings/Microsoft_Equation22.bin" ContentType="application/vnd.openxmlformats-officedocument.oleObject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Microsoft_Equation8.bin" ContentType="application/vnd.openxmlformats-officedocument.oleObject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embeddings/Microsoft_Equation12.bin" ContentType="application/vnd.openxmlformats-officedocument.oleObject"/>
  <Override PartName="/ppt/embeddings/Microsoft_Equation14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11.bin" ContentType="application/vnd.openxmlformats-officedocument.oleObject"/>
  <Override PartName="/ppt/embeddings/Microsoft_Equation19.bin" ContentType="application/vnd.openxmlformats-officedocument.oleObject"/>
  <Override PartName="/ppt/embeddings/Microsoft_Equation4.bin" ContentType="application/vnd.openxmlformats-officedocument.oleObject"/>
  <Override PartName="/ppt/embeddings/Microsoft_Equation20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23.bin" ContentType="application/vnd.openxmlformats-officedocument.oleObject"/>
  <Override PartName="/ppt/embeddings/Microsoft_Equation10.bin" ContentType="application/vnd.openxmlformats-officedocument.oleObject"/>
  <Override PartName="/ppt/notesSlides/notesSlide15.xml" ContentType="application/vnd.openxmlformats-officedocument.presentationml.notesSlide+xml"/>
  <Override PartName="/ppt/embeddings/Microsoft_Equation5.bin" ContentType="application/vnd.openxmlformats-officedocument.oleObject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embeddings/Microsoft_Equation7.bin" ContentType="application/vnd.openxmlformats-officedocument.oleObject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notesSlides/notesSlide1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embeddings/Microsoft_Equation24.bin" ContentType="application/vnd.openxmlformats-officedocument.oleObject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Override PartName="/ppt/embeddings/Microsoft_Equation3.bin" ContentType="application/vnd.openxmlformats-officedocument.oleObject"/>
  <Default Extension="rels" ContentType="application/vnd.openxmlformats-package.relationships+xml"/>
  <Override PartName="/ppt/embeddings/Microsoft_Equation17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43" r:id="rId2"/>
    <p:sldId id="832" r:id="rId3"/>
    <p:sldId id="819" r:id="rId4"/>
    <p:sldId id="726" r:id="rId5"/>
    <p:sldId id="822" r:id="rId6"/>
    <p:sldId id="857" r:id="rId7"/>
    <p:sldId id="856" r:id="rId8"/>
    <p:sldId id="824" r:id="rId9"/>
    <p:sldId id="848" r:id="rId10"/>
    <p:sldId id="849" r:id="rId11"/>
    <p:sldId id="846" r:id="rId12"/>
    <p:sldId id="853" r:id="rId13"/>
    <p:sldId id="845" r:id="rId14"/>
    <p:sldId id="840" r:id="rId15"/>
    <p:sldId id="843" r:id="rId16"/>
    <p:sldId id="851" r:id="rId17"/>
    <p:sldId id="839" r:id="rId18"/>
    <p:sldId id="830" r:id="rId19"/>
    <p:sldId id="827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2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2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2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2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8FC0EB"/>
    <a:srgbClr val="2D4680"/>
    <a:srgbClr val="FF0000"/>
    <a:srgbClr val="000000"/>
    <a:srgbClr val="00FF00"/>
    <a:srgbClr val="FF0066"/>
    <a:srgbClr val="0066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362" autoAdjust="0"/>
    <p:restoredTop sz="88776" autoAdjust="0"/>
  </p:normalViewPr>
  <p:slideViewPr>
    <p:cSldViewPr>
      <p:cViewPr>
        <p:scale>
          <a:sx n="100" d="100"/>
          <a:sy n="100" d="100"/>
        </p:scale>
        <p:origin x="-104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6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8.pict"/><Relationship Id="rId1" Type="http://schemas.openxmlformats.org/officeDocument/2006/relationships/image" Target="../media/image5.pict"/><Relationship Id="rId2" Type="http://schemas.openxmlformats.org/officeDocument/2006/relationships/image" Target="../media/image6.pict"/><Relationship Id="rId3" Type="http://schemas.openxmlformats.org/officeDocument/2006/relationships/image" Target="../media/image7.pict"/><Relationship Id="rId5" Type="http://schemas.openxmlformats.org/officeDocument/2006/relationships/image" Target="../media/image9.pict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9.pict"/><Relationship Id="rId4" Type="http://schemas.openxmlformats.org/officeDocument/2006/relationships/image" Target="../media/image8.pict"/><Relationship Id="rId1" Type="http://schemas.openxmlformats.org/officeDocument/2006/relationships/image" Target="../media/image5.pict"/><Relationship Id="rId2" Type="http://schemas.openxmlformats.org/officeDocument/2006/relationships/image" Target="../media/image6.pict"/><Relationship Id="rId3" Type="http://schemas.openxmlformats.org/officeDocument/2006/relationships/image" Target="../media/image7.pict"/><Relationship Id="rId5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8.pict"/><Relationship Id="rId5" Type="http://schemas.openxmlformats.org/officeDocument/2006/relationships/image" Target="../media/image11.pict"/><Relationship Id="rId7" Type="http://schemas.openxmlformats.org/officeDocument/2006/relationships/image" Target="../media/image9.pict"/><Relationship Id="rId1" Type="http://schemas.openxmlformats.org/officeDocument/2006/relationships/image" Target="../media/image5.pict"/><Relationship Id="rId2" Type="http://schemas.openxmlformats.org/officeDocument/2006/relationships/image" Target="../media/image6.pict"/><Relationship Id="rId3" Type="http://schemas.openxmlformats.org/officeDocument/2006/relationships/image" Target="../media/image7.pict"/><Relationship Id="rId6" Type="http://schemas.openxmlformats.org/officeDocument/2006/relationships/image" Target="../media/image12.pict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9.pict"/><Relationship Id="rId4" Type="http://schemas.openxmlformats.org/officeDocument/2006/relationships/image" Target="../media/image8.pict"/><Relationship Id="rId1" Type="http://schemas.openxmlformats.org/officeDocument/2006/relationships/image" Target="../media/image5.pict"/><Relationship Id="rId2" Type="http://schemas.openxmlformats.org/officeDocument/2006/relationships/image" Target="../media/image6.pict"/><Relationship Id="rId3" Type="http://schemas.openxmlformats.org/officeDocument/2006/relationships/image" Target="../media/image7.pict"/><Relationship Id="rId5" Type="http://schemas.openxmlformats.org/officeDocument/2006/relationships/image" Target="../media/image1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chemeClr val="tx1"/>
                </a:solidFill>
              </a:defRPr>
            </a:lvl1pPr>
          </a:lstStyle>
          <a:p>
            <a:fld id="{97EEC4D4-FDBE-CC49-8B0A-6789BBF58051}" type="slidenum">
              <a:rPr lang="en-US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fld id="{29CB5D83-A1CC-8D4F-ACEE-808E9E7214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6861F-5244-8446-9716-E465E3BC35AA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10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every “hit” should be use in at least one pathway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each pathway, either it’s not used, or it’s consistent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consistent means: for each edge: edge is active, direction is set consistent with pathway, sign of edge agrees with signs of effects on either end of edge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11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sum</a:t>
            </a:r>
            <a:r>
              <a:rPr lang="en-US" baseline="0" dirty="0" smtClean="0"/>
              <a:t> over interfaces, for each: consider pathways that use it; is there a pathway that uses this candidate interface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12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13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14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15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16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17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18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19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2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Schematic diagram of the influenza virus multiplication cycle. Enveloped influenza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virion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particles are depicted as spheres with two surface spike viral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glycoproteins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(HA and NA) that are major neutralization antigens of the virus. HA mediates binding to the cellular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sialic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acid receptor and membrane fusion. The eight negative-sense single-stranded RNA (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ssRNA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) genome segments are shown as wavy lines in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nucleocapsid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structures. Three viral proteins, PA, PB1, and PB2, constitute the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trimeric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viral RNA polymerase that, together with the nucleoprotein (NP), form the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nucleocapsid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ribonucleoproteins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. Partial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uncoating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and release of the viral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nucleocapsids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into the cytoplasm follow penetration via receptor-mediated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endocytosis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and fusion of the envelope with the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endosomal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membrane. The viral envelope M2 protein is a hydrogen ion channel essential for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virion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uncoating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. Parental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nucleocapsids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are imported into the nucleus, where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virion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-associated polymerase complexes catalyze primary transcription utilizing 5′-capped primers derived from cellular mRNAs. Influenza virus transcripts are processed and transported to the cytoplasm, where they are translated by the host cell's protein-synthesizing machinery. Newly synthesized progeny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nucleocapsids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may participate in further secondary transcription or may be exported to the cytoplasm, where particle assembly occurs at the plasma membrane with progeny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virion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release by budding. The NA glycoprotein possesses NA activity that cleaves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sialic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acid residues important in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virion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release and spread. Some strains of virus encode an alternative reading protein (PB1-F2) that has pro-apoptotic activity. The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nonstructural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protein NS1 antagonizes the antiviral innate immune response induced by interferon, and NS2 is involved in RNA export from the nucleus. The cellular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MxA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protein is an interferon-inducible </a:t>
            </a:r>
            <a:r>
              <a:rPr lang="en-GB" dirty="0" err="1" smtClean="0">
                <a:latin typeface="Arial" pitchFamily="-110" charset="0"/>
                <a:ea typeface="msgothic" charset="0"/>
                <a:cs typeface="msgothic" charset="0"/>
              </a:rPr>
              <a:t>GTPase</a:t>
            </a:r>
            <a:r>
              <a:rPr lang="en-GB" dirty="0" smtClean="0">
                <a:latin typeface="Arial" pitchFamily="-110" charset="0"/>
                <a:ea typeface="msgothic" charset="0"/>
                <a:cs typeface="msgothic" charset="0"/>
              </a:rPr>
              <a:t> that inhibits influenza virus multiplication. This figure was adapted from Samuel (6). ER, endoplasmic reticulum.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3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systematically consider strains in which a single gene is knocked</a:t>
            </a:r>
            <a:r>
              <a:rPr lang="en-US" baseline="0" dirty="0" smtClean="0"/>
              <a:t> out; or suppressible</a:t>
            </a:r>
          </a:p>
          <a:p>
            <a:r>
              <a:rPr lang="en-US" baseline="0" dirty="0" smtClean="0"/>
              <a:t>measure some phenotype of interest; in this case viral replication</a:t>
            </a:r>
          </a:p>
          <a:p>
            <a:r>
              <a:rPr lang="en-US" baseline="0" dirty="0" smtClean="0"/>
              <a:t>say what color represents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example focuses on mutants; but problem is conceptually similar with </a:t>
            </a:r>
            <a:r>
              <a:rPr lang="en-US" baseline="0" dirty="0" err="1" smtClean="0"/>
              <a:t>RNAi</a:t>
            </a:r>
            <a:r>
              <a:rPr lang="en-US" baseline="0" dirty="0" smtClean="0"/>
              <a:t> knockdowns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4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from a yeast study with BMV (model SARS and </a:t>
            </a:r>
            <a:r>
              <a:rPr lang="en-US" baseline="0" dirty="0" err="1" smtClean="0"/>
              <a:t>hep</a:t>
            </a:r>
            <a:r>
              <a:rPr lang="en-US" baseline="0" dirty="0" smtClean="0"/>
              <a:t> C)</a:t>
            </a:r>
          </a:p>
          <a:p>
            <a:r>
              <a:rPr lang="en-US" baseline="0" dirty="0" smtClean="0"/>
              <a:t>a big pile of genes (typically several hundred)</a:t>
            </a:r>
          </a:p>
          <a:p>
            <a:r>
              <a:rPr lang="en-US" baseline="0" dirty="0" smtClean="0"/>
              <a:t>question: what are the pathways involved?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the dependencies among these measurements?  What are the causal influences?</a:t>
            </a:r>
          </a:p>
          <a:p>
            <a:r>
              <a:rPr lang="en-US" baseline="0" dirty="0" smtClean="0"/>
              <a:t>Different from other studies where variables correspond to expression levels of each gene: many measurements for each variable.  Here we have many interventions; but only measure one variable.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5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what happens on the right</a:t>
            </a:r>
          </a:p>
          <a:p>
            <a:r>
              <a:rPr lang="en-US" dirty="0" smtClean="0"/>
              <a:t>   - directions and</a:t>
            </a:r>
            <a:r>
              <a:rPr lang="en-US" baseline="0" dirty="0" smtClean="0"/>
              <a:t> signs of interfaces specified</a:t>
            </a:r>
            <a:endParaRPr lang="en-US" dirty="0" smtClean="0"/>
          </a:p>
          <a:p>
            <a:r>
              <a:rPr lang="en-US" dirty="0" smtClean="0"/>
              <a:t>   - some interactions deemed not consistent</a:t>
            </a:r>
          </a:p>
          <a:p>
            <a:r>
              <a:rPr lang="en-US" dirty="0" smtClean="0"/>
              <a:t>   - interface to the virus added</a:t>
            </a:r>
          </a:p>
          <a:p>
            <a:r>
              <a:rPr lang="en-US" dirty="0" smtClean="0"/>
              <a:t>mention that this is obviously</a:t>
            </a:r>
            <a:r>
              <a:rPr lang="en-US" baseline="0" dirty="0" smtClean="0"/>
              <a:t> simplified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actively developing two approaches for this type of inference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6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7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8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One approach</a:t>
            </a:r>
            <a:r>
              <a:rPr lang="en-US" baseline="0" dirty="0" smtClean="0"/>
              <a:t> based on Markov networks; the other on integer programming</a:t>
            </a:r>
          </a:p>
          <a:p>
            <a:r>
              <a:rPr lang="en-US" baseline="0" dirty="0" smtClean="0"/>
              <a:t>Set up a large collection of variables (mostly binary); try to figure out what values to set to them</a:t>
            </a:r>
          </a:p>
          <a:p>
            <a:r>
              <a:rPr lang="en-US" baseline="0" dirty="0" smtClean="0"/>
              <a:t>here I’m using graph terminology (edge == interaction)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pathways: directed paths from hits to </a:t>
            </a:r>
            <a:r>
              <a:rPr lang="en-US" baseline="0" smtClean="0"/>
              <a:t>the virus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3B00-609E-6D40-AE2E-17EF7A1F3C00}" type="slidenum">
              <a:rPr lang="en-US"/>
              <a:pPr/>
              <a:t>9</a:t>
            </a:fld>
            <a:endParaRPr lang="en-US"/>
          </a:p>
        </p:txBody>
      </p:sp>
      <p:sp>
        <p:nvSpPr>
          <p:cNvPr id="70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every “hit” should be use in at least one pathway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each pathway, either it’s not used, or it’s consistent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consistent means: for each edge: edge is active, direction is set consistent with pathway, sign of edge agrees with signs of effects on either end of edge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A171F-66FB-694D-83F9-DCC1C7AA51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0EC3D-245E-4747-95BE-22B8DF271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24EEE-9A8F-DD4A-8458-B38C8542F9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76698-6A7E-7B40-9541-5E4F16861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81E1A-BDED-7B49-AB5E-532A5000A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8EFE9-320A-5043-90C8-419DB8AD1B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905F9-DC3E-B749-B732-23E5EEB90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0C575-A5CC-2D49-9114-93FC8B698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1799B-10DC-2E44-B9E1-162F04479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DC622-6AD7-5344-963F-DBE05E9B5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FF1BA-D936-CB45-BD3F-5F152AB2C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5A4A7-2C4E-0449-A1D0-BB34EE760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fld id="{4079F355-1070-C44F-AAC1-F1702AD028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5.bin"/><Relationship Id="rId4" Type="http://schemas.openxmlformats.org/officeDocument/2006/relationships/image" Target="../media/image2.png"/><Relationship Id="rId10" Type="http://schemas.openxmlformats.org/officeDocument/2006/relationships/oleObject" Target="../embeddings/Microsoft_Equation17.bin"/><Relationship Id="rId5" Type="http://schemas.openxmlformats.org/officeDocument/2006/relationships/oleObject" Target="../embeddings/Microsoft_Equation12.bin"/><Relationship Id="rId7" Type="http://schemas.openxmlformats.org/officeDocument/2006/relationships/oleObject" Target="../embeddings/Microsoft_Equation14.bin"/><Relationship Id="rId11" Type="http://schemas.openxmlformats.org/officeDocument/2006/relationships/oleObject" Target="../embeddings/Microsoft_Equation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16.bin"/><Relationship Id="rId3" Type="http://schemas.openxmlformats.org/officeDocument/2006/relationships/notesSlide" Target="../notesSlides/notesSlide10.xml"/><Relationship Id="rId6" Type="http://schemas.openxmlformats.org/officeDocument/2006/relationships/oleObject" Target="../embeddings/Microsoft_Equation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2.bin"/><Relationship Id="rId4" Type="http://schemas.openxmlformats.org/officeDocument/2006/relationships/oleObject" Target="../embeddings/Microsoft_Equation19.bin"/><Relationship Id="rId10" Type="http://schemas.openxmlformats.org/officeDocument/2006/relationships/oleObject" Target="../embeddings/Microsoft_Equation24.bin"/><Relationship Id="rId5" Type="http://schemas.openxmlformats.org/officeDocument/2006/relationships/image" Target="../media/image2.png"/><Relationship Id="rId7" Type="http://schemas.openxmlformats.org/officeDocument/2006/relationships/oleObject" Target="../embeddings/Microsoft_Equation2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23.bin"/><Relationship Id="rId3" Type="http://schemas.openxmlformats.org/officeDocument/2006/relationships/notesSlide" Target="../notesSlides/notesSlide11.xml"/><Relationship Id="rId6" Type="http://schemas.openxmlformats.org/officeDocument/2006/relationships/oleObject" Target="../embeddings/Microsoft_Equation20.bin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df"/><Relationship Id="rId5" Type="http://schemas.openxmlformats.org/officeDocument/2006/relationships/image" Target="../media/image15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4.bin"/><Relationship Id="rId4" Type="http://schemas.openxmlformats.org/officeDocument/2006/relationships/image" Target="../media/image2.png"/><Relationship Id="rId5" Type="http://schemas.openxmlformats.org/officeDocument/2006/relationships/oleObject" Target="../embeddings/Microsoft_Equation1.bin"/><Relationship Id="rId7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5.bin"/><Relationship Id="rId3" Type="http://schemas.openxmlformats.org/officeDocument/2006/relationships/notesSlide" Target="../notesSlides/notesSlide8.xml"/><Relationship Id="rId6" Type="http://schemas.openxmlformats.org/officeDocument/2006/relationships/oleObject" Target="../embeddings/Microsoft_Equation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9.bin"/><Relationship Id="rId4" Type="http://schemas.openxmlformats.org/officeDocument/2006/relationships/oleObject" Target="../embeddings/Microsoft_Equation6.bin"/><Relationship Id="rId10" Type="http://schemas.openxmlformats.org/officeDocument/2006/relationships/oleObject" Target="../embeddings/Microsoft_Equation11.bin"/><Relationship Id="rId5" Type="http://schemas.openxmlformats.org/officeDocument/2006/relationships/image" Target="../media/image2.png"/><Relationship Id="rId7" Type="http://schemas.openxmlformats.org/officeDocument/2006/relationships/oleObject" Target="../embeddings/Microsoft_Equation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10.bin"/><Relationship Id="rId3" Type="http://schemas.openxmlformats.org/officeDocument/2006/relationships/notesSlide" Target="../notesSlides/notesSlide9.xml"/><Relationship Id="rId6" Type="http://schemas.openxmlformats.org/officeDocument/2006/relationships/oleObject" Target="../embeddings/Microsoft_Equation7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8392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Identifying Candidate Pathways to </a:t>
            </a:r>
            <a:br>
              <a:rPr lang="en-US" sz="3600" dirty="0" smtClean="0"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ea typeface="ＭＳ Ｐゴシック" charset="-128"/>
                <a:cs typeface="ＭＳ Ｐゴシック" charset="-128"/>
              </a:rPr>
              <a:t>Explain Phenotypes in </a:t>
            </a:r>
            <a:br>
              <a:rPr lang="en-US" sz="3600" dirty="0" smtClean="0"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ea typeface="ＭＳ Ｐゴシック" charset="-128"/>
                <a:cs typeface="ＭＳ Ｐゴシック" charset="-128"/>
              </a:rPr>
              <a:t>Genome-Wide Mutant Screens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8382000" cy="2209800"/>
          </a:xfrm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sz="2800" dirty="0">
                <a:ea typeface="ＭＳ Ｐゴシック" charset="-128"/>
                <a:cs typeface="ＭＳ Ｐゴシック" charset="-128"/>
              </a:rPr>
              <a:t>Mark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Craven</a:t>
            </a:r>
          </a:p>
          <a:p>
            <a:r>
              <a:rPr lang="en-US" sz="2400" dirty="0" smtClean="0">
                <a:ea typeface="ＭＳ Ｐゴシック" charset="-128"/>
                <a:cs typeface="ＭＳ Ｐゴシック" charset="-128"/>
              </a:rPr>
              <a:t>Department of Biostatistics &amp; Medical Informatics</a:t>
            </a:r>
          </a:p>
          <a:p>
            <a:r>
              <a:rPr lang="en-US" sz="2400" dirty="0" smtClean="0">
                <a:ea typeface="ＭＳ Ｐゴシック" charset="-128"/>
                <a:cs typeface="ＭＳ Ｐゴシック" charset="-128"/>
              </a:rPr>
              <a:t>University of Wisconsin-Madison</a:t>
            </a:r>
          </a:p>
          <a:p>
            <a:r>
              <a:rPr lang="en-US" sz="2400" dirty="0" smtClean="0">
                <a:ea typeface="ＭＳ Ｐゴシック" charset="-128"/>
                <a:cs typeface="ＭＳ Ｐゴシック" charset="-128"/>
              </a:rPr>
              <a:t>U.S.A.</a:t>
            </a:r>
          </a:p>
          <a:p>
            <a:endParaRPr lang="en-US" sz="2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181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joint work with: Deborah 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Chasman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                        Paul 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Ahlquist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, Brandi 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Gancarz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Linhui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Hao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533400"/>
          </a:xfrm>
        </p:spPr>
        <p:txBody>
          <a:bodyPr/>
          <a:lstStyle/>
          <a:p>
            <a:r>
              <a:rPr lang="en-US" sz="3600" dirty="0" smtClean="0"/>
              <a:t>Constraints in</a:t>
            </a:r>
            <a:br>
              <a:rPr lang="en-US" sz="3600" dirty="0" smtClean="0"/>
            </a:br>
            <a:r>
              <a:rPr lang="en-US" sz="3600" dirty="0" smtClean="0"/>
              <a:t> integer programming approach</a:t>
            </a:r>
            <a:endParaRPr lang="en-US" sz="3600" dirty="0"/>
          </a:p>
        </p:txBody>
      </p:sp>
      <p:grpSp>
        <p:nvGrpSpPr>
          <p:cNvPr id="2" name="Group 128"/>
          <p:cNvGrpSpPr/>
          <p:nvPr/>
        </p:nvGrpSpPr>
        <p:grpSpPr>
          <a:xfrm>
            <a:off x="7567613" y="1617131"/>
            <a:ext cx="609600" cy="2971800"/>
            <a:chOff x="6667500" y="1752600"/>
            <a:chExt cx="609600" cy="297180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/>
            <a:srcRect l="22165" t="10778" r="14109" b="6587"/>
            <a:stretch>
              <a:fillRect/>
            </a:stretch>
          </p:blipFill>
          <p:spPr>
            <a:xfrm>
              <a:off x="6743700" y="4267200"/>
              <a:ext cx="457200" cy="457200"/>
            </a:xfrm>
            <a:prstGeom prst="rect">
              <a:avLst/>
            </a:prstGeom>
          </p:spPr>
        </p:pic>
        <p:sp>
          <p:nvSpPr>
            <p:cNvPr id="82" name="Oval 81"/>
            <p:cNvSpPr/>
            <p:nvPr/>
          </p:nvSpPr>
          <p:spPr bwMode="auto">
            <a:xfrm>
              <a:off x="6667500" y="17526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667500" y="2590800"/>
              <a:ext cx="609600" cy="3048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667500" y="34290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92" name="Straight Connector 91"/>
            <p:cNvCxnSpPr>
              <a:stCxn id="82" idx="4"/>
              <a:endCxn id="85" idx="0"/>
            </p:cNvCxnSpPr>
            <p:nvPr/>
          </p:nvCxnSpPr>
          <p:spPr bwMode="auto">
            <a:xfrm rot="5400000">
              <a:off x="6705600" y="2324100"/>
              <a:ext cx="5334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3" name="Group 125"/>
            <p:cNvGrpSpPr/>
            <p:nvPr/>
          </p:nvGrpSpPr>
          <p:grpSpPr>
            <a:xfrm>
              <a:off x="6858000" y="3733800"/>
              <a:ext cx="228600" cy="465805"/>
              <a:chOff x="6816462" y="3733800"/>
              <a:chExt cx="228600" cy="465805"/>
            </a:xfrm>
          </p:grpSpPr>
          <p:cxnSp>
            <p:nvCxnSpPr>
              <p:cNvPr id="121" name="Straight Arrow Connector 120"/>
              <p:cNvCxnSpPr/>
              <p:nvPr/>
            </p:nvCxnSpPr>
            <p:spPr bwMode="auto">
              <a:xfrm rot="5400000">
                <a:off x="6706394" y="3961606"/>
                <a:ext cx="45720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>
                <a:off x="6816462" y="4198673"/>
                <a:ext cx="228600" cy="9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8" name="Straight Connector 127"/>
            <p:cNvCxnSpPr>
              <a:stCxn id="85" idx="4"/>
              <a:endCxn id="88" idx="0"/>
            </p:cNvCxnSpPr>
            <p:nvPr/>
          </p:nvCxnSpPr>
          <p:spPr bwMode="auto">
            <a:xfrm rot="5400000">
              <a:off x="6705600" y="3162300"/>
              <a:ext cx="5334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6919913" y="2988731"/>
          <a:ext cx="303299" cy="323430"/>
        </p:xfrm>
        <a:graphic>
          <a:graphicData uri="http://schemas.openxmlformats.org/presentationml/2006/ole">
            <p:oleObj spid="_x0000_s117762" name="Equation" r:id="rId5" imgW="190500" imgH="203200" progId="Equation.3">
              <p:embed/>
            </p:oleObj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7910513" y="2895597"/>
          <a:ext cx="928687" cy="283169"/>
        </p:xfrm>
        <a:graphic>
          <a:graphicData uri="http://schemas.openxmlformats.org/presentationml/2006/ole">
            <p:oleObj spid="_x0000_s117763" name="Equation" r:id="rId6" imgW="584200" imgH="177800" progId="Equation.3">
              <p:embed/>
            </p:oleObj>
          </a:graphicData>
        </a:graphic>
      </p:graphicFrame>
      <p:graphicFrame>
        <p:nvGraphicFramePr>
          <p:cNvPr id="130" name="Object 7"/>
          <p:cNvGraphicFramePr>
            <a:graphicFrameLocks noChangeAspect="1"/>
          </p:cNvGraphicFramePr>
          <p:nvPr/>
        </p:nvGraphicFramePr>
        <p:xfrm>
          <a:off x="7910513" y="2015065"/>
          <a:ext cx="222250" cy="282575"/>
        </p:xfrm>
        <a:graphic>
          <a:graphicData uri="http://schemas.openxmlformats.org/presentationml/2006/ole">
            <p:oleObj spid="_x0000_s117764" name="Equation" r:id="rId7" imgW="139700" imgH="177800" progId="Equation.3">
              <p:embed/>
            </p:oleObj>
          </a:graphicData>
        </a:graphic>
      </p:graphicFrame>
      <p:graphicFrame>
        <p:nvGraphicFramePr>
          <p:cNvPr id="131" name="Object 7"/>
          <p:cNvGraphicFramePr>
            <a:graphicFrameLocks noChangeAspect="1"/>
          </p:cNvGraphicFramePr>
          <p:nvPr/>
        </p:nvGraphicFramePr>
        <p:xfrm>
          <a:off x="7910513" y="3674531"/>
          <a:ext cx="585788" cy="282575"/>
        </p:xfrm>
        <a:graphic>
          <a:graphicData uri="http://schemas.openxmlformats.org/presentationml/2006/ole">
            <p:oleObj spid="_x0000_s117765" name="Equation" r:id="rId8" imgW="368300" imgH="177800" progId="Equation.3">
              <p:embed/>
            </p:oleObj>
          </a:graphicData>
        </a:graphic>
      </p:graphicFrame>
      <p:sp>
        <p:nvSpPr>
          <p:cNvPr id="133" name="Left Brace 132"/>
          <p:cNvSpPr/>
          <p:nvPr/>
        </p:nvSpPr>
        <p:spPr bwMode="auto">
          <a:xfrm>
            <a:off x="7233183" y="1600200"/>
            <a:ext cx="228600" cy="3048000"/>
          </a:xfrm>
          <a:prstGeom prst="leftBrac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97" charset="0"/>
            </a:endParaRPr>
          </a:p>
        </p:txBody>
      </p:sp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344280" y="3243023"/>
          <a:ext cx="4197350" cy="566977"/>
        </p:xfrm>
        <a:graphic>
          <a:graphicData uri="http://schemas.openxmlformats.org/presentationml/2006/ole">
            <p:oleObj spid="_x0000_s117767" name="Equation" r:id="rId9" imgW="1879600" imgH="254000" progId="Equation.3">
              <p:embed/>
            </p:oleObj>
          </a:graphicData>
        </a:graphic>
      </p:graphicFrame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219075" y="4505325"/>
          <a:ext cx="7510463" cy="1362075"/>
        </p:xfrm>
        <a:graphic>
          <a:graphicData uri="http://schemas.openxmlformats.org/presentationml/2006/ole">
            <p:oleObj spid="_x0000_s117768" name="Equation" r:id="rId10" imgW="3365500" imgH="609600" progId="Equation.3">
              <p:embed/>
            </p:oleObj>
          </a:graphicData>
        </a:graphic>
      </p:graphicFrame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7777163" y="3284538"/>
          <a:ext cx="223837" cy="323850"/>
        </p:xfrm>
        <a:graphic>
          <a:graphicData uri="http://schemas.openxmlformats.org/presentationml/2006/ole">
            <p:oleObj spid="_x0000_s117769" name="Equation" r:id="rId11" imgW="139700" imgH="2032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4800" y="16074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all active pathways are consistent, with edges directed toward the interface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54000"/>
            <a:ext cx="8991600" cy="533400"/>
          </a:xfrm>
        </p:spPr>
        <p:txBody>
          <a:bodyPr/>
          <a:lstStyle/>
          <a:p>
            <a:r>
              <a:rPr lang="en-US" sz="3600" dirty="0" smtClean="0"/>
              <a:t>Current objective function in</a:t>
            </a:r>
            <a:br>
              <a:rPr lang="en-US" sz="3600" dirty="0" smtClean="0"/>
            </a:br>
            <a:r>
              <a:rPr lang="en-US" sz="3600" dirty="0" smtClean="0"/>
              <a:t>integer programming approach</a:t>
            </a:r>
            <a:endParaRPr lang="en-US" sz="3600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minimize the number of interfaces</a:t>
            </a:r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860425" y="2060575"/>
          <a:ext cx="3854124" cy="1063625"/>
        </p:xfrm>
        <a:graphic>
          <a:graphicData uri="http://schemas.openxmlformats.org/presentationml/2006/ole">
            <p:oleObj spid="_x0000_s111622" name="Equation" r:id="rId4" imgW="1841500" imgH="508000" progId="Equation.3">
              <p:embed/>
            </p:oleObj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6858000" y="2362200"/>
            <a:ext cx="1919287" cy="3048000"/>
            <a:chOff x="6858000" y="2133600"/>
            <a:chExt cx="1919287" cy="304800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/>
            <a:srcRect l="22165" t="10778" r="14109" b="6587"/>
            <a:stretch>
              <a:fillRect/>
            </a:stretch>
          </p:blipFill>
          <p:spPr>
            <a:xfrm>
              <a:off x="7581900" y="4665131"/>
              <a:ext cx="457200" cy="457200"/>
            </a:xfrm>
            <a:prstGeom prst="rect">
              <a:avLst/>
            </a:prstGeom>
          </p:spPr>
        </p:pic>
        <p:sp>
          <p:nvSpPr>
            <p:cNvPr id="82" name="Oval 81"/>
            <p:cNvSpPr/>
            <p:nvPr/>
          </p:nvSpPr>
          <p:spPr bwMode="auto">
            <a:xfrm>
              <a:off x="7505700" y="2150531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505700" y="2988731"/>
              <a:ext cx="609600" cy="3048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505700" y="3826931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92" name="Straight Connector 91"/>
            <p:cNvCxnSpPr>
              <a:stCxn id="82" idx="4"/>
              <a:endCxn id="85" idx="0"/>
            </p:cNvCxnSpPr>
            <p:nvPr/>
          </p:nvCxnSpPr>
          <p:spPr bwMode="auto">
            <a:xfrm rot="5400000">
              <a:off x="7543800" y="2722031"/>
              <a:ext cx="5334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3" name="Group 125"/>
            <p:cNvGrpSpPr/>
            <p:nvPr/>
          </p:nvGrpSpPr>
          <p:grpSpPr>
            <a:xfrm>
              <a:off x="7696200" y="4131731"/>
              <a:ext cx="228600" cy="465805"/>
              <a:chOff x="6816462" y="3733800"/>
              <a:chExt cx="228600" cy="465805"/>
            </a:xfrm>
          </p:grpSpPr>
          <p:cxnSp>
            <p:nvCxnSpPr>
              <p:cNvPr id="121" name="Straight Arrow Connector 120"/>
              <p:cNvCxnSpPr/>
              <p:nvPr/>
            </p:nvCxnSpPr>
            <p:spPr bwMode="auto">
              <a:xfrm rot="5400000">
                <a:off x="6706394" y="3961606"/>
                <a:ext cx="45720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>
                <a:off x="6816462" y="4198673"/>
                <a:ext cx="228600" cy="9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8" name="Straight Connector 127"/>
            <p:cNvCxnSpPr>
              <a:stCxn id="85" idx="4"/>
              <a:endCxn id="88" idx="0"/>
            </p:cNvCxnSpPr>
            <p:nvPr/>
          </p:nvCxnSpPr>
          <p:spPr bwMode="auto">
            <a:xfrm rot="5400000">
              <a:off x="7543800" y="3560231"/>
              <a:ext cx="5334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4518" name="Object 6"/>
            <p:cNvGraphicFramePr>
              <a:graphicFrameLocks noChangeAspect="1"/>
            </p:cNvGraphicFramePr>
            <p:nvPr/>
          </p:nvGraphicFramePr>
          <p:xfrm>
            <a:off x="6858000" y="3486570"/>
            <a:ext cx="303299" cy="323430"/>
          </p:xfrm>
          <a:graphic>
            <a:graphicData uri="http://schemas.openxmlformats.org/presentationml/2006/ole">
              <p:oleObj spid="_x0000_s111618" name="Equation" r:id="rId6" imgW="190500" imgH="203200" progId="Equation.3">
                <p:embed/>
              </p:oleObj>
            </a:graphicData>
          </a:graphic>
        </p:graphicFrame>
        <p:graphicFrame>
          <p:nvGraphicFramePr>
            <p:cNvPr id="64519" name="Object 7"/>
            <p:cNvGraphicFramePr>
              <a:graphicFrameLocks noChangeAspect="1"/>
            </p:cNvGraphicFramePr>
            <p:nvPr/>
          </p:nvGraphicFramePr>
          <p:xfrm>
            <a:off x="7848600" y="3428997"/>
            <a:ext cx="928687" cy="283169"/>
          </p:xfrm>
          <a:graphic>
            <a:graphicData uri="http://schemas.openxmlformats.org/presentationml/2006/ole">
              <p:oleObj spid="_x0000_s111619" name="Equation" r:id="rId7" imgW="584200" imgH="177800" progId="Equation.3">
                <p:embed/>
              </p:oleObj>
            </a:graphicData>
          </a:graphic>
        </p:graphicFrame>
        <p:graphicFrame>
          <p:nvGraphicFramePr>
            <p:cNvPr id="130" name="Object 7"/>
            <p:cNvGraphicFramePr>
              <a:graphicFrameLocks noChangeAspect="1"/>
            </p:cNvGraphicFramePr>
            <p:nvPr/>
          </p:nvGraphicFramePr>
          <p:xfrm>
            <a:off x="7848600" y="2548465"/>
            <a:ext cx="222250" cy="282575"/>
          </p:xfrm>
          <a:graphic>
            <a:graphicData uri="http://schemas.openxmlformats.org/presentationml/2006/ole">
              <p:oleObj spid="_x0000_s111620" name="Equation" r:id="rId8" imgW="139700" imgH="177800" progId="Equation.3">
                <p:embed/>
              </p:oleObj>
            </a:graphicData>
          </a:graphic>
        </p:graphicFrame>
        <p:graphicFrame>
          <p:nvGraphicFramePr>
            <p:cNvPr id="131" name="Object 7"/>
            <p:cNvGraphicFramePr>
              <a:graphicFrameLocks noChangeAspect="1"/>
            </p:cNvGraphicFramePr>
            <p:nvPr/>
          </p:nvGraphicFramePr>
          <p:xfrm>
            <a:off x="7848600" y="4207931"/>
            <a:ext cx="585788" cy="282575"/>
          </p:xfrm>
          <a:graphic>
            <a:graphicData uri="http://schemas.openxmlformats.org/presentationml/2006/ole">
              <p:oleObj spid="_x0000_s111621" name="Equation" r:id="rId9" imgW="368300" imgH="177800" progId="Equation.3">
                <p:embed/>
              </p:oleObj>
            </a:graphicData>
          </a:graphic>
        </p:graphicFrame>
        <p:sp>
          <p:nvSpPr>
            <p:cNvPr id="133" name="Left Brace 132"/>
            <p:cNvSpPr/>
            <p:nvPr/>
          </p:nvSpPr>
          <p:spPr bwMode="auto">
            <a:xfrm>
              <a:off x="7171270" y="2133600"/>
              <a:ext cx="228600" cy="3048000"/>
            </a:xfrm>
            <a:prstGeom prst="leftBrac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graphicFrame>
          <p:nvGraphicFramePr>
            <p:cNvPr id="68619" name="Object 11"/>
            <p:cNvGraphicFramePr>
              <a:graphicFrameLocks noChangeAspect="1"/>
            </p:cNvGraphicFramePr>
            <p:nvPr/>
          </p:nvGraphicFramePr>
          <p:xfrm>
            <a:off x="7715250" y="3817938"/>
            <a:ext cx="223838" cy="323850"/>
          </p:xfrm>
          <a:graphic>
            <a:graphicData uri="http://schemas.openxmlformats.org/presentationml/2006/ole">
              <p:oleObj spid="_x0000_s111626" name="Equation" r:id="rId10" imgW="139700" imgH="203200" progId="Equation.3">
                <p:embed/>
              </p:oleObj>
            </a:graphicData>
          </a:graphic>
        </p:graphicFrame>
      </p:grpSp>
      <p:grpSp>
        <p:nvGrpSpPr>
          <p:cNvPr id="25" name="Group 220"/>
          <p:cNvGrpSpPr/>
          <p:nvPr/>
        </p:nvGrpSpPr>
        <p:grpSpPr>
          <a:xfrm>
            <a:off x="685800" y="3911601"/>
            <a:ext cx="4267200" cy="2895600"/>
            <a:chOff x="304800" y="3276600"/>
            <a:chExt cx="4267200" cy="2895600"/>
          </a:xfrm>
        </p:grpSpPr>
        <p:sp>
          <p:nvSpPr>
            <p:cNvPr id="26" name="Oval 25"/>
            <p:cNvSpPr/>
            <p:nvPr/>
          </p:nvSpPr>
          <p:spPr bwMode="auto">
            <a:xfrm>
              <a:off x="2514600" y="39624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85800" y="39624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524000" y="32766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514600" y="47625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85800" y="47625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133600" y="55626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962400" y="47625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04800" y="58674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3581400" y="55626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35" name="Straight Connector 34"/>
            <p:cNvCxnSpPr>
              <a:stCxn id="28" idx="4"/>
              <a:endCxn id="31" idx="1"/>
            </p:cNvCxnSpPr>
            <p:nvPr/>
          </p:nvCxnSpPr>
          <p:spPr bwMode="auto">
            <a:xfrm rot="16200000" flipH="1">
              <a:off x="1012919" y="4397281"/>
              <a:ext cx="2025837" cy="394074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26" idx="4"/>
              <a:endCxn id="29" idx="0"/>
            </p:cNvCxnSpPr>
            <p:nvPr/>
          </p:nvCxnSpPr>
          <p:spPr bwMode="auto">
            <a:xfrm rot="5400000">
              <a:off x="2571750" y="4514850"/>
              <a:ext cx="495300" cy="1588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32" idx="4"/>
              <a:endCxn id="34" idx="0"/>
            </p:cNvCxnSpPr>
            <p:nvPr/>
          </p:nvCxnSpPr>
          <p:spPr bwMode="auto">
            <a:xfrm rot="5400000">
              <a:off x="3829050" y="5124450"/>
              <a:ext cx="495300" cy="381000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32" idx="3"/>
              <a:endCxn id="31" idx="7"/>
            </p:cNvCxnSpPr>
            <p:nvPr/>
          </p:nvCxnSpPr>
          <p:spPr bwMode="auto">
            <a:xfrm rot="5400000">
              <a:off x="3060513" y="4616076"/>
              <a:ext cx="584574" cy="1397748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29" idx="4"/>
              <a:endCxn id="31" idx="0"/>
            </p:cNvCxnSpPr>
            <p:nvPr/>
          </p:nvCxnSpPr>
          <p:spPr bwMode="auto">
            <a:xfrm rot="5400000">
              <a:off x="2381250" y="5124450"/>
              <a:ext cx="495300" cy="381000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31" idx="3"/>
              <a:endCxn id="33" idx="6"/>
            </p:cNvCxnSpPr>
            <p:nvPr/>
          </p:nvCxnSpPr>
          <p:spPr bwMode="auto">
            <a:xfrm rot="5400000">
              <a:off x="1470119" y="5267044"/>
              <a:ext cx="197037" cy="1308474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Arrow Connector 40"/>
            <p:cNvCxnSpPr>
              <a:stCxn id="27" idx="0"/>
            </p:cNvCxnSpPr>
            <p:nvPr/>
          </p:nvCxnSpPr>
          <p:spPr bwMode="auto">
            <a:xfrm rot="5400000" flipH="1" flipV="1">
              <a:off x="1073150" y="3473450"/>
              <a:ext cx="406400" cy="5715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2" name="Straight Arrow Connector 41"/>
            <p:cNvCxnSpPr>
              <a:stCxn id="27" idx="4"/>
            </p:cNvCxnSpPr>
            <p:nvPr/>
          </p:nvCxnSpPr>
          <p:spPr bwMode="auto">
            <a:xfrm rot="5400000">
              <a:off x="762000" y="4495800"/>
              <a:ext cx="4572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rot="16200000" flipH="1">
              <a:off x="1330042" y="4905094"/>
              <a:ext cx="616139" cy="92747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4" name="Curved Connector 47"/>
            <p:cNvCxnSpPr/>
            <p:nvPr/>
          </p:nvCxnSpPr>
          <p:spPr bwMode="auto">
            <a:xfrm rot="10800000" flipV="1">
              <a:off x="457200" y="4095750"/>
              <a:ext cx="228600" cy="1752600"/>
            </a:xfrm>
            <a:prstGeom prst="curvedConnector2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5" name="Straight Arrow Connector 44"/>
            <p:cNvCxnSpPr>
              <a:stCxn id="26" idx="1"/>
              <a:endCxn id="28" idx="5"/>
            </p:cNvCxnSpPr>
            <p:nvPr/>
          </p:nvCxnSpPr>
          <p:spPr bwMode="auto">
            <a:xfrm rot="16200000" flipV="1">
              <a:off x="2088963" y="3492126"/>
              <a:ext cx="470274" cy="55954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6" name="Straight Arrow Connector 45"/>
            <p:cNvCxnSpPr>
              <a:stCxn id="29" idx="6"/>
            </p:cNvCxnSpPr>
            <p:nvPr/>
          </p:nvCxnSpPr>
          <p:spPr bwMode="auto">
            <a:xfrm>
              <a:off x="3124200" y="4914900"/>
              <a:ext cx="795868" cy="582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872068" y="4732867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8188684">
              <a:off x="1989546" y="5676930"/>
              <a:ext cx="228600" cy="2111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H="1">
              <a:off x="1497345" y="3474705"/>
              <a:ext cx="152400" cy="149890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349250" y="5829300"/>
              <a:ext cx="254000" cy="44450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6200000">
              <a:off x="3813766" y="4919135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5" name="Group 114"/>
          <p:cNvGrpSpPr/>
          <p:nvPr/>
        </p:nvGrpSpPr>
        <p:grpSpPr>
          <a:xfrm>
            <a:off x="1156075" y="3810000"/>
            <a:ext cx="3593723" cy="2552701"/>
            <a:chOff x="1156075" y="3581400"/>
            <a:chExt cx="3593723" cy="2552701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5"/>
            <a:srcRect l="22165" t="10778" r="14109" b="6587"/>
            <a:stretch>
              <a:fillRect/>
            </a:stretch>
          </p:blipFill>
          <p:spPr>
            <a:xfrm>
              <a:off x="4267200" y="3606801"/>
              <a:ext cx="457200" cy="457200"/>
            </a:xfrm>
            <a:prstGeom prst="rect">
              <a:avLst/>
            </a:prstGeom>
          </p:spPr>
        </p:pic>
        <p:cxnSp>
          <p:nvCxnSpPr>
            <p:cNvPr id="99" name="Curved Connector 98"/>
            <p:cNvCxnSpPr/>
            <p:nvPr/>
          </p:nvCxnSpPr>
          <p:spPr bwMode="auto">
            <a:xfrm rot="5400000" flipH="1" flipV="1">
              <a:off x="2422619" y="2323323"/>
              <a:ext cx="806637" cy="3339726"/>
            </a:xfrm>
            <a:prstGeom prst="curvedConnector3">
              <a:avLst>
                <a:gd name="adj1" fmla="val 12834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hape 100"/>
            <p:cNvCxnSpPr>
              <a:endCxn id="96" idx="1"/>
            </p:cNvCxnSpPr>
            <p:nvPr/>
          </p:nvCxnSpPr>
          <p:spPr bwMode="auto">
            <a:xfrm rot="5400000" flipH="1" flipV="1">
              <a:off x="3467100" y="3568701"/>
              <a:ext cx="533400" cy="1066800"/>
            </a:xfrm>
            <a:prstGeom prst="curvedConnector2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3" name="Curved Connector 102"/>
            <p:cNvCxnSpPr/>
            <p:nvPr/>
          </p:nvCxnSpPr>
          <p:spPr bwMode="auto">
            <a:xfrm flipV="1">
              <a:off x="4593167" y="3848101"/>
              <a:ext cx="152400" cy="2286000"/>
            </a:xfrm>
            <a:prstGeom prst="curvedConnector3">
              <a:avLst>
                <a:gd name="adj1" fmla="val 458333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Curved Connector 105"/>
            <p:cNvCxnSpPr>
              <a:stCxn id="29" idx="7"/>
              <a:endCxn id="96" idx="2"/>
            </p:cNvCxnSpPr>
            <p:nvPr/>
          </p:nvCxnSpPr>
          <p:spPr bwMode="auto">
            <a:xfrm rot="5400000" flipH="1" flipV="1">
              <a:off x="3406494" y="4073433"/>
              <a:ext cx="1098738" cy="1079874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8" name="Curved Connector 107"/>
            <p:cNvCxnSpPr>
              <a:stCxn id="28" idx="6"/>
              <a:endCxn id="96" idx="1"/>
            </p:cNvCxnSpPr>
            <p:nvPr/>
          </p:nvCxnSpPr>
          <p:spPr bwMode="auto">
            <a:xfrm>
              <a:off x="2514600" y="3784602"/>
              <a:ext cx="1752600" cy="50799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16200000">
              <a:off x="4635032" y="3856101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rot="10800000">
              <a:off x="4385735" y="3581400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676400"/>
            <a:ext cx="240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before inference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719935"/>
            <a:ext cx="215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after inference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8" name="Picture 7" descr="lsm_smaller_befor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971800" y="22480"/>
            <a:ext cx="6019800" cy="3328632"/>
          </a:xfrm>
          <a:prstGeom prst="rect">
            <a:avLst/>
          </a:prstGeom>
        </p:spPr>
      </p:pic>
      <p:pic>
        <p:nvPicPr>
          <p:cNvPr id="9" name="Picture 8" descr="lsm_smaller_after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971800" y="3429000"/>
            <a:ext cx="6019800" cy="3330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sz="3600" dirty="0" smtClean="0"/>
              <a:t>How to evaluate the IP approach?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15019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hold a measurement aside</a:t>
            </a:r>
          </a:p>
          <a:p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152400" y="2438400"/>
            <a:ext cx="4267200" cy="2895600"/>
            <a:chOff x="152400" y="2438400"/>
            <a:chExt cx="4267200" cy="2895600"/>
          </a:xfrm>
        </p:grpSpPr>
        <p:sp>
          <p:nvSpPr>
            <p:cNvPr id="34" name="Oval 33"/>
            <p:cNvSpPr/>
            <p:nvPr/>
          </p:nvSpPr>
          <p:spPr bwMode="auto">
            <a:xfrm>
              <a:off x="2362200" y="31242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33400" y="31242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371600" y="2438400"/>
              <a:ext cx="609600" cy="304800"/>
            </a:xfrm>
            <a:prstGeom prst="ellipse">
              <a:avLst/>
            </a:prstGeom>
            <a:solidFill>
              <a:srgbClr val="008000">
                <a:alpha val="2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362200" y="3924300"/>
              <a:ext cx="609600" cy="3048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33400" y="39243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1981200" y="47244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810000" y="39243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52400" y="5029200"/>
              <a:ext cx="609600" cy="304800"/>
            </a:xfrm>
            <a:prstGeom prst="ellipse">
              <a:avLst/>
            </a:prstGeom>
            <a:solidFill>
              <a:srgbClr val="0066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429000" y="47244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43" name="Straight Connector 42"/>
            <p:cNvCxnSpPr>
              <a:stCxn id="36" idx="4"/>
              <a:endCxn id="39" idx="1"/>
            </p:cNvCxnSpPr>
            <p:nvPr/>
          </p:nvCxnSpPr>
          <p:spPr bwMode="auto">
            <a:xfrm rot="16200000" flipH="1">
              <a:off x="860519" y="3559081"/>
              <a:ext cx="2025837" cy="39407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34" idx="4"/>
              <a:endCxn id="37" idx="0"/>
            </p:cNvCxnSpPr>
            <p:nvPr/>
          </p:nvCxnSpPr>
          <p:spPr bwMode="auto">
            <a:xfrm rot="5400000">
              <a:off x="2419350" y="3676650"/>
              <a:ext cx="4953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40" idx="4"/>
              <a:endCxn id="42" idx="0"/>
            </p:cNvCxnSpPr>
            <p:nvPr/>
          </p:nvCxnSpPr>
          <p:spPr bwMode="auto">
            <a:xfrm rot="5400000">
              <a:off x="3676650" y="4286250"/>
              <a:ext cx="495300" cy="381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40" idx="3"/>
              <a:endCxn id="39" idx="7"/>
            </p:cNvCxnSpPr>
            <p:nvPr/>
          </p:nvCxnSpPr>
          <p:spPr bwMode="auto">
            <a:xfrm rot="5400000">
              <a:off x="2908113" y="3777876"/>
              <a:ext cx="584574" cy="139774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37" idx="4"/>
              <a:endCxn id="39" idx="0"/>
            </p:cNvCxnSpPr>
            <p:nvPr/>
          </p:nvCxnSpPr>
          <p:spPr bwMode="auto">
            <a:xfrm rot="5400000">
              <a:off x="2228850" y="4286250"/>
              <a:ext cx="495300" cy="381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39" idx="3"/>
              <a:endCxn id="41" idx="6"/>
            </p:cNvCxnSpPr>
            <p:nvPr/>
          </p:nvCxnSpPr>
          <p:spPr bwMode="auto">
            <a:xfrm rot="5400000">
              <a:off x="1317719" y="4428844"/>
              <a:ext cx="197037" cy="130847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Arrow Connector 48"/>
            <p:cNvCxnSpPr>
              <a:stCxn id="35" idx="0"/>
            </p:cNvCxnSpPr>
            <p:nvPr/>
          </p:nvCxnSpPr>
          <p:spPr bwMode="auto">
            <a:xfrm rot="5400000" flipH="1" flipV="1">
              <a:off x="920750" y="2635250"/>
              <a:ext cx="406400" cy="5715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0" name="Straight Arrow Connector 49"/>
            <p:cNvCxnSpPr>
              <a:stCxn id="35" idx="4"/>
            </p:cNvCxnSpPr>
            <p:nvPr/>
          </p:nvCxnSpPr>
          <p:spPr bwMode="auto">
            <a:xfrm rot="5400000">
              <a:off x="609600" y="3657600"/>
              <a:ext cx="4572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rot="16200000" flipH="1">
              <a:off x="1177642" y="4066894"/>
              <a:ext cx="616139" cy="92747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2" name="Curved Connector 47"/>
            <p:cNvCxnSpPr/>
            <p:nvPr/>
          </p:nvCxnSpPr>
          <p:spPr bwMode="auto">
            <a:xfrm rot="10800000" flipV="1">
              <a:off x="304800" y="3257550"/>
              <a:ext cx="228600" cy="1752600"/>
            </a:xfrm>
            <a:prstGeom prst="curvedConnector2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3" name="Straight Arrow Connector 52"/>
            <p:cNvCxnSpPr>
              <a:stCxn id="34" idx="1"/>
              <a:endCxn id="36" idx="5"/>
            </p:cNvCxnSpPr>
            <p:nvPr/>
          </p:nvCxnSpPr>
          <p:spPr bwMode="auto">
            <a:xfrm rot="16200000" flipV="1">
              <a:off x="1936563" y="2653926"/>
              <a:ext cx="470274" cy="55954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4" name="Straight Arrow Connector 53"/>
            <p:cNvCxnSpPr>
              <a:stCxn id="37" idx="6"/>
            </p:cNvCxnSpPr>
            <p:nvPr/>
          </p:nvCxnSpPr>
          <p:spPr bwMode="auto">
            <a:xfrm>
              <a:off x="2971800" y="4076700"/>
              <a:ext cx="795868" cy="582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19668" y="3894667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8188684">
              <a:off x="1837146" y="4838730"/>
              <a:ext cx="228600" cy="2111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16200000" flipH="1">
              <a:off x="1344945" y="2636505"/>
              <a:ext cx="152400" cy="14989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196850" y="4991100"/>
              <a:ext cx="254000" cy="4445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16200000">
              <a:off x="3661366" y="4080935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" name="Group 221"/>
          <p:cNvGrpSpPr/>
          <p:nvPr/>
        </p:nvGrpSpPr>
        <p:grpSpPr>
          <a:xfrm>
            <a:off x="4724400" y="2438400"/>
            <a:ext cx="4267200" cy="3598334"/>
            <a:chOff x="4876800" y="3505200"/>
            <a:chExt cx="4267200" cy="3598334"/>
          </a:xfrm>
        </p:grpSpPr>
        <p:cxnSp>
          <p:nvCxnSpPr>
            <p:cNvPr id="61" name="Straight Arrow Connector 60"/>
            <p:cNvCxnSpPr>
              <a:stCxn id="66" idx="6"/>
            </p:cNvCxnSpPr>
            <p:nvPr/>
          </p:nvCxnSpPr>
          <p:spPr bwMode="auto">
            <a:xfrm flipV="1">
              <a:off x="7696200" y="5140856"/>
              <a:ext cx="787401" cy="264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rcRect l="22165" t="10778" r="14109" b="6587"/>
            <a:stretch>
              <a:fillRect/>
            </a:stretch>
          </p:blipFill>
          <p:spPr>
            <a:xfrm>
              <a:off x="6663268" y="6417734"/>
              <a:ext cx="685800" cy="685800"/>
            </a:xfrm>
            <a:prstGeom prst="rect">
              <a:avLst/>
            </a:prstGeom>
          </p:spPr>
        </p:pic>
        <p:sp>
          <p:nvSpPr>
            <p:cNvPr id="63" name="Oval 62"/>
            <p:cNvSpPr/>
            <p:nvPr/>
          </p:nvSpPr>
          <p:spPr bwMode="auto">
            <a:xfrm>
              <a:off x="7086600" y="41910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5257800" y="41910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096000" y="3505200"/>
              <a:ext cx="609600" cy="304800"/>
            </a:xfrm>
            <a:prstGeom prst="ellipse">
              <a:avLst/>
            </a:prstGeom>
            <a:solidFill>
              <a:srgbClr val="008000">
                <a:alpha val="2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086600" y="4991100"/>
              <a:ext cx="609600" cy="3048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5257800" y="49911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705600" y="5791200"/>
              <a:ext cx="609600" cy="304800"/>
            </a:xfrm>
            <a:prstGeom prst="ellipse">
              <a:avLst/>
            </a:prstGeom>
            <a:gradFill flip="none" rotWithShape="1">
              <a:gsLst>
                <a:gs pos="0">
                  <a:srgbClr val="008000">
                    <a:alpha val="9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8534400" y="4991100"/>
              <a:ext cx="609600" cy="3048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9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4876800" y="60960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8153400" y="57912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72" name="Straight Connector 71"/>
            <p:cNvCxnSpPr>
              <a:stCxn id="65" idx="4"/>
            </p:cNvCxnSpPr>
            <p:nvPr/>
          </p:nvCxnSpPr>
          <p:spPr bwMode="auto">
            <a:xfrm rot="16200000" flipH="1">
              <a:off x="5638800" y="4572000"/>
              <a:ext cx="1981202" cy="45720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3" name="Straight Connector 72"/>
            <p:cNvCxnSpPr>
              <a:stCxn id="63" idx="4"/>
              <a:endCxn id="66" idx="0"/>
            </p:cNvCxnSpPr>
            <p:nvPr/>
          </p:nvCxnSpPr>
          <p:spPr bwMode="auto">
            <a:xfrm rot="5400000">
              <a:off x="7143750" y="4743450"/>
              <a:ext cx="4953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4" name="Straight Connector 73"/>
            <p:cNvCxnSpPr>
              <a:stCxn id="68" idx="2"/>
              <a:endCxn id="70" idx="6"/>
            </p:cNvCxnSpPr>
            <p:nvPr/>
          </p:nvCxnSpPr>
          <p:spPr bwMode="auto">
            <a:xfrm rot="10800000" flipV="1">
              <a:off x="5486400" y="5943600"/>
              <a:ext cx="1219200" cy="3048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triangle" w="lg" len="med"/>
              <a:tailEnd type="none" w="lg" len="med"/>
            </a:ln>
            <a:effectLst/>
          </p:spPr>
        </p:cxnSp>
        <p:cxnSp>
          <p:nvCxnSpPr>
            <p:cNvPr id="75" name="Straight Arrow Connector 74"/>
            <p:cNvCxnSpPr>
              <a:stCxn id="64" idx="0"/>
              <a:endCxn id="65" idx="3"/>
            </p:cNvCxnSpPr>
            <p:nvPr/>
          </p:nvCxnSpPr>
          <p:spPr bwMode="auto">
            <a:xfrm rot="5400000" flipH="1" flipV="1">
              <a:off x="5661119" y="3666845"/>
              <a:ext cx="425637" cy="62267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6" name="Curved Connector 47"/>
            <p:cNvCxnSpPr>
              <a:stCxn id="64" idx="2"/>
              <a:endCxn id="70" idx="1"/>
            </p:cNvCxnSpPr>
            <p:nvPr/>
          </p:nvCxnSpPr>
          <p:spPr bwMode="auto">
            <a:xfrm rot="10800000" flipV="1">
              <a:off x="4966074" y="4343399"/>
              <a:ext cx="291726" cy="1797237"/>
            </a:xfrm>
            <a:prstGeom prst="curvedConnector2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7" name="Straight Arrow Connector 76"/>
            <p:cNvCxnSpPr>
              <a:stCxn id="63" idx="1"/>
              <a:endCxn id="65" idx="5"/>
            </p:cNvCxnSpPr>
            <p:nvPr/>
          </p:nvCxnSpPr>
          <p:spPr bwMode="auto">
            <a:xfrm rot="16200000" flipV="1">
              <a:off x="6660963" y="3720726"/>
              <a:ext cx="470274" cy="55954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78" name="Group 152"/>
            <p:cNvGrpSpPr/>
            <p:nvPr/>
          </p:nvGrpSpPr>
          <p:grpSpPr>
            <a:xfrm>
              <a:off x="5435598" y="4495800"/>
              <a:ext cx="228600" cy="447148"/>
              <a:chOff x="8610600" y="2592388"/>
              <a:chExt cx="228600" cy="762000"/>
            </a:xfrm>
          </p:grpSpPr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8343900" y="2972594"/>
                <a:ext cx="7620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>
                <a:off x="8610600" y="3352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9" name="Group 153"/>
            <p:cNvGrpSpPr/>
            <p:nvPr/>
          </p:nvGrpSpPr>
          <p:grpSpPr>
            <a:xfrm rot="18188684">
              <a:off x="6087193" y="5013917"/>
              <a:ext cx="228600" cy="1012787"/>
              <a:chOff x="8610600" y="2592388"/>
              <a:chExt cx="228600" cy="762000"/>
            </a:xfrm>
          </p:grpSpPr>
          <p:cxnSp>
            <p:nvCxnSpPr>
              <p:cNvPr id="93" name="Straight Connector 92"/>
              <p:cNvCxnSpPr/>
              <p:nvPr/>
            </p:nvCxnSpPr>
            <p:spPr bwMode="auto">
              <a:xfrm rot="5400000">
                <a:off x="8343900" y="2972594"/>
                <a:ext cx="7620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8610600" y="3352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0" name="Group 156"/>
            <p:cNvGrpSpPr/>
            <p:nvPr/>
          </p:nvGrpSpPr>
          <p:grpSpPr>
            <a:xfrm rot="990802">
              <a:off x="7110443" y="5273705"/>
              <a:ext cx="228600" cy="498776"/>
              <a:chOff x="8610600" y="2592388"/>
              <a:chExt cx="228600" cy="762000"/>
            </a:xfrm>
          </p:grpSpPr>
          <p:cxnSp>
            <p:nvCxnSpPr>
              <p:cNvPr id="91" name="Straight Connector 90"/>
              <p:cNvCxnSpPr/>
              <p:nvPr/>
            </p:nvCxnSpPr>
            <p:spPr bwMode="auto">
              <a:xfrm rot="5400000">
                <a:off x="8343900" y="2972594"/>
                <a:ext cx="7620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8610600" y="3352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1" name="Group 159"/>
            <p:cNvGrpSpPr/>
            <p:nvPr/>
          </p:nvGrpSpPr>
          <p:grpSpPr>
            <a:xfrm rot="3769335">
              <a:off x="7854668" y="4856166"/>
              <a:ext cx="228600" cy="1353358"/>
              <a:chOff x="8610600" y="2592388"/>
              <a:chExt cx="228600" cy="762000"/>
            </a:xfrm>
          </p:grpSpPr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8343900" y="2972594"/>
                <a:ext cx="7620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8610600" y="3352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2" name="Group 162"/>
            <p:cNvGrpSpPr/>
            <p:nvPr/>
          </p:nvGrpSpPr>
          <p:grpSpPr>
            <a:xfrm rot="11946748">
              <a:off x="8531537" y="5330918"/>
              <a:ext cx="228600" cy="484757"/>
              <a:chOff x="8610600" y="2592388"/>
              <a:chExt cx="228600" cy="762000"/>
            </a:xfrm>
          </p:grpSpPr>
          <p:cxnSp>
            <p:nvCxnSpPr>
              <p:cNvPr id="87" name="Straight Connector 86"/>
              <p:cNvCxnSpPr/>
              <p:nvPr/>
            </p:nvCxnSpPr>
            <p:spPr bwMode="auto">
              <a:xfrm rot="5400000">
                <a:off x="8343900" y="2972594"/>
                <a:ext cx="7620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8610600" y="3352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3" name="Group 169"/>
            <p:cNvGrpSpPr/>
            <p:nvPr/>
          </p:nvGrpSpPr>
          <p:grpSpPr>
            <a:xfrm>
              <a:off x="6891865" y="6106052"/>
              <a:ext cx="228600" cy="294748"/>
              <a:chOff x="8610600" y="2592388"/>
              <a:chExt cx="228600" cy="762000"/>
            </a:xfrm>
          </p:grpSpPr>
          <p:cxnSp>
            <p:nvCxnSpPr>
              <p:cNvPr id="85" name="Straight Connector 84"/>
              <p:cNvCxnSpPr/>
              <p:nvPr/>
            </p:nvCxnSpPr>
            <p:spPr bwMode="auto">
              <a:xfrm rot="5400000">
                <a:off x="8343900" y="2972594"/>
                <a:ext cx="7620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8610600" y="3352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4" name="Straight Connector 83"/>
            <p:cNvCxnSpPr/>
            <p:nvPr/>
          </p:nvCxnSpPr>
          <p:spPr bwMode="auto">
            <a:xfrm rot="16200000">
              <a:off x="8377299" y="5126099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7" name="TextBox 96"/>
          <p:cNvSpPr txBox="1"/>
          <p:nvPr/>
        </p:nvSpPr>
        <p:spPr>
          <a:xfrm>
            <a:off x="4724400" y="1194137"/>
            <a:ext cx="3886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see if we can correctly predict it using inferred networks</a:t>
            </a:r>
          </a:p>
          <a:p>
            <a:endParaRPr lang="en-US" dirty="0"/>
          </a:p>
        </p:txBody>
      </p:sp>
      <p:sp>
        <p:nvSpPr>
          <p:cNvPr id="99" name="Oval 98"/>
          <p:cNvSpPr/>
          <p:nvPr/>
        </p:nvSpPr>
        <p:spPr bwMode="auto">
          <a:xfrm>
            <a:off x="1976967" y="4732867"/>
            <a:ext cx="609600" cy="304800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97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108200" y="4673598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9" grpId="0" animBg="1"/>
      <p:bldP spid="98" grpId="0"/>
      <p:bldP spid="9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sz="3600" dirty="0" smtClean="0"/>
              <a:t>Baseline predictors</a:t>
            </a:r>
            <a:endParaRPr lang="en-US" sz="36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152400" y="1828800"/>
            <a:ext cx="4267200" cy="2895600"/>
            <a:chOff x="381000" y="1828800"/>
            <a:chExt cx="4267200" cy="2895600"/>
          </a:xfrm>
        </p:grpSpPr>
        <p:sp>
          <p:nvSpPr>
            <p:cNvPr id="33" name="Oval 32"/>
            <p:cNvSpPr/>
            <p:nvPr/>
          </p:nvSpPr>
          <p:spPr bwMode="auto">
            <a:xfrm>
              <a:off x="2590800" y="25146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62000" y="25146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600200" y="18288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590800" y="33147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62000" y="33147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209800" y="41148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038600" y="33147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81000" y="44196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657600" y="41148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42" name="Straight Connector 41"/>
            <p:cNvCxnSpPr>
              <a:stCxn id="35" idx="4"/>
              <a:endCxn id="38" idx="1"/>
            </p:cNvCxnSpPr>
            <p:nvPr/>
          </p:nvCxnSpPr>
          <p:spPr bwMode="auto">
            <a:xfrm rot="16200000" flipH="1">
              <a:off x="1089119" y="2949481"/>
              <a:ext cx="2025837" cy="39407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33" idx="4"/>
              <a:endCxn id="36" idx="0"/>
            </p:cNvCxnSpPr>
            <p:nvPr/>
          </p:nvCxnSpPr>
          <p:spPr bwMode="auto">
            <a:xfrm rot="5400000">
              <a:off x="2647950" y="3067050"/>
              <a:ext cx="4953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39" idx="4"/>
              <a:endCxn id="41" idx="0"/>
            </p:cNvCxnSpPr>
            <p:nvPr/>
          </p:nvCxnSpPr>
          <p:spPr bwMode="auto">
            <a:xfrm rot="5400000">
              <a:off x="3905250" y="3676650"/>
              <a:ext cx="495300" cy="381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39" idx="3"/>
              <a:endCxn id="38" idx="7"/>
            </p:cNvCxnSpPr>
            <p:nvPr/>
          </p:nvCxnSpPr>
          <p:spPr bwMode="auto">
            <a:xfrm rot="5400000">
              <a:off x="3136713" y="3168276"/>
              <a:ext cx="584574" cy="139774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36" idx="4"/>
              <a:endCxn id="38" idx="0"/>
            </p:cNvCxnSpPr>
            <p:nvPr/>
          </p:nvCxnSpPr>
          <p:spPr bwMode="auto">
            <a:xfrm rot="5400000">
              <a:off x="2457450" y="3676650"/>
              <a:ext cx="495300" cy="381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38" idx="3"/>
              <a:endCxn id="40" idx="6"/>
            </p:cNvCxnSpPr>
            <p:nvPr/>
          </p:nvCxnSpPr>
          <p:spPr bwMode="auto">
            <a:xfrm rot="5400000">
              <a:off x="1546319" y="3819244"/>
              <a:ext cx="197037" cy="130847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Arrow Connector 47"/>
            <p:cNvCxnSpPr>
              <a:stCxn id="34" idx="0"/>
            </p:cNvCxnSpPr>
            <p:nvPr/>
          </p:nvCxnSpPr>
          <p:spPr bwMode="auto">
            <a:xfrm rot="5400000" flipH="1" flipV="1">
              <a:off x="1149350" y="2025650"/>
              <a:ext cx="406400" cy="5715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9" name="Straight Arrow Connector 48"/>
            <p:cNvCxnSpPr>
              <a:stCxn id="34" idx="4"/>
            </p:cNvCxnSpPr>
            <p:nvPr/>
          </p:nvCxnSpPr>
          <p:spPr bwMode="auto">
            <a:xfrm rot="5400000">
              <a:off x="838200" y="3048000"/>
              <a:ext cx="4572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rot="16200000" flipH="1">
              <a:off x="1406242" y="3457294"/>
              <a:ext cx="616139" cy="92747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1" name="Curved Connector 47"/>
            <p:cNvCxnSpPr/>
            <p:nvPr/>
          </p:nvCxnSpPr>
          <p:spPr bwMode="auto">
            <a:xfrm rot="10800000" flipV="1">
              <a:off x="533400" y="2647950"/>
              <a:ext cx="228600" cy="1752600"/>
            </a:xfrm>
            <a:prstGeom prst="curvedConnector2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2" name="Straight Arrow Connector 51"/>
            <p:cNvCxnSpPr>
              <a:stCxn id="33" idx="1"/>
              <a:endCxn id="35" idx="5"/>
            </p:cNvCxnSpPr>
            <p:nvPr/>
          </p:nvCxnSpPr>
          <p:spPr bwMode="auto">
            <a:xfrm rot="16200000" flipV="1">
              <a:off x="2165163" y="2044326"/>
              <a:ext cx="470274" cy="55954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3" name="Straight Arrow Connector 52"/>
            <p:cNvCxnSpPr>
              <a:stCxn id="36" idx="6"/>
            </p:cNvCxnSpPr>
            <p:nvPr/>
          </p:nvCxnSpPr>
          <p:spPr bwMode="auto">
            <a:xfrm>
              <a:off x="3200400" y="3467100"/>
              <a:ext cx="795868" cy="582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948268" y="3285067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18188684">
              <a:off x="2065746" y="4229130"/>
              <a:ext cx="228600" cy="2111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H="1">
              <a:off x="1573545" y="2026905"/>
              <a:ext cx="152400" cy="14989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425450" y="4381500"/>
              <a:ext cx="254000" cy="4445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>
              <a:off x="3889966" y="3471335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0" name="TextBox 59"/>
          <p:cNvSpPr txBox="1"/>
          <p:nvPr/>
        </p:nvSpPr>
        <p:spPr>
          <a:xfrm>
            <a:off x="6756400" y="4051300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5800" y="1143000"/>
            <a:ext cx="228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neighbor voting</a:t>
            </a:r>
            <a:endParaRPr lang="en-US" sz="2400" dirty="0">
              <a:latin typeface="Arial"/>
              <a:cs typeface="Arial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800600" y="1828800"/>
            <a:ext cx="4267200" cy="2895600"/>
            <a:chOff x="381000" y="1828800"/>
            <a:chExt cx="4267200" cy="2895600"/>
          </a:xfrm>
        </p:grpSpPr>
        <p:sp>
          <p:nvSpPr>
            <p:cNvPr id="71" name="Oval 70"/>
            <p:cNvSpPr/>
            <p:nvPr/>
          </p:nvSpPr>
          <p:spPr bwMode="auto">
            <a:xfrm>
              <a:off x="2590800" y="25146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62000" y="25146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1600200" y="18288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2590800" y="33147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62000" y="33147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2209800" y="41148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4038600" y="33147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81000" y="44196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657600" y="41148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80" name="Straight Connector 79"/>
            <p:cNvCxnSpPr>
              <a:stCxn id="73" idx="4"/>
              <a:endCxn id="76" idx="1"/>
            </p:cNvCxnSpPr>
            <p:nvPr/>
          </p:nvCxnSpPr>
          <p:spPr bwMode="auto">
            <a:xfrm rot="16200000" flipH="1">
              <a:off x="1089119" y="2949481"/>
              <a:ext cx="2025837" cy="39407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1" idx="4"/>
              <a:endCxn id="74" idx="0"/>
            </p:cNvCxnSpPr>
            <p:nvPr/>
          </p:nvCxnSpPr>
          <p:spPr bwMode="auto">
            <a:xfrm rot="5400000">
              <a:off x="2647950" y="3067050"/>
              <a:ext cx="4953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7" idx="4"/>
              <a:endCxn id="79" idx="0"/>
            </p:cNvCxnSpPr>
            <p:nvPr/>
          </p:nvCxnSpPr>
          <p:spPr bwMode="auto">
            <a:xfrm rot="5400000">
              <a:off x="3905250" y="3676650"/>
              <a:ext cx="495300" cy="381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77" idx="3"/>
              <a:endCxn id="76" idx="7"/>
            </p:cNvCxnSpPr>
            <p:nvPr/>
          </p:nvCxnSpPr>
          <p:spPr bwMode="auto">
            <a:xfrm rot="5400000">
              <a:off x="3136713" y="3168276"/>
              <a:ext cx="584574" cy="139774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74" idx="4"/>
              <a:endCxn id="76" idx="0"/>
            </p:cNvCxnSpPr>
            <p:nvPr/>
          </p:nvCxnSpPr>
          <p:spPr bwMode="auto">
            <a:xfrm rot="5400000">
              <a:off x="2457450" y="3676650"/>
              <a:ext cx="495300" cy="381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76" idx="3"/>
              <a:endCxn id="78" idx="6"/>
            </p:cNvCxnSpPr>
            <p:nvPr/>
          </p:nvCxnSpPr>
          <p:spPr bwMode="auto">
            <a:xfrm rot="5400000">
              <a:off x="1546319" y="3819244"/>
              <a:ext cx="197037" cy="130847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Arrow Connector 85"/>
            <p:cNvCxnSpPr>
              <a:stCxn id="72" idx="0"/>
            </p:cNvCxnSpPr>
            <p:nvPr/>
          </p:nvCxnSpPr>
          <p:spPr bwMode="auto">
            <a:xfrm rot="5400000" flipH="1" flipV="1">
              <a:off x="1149350" y="2025650"/>
              <a:ext cx="406400" cy="5715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7" name="Straight Arrow Connector 86"/>
            <p:cNvCxnSpPr>
              <a:stCxn id="72" idx="4"/>
            </p:cNvCxnSpPr>
            <p:nvPr/>
          </p:nvCxnSpPr>
          <p:spPr bwMode="auto">
            <a:xfrm rot="5400000">
              <a:off x="838200" y="3048000"/>
              <a:ext cx="4572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rot="16200000" flipH="1">
              <a:off x="1406242" y="3457294"/>
              <a:ext cx="616139" cy="92747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9" name="Curved Connector 47"/>
            <p:cNvCxnSpPr/>
            <p:nvPr/>
          </p:nvCxnSpPr>
          <p:spPr bwMode="auto">
            <a:xfrm rot="10800000" flipV="1">
              <a:off x="533400" y="2647950"/>
              <a:ext cx="228600" cy="1752600"/>
            </a:xfrm>
            <a:prstGeom prst="curvedConnector2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90" name="Straight Arrow Connector 89"/>
            <p:cNvCxnSpPr>
              <a:stCxn id="71" idx="1"/>
              <a:endCxn id="73" idx="5"/>
            </p:cNvCxnSpPr>
            <p:nvPr/>
          </p:nvCxnSpPr>
          <p:spPr bwMode="auto">
            <a:xfrm rot="16200000" flipV="1">
              <a:off x="2165163" y="2044326"/>
              <a:ext cx="470274" cy="55954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91" name="Straight Arrow Connector 90"/>
            <p:cNvCxnSpPr>
              <a:stCxn id="74" idx="6"/>
            </p:cNvCxnSpPr>
            <p:nvPr/>
          </p:nvCxnSpPr>
          <p:spPr bwMode="auto">
            <a:xfrm>
              <a:off x="3200400" y="3467100"/>
              <a:ext cx="795868" cy="582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948268" y="3285067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8188684">
              <a:off x="2065746" y="4229130"/>
              <a:ext cx="228600" cy="2111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16200000" flipH="1">
              <a:off x="1573545" y="2026905"/>
              <a:ext cx="152400" cy="14989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flipV="1">
              <a:off x="425450" y="4381500"/>
              <a:ext cx="254000" cy="4445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rot="16200000">
              <a:off x="3889966" y="3471335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7" name="TextBox 96"/>
          <p:cNvSpPr txBox="1"/>
          <p:nvPr/>
        </p:nvSpPr>
        <p:spPr>
          <a:xfrm>
            <a:off x="4846487" y="1143000"/>
            <a:ext cx="326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further </a:t>
            </a:r>
            <a:r>
              <a:rPr lang="en-US" sz="2400" dirty="0" smtClean="0">
                <a:latin typeface="Arial"/>
                <a:cs typeface="Arial"/>
              </a:rPr>
              <a:t>neighbor voting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108200" y="4051300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81000" y="5086290"/>
            <a:ext cx="2667000" cy="1390710"/>
            <a:chOff x="381000" y="5086290"/>
            <a:chExt cx="2667000" cy="1390710"/>
          </a:xfrm>
        </p:grpSpPr>
        <p:sp>
          <p:nvSpPr>
            <p:cNvPr id="61" name="TextBox 60"/>
            <p:cNvSpPr txBox="1"/>
            <p:nvPr/>
          </p:nvSpPr>
          <p:spPr>
            <a:xfrm>
              <a:off x="1162590" y="6076890"/>
              <a:ext cx="1299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tx1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 predict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2590800" y="6172200"/>
              <a:ext cx="457200" cy="2286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2590800" y="5181600"/>
              <a:ext cx="457200" cy="2286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81000" y="5543490"/>
              <a:ext cx="20810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1 neighbor votes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2590800" y="5638800"/>
              <a:ext cx="457200" cy="2286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81000" y="5086290"/>
              <a:ext cx="20810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2 neighbors vote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953000" y="5105400"/>
            <a:ext cx="2667000" cy="1390710"/>
            <a:chOff x="4953000" y="5105400"/>
            <a:chExt cx="2667000" cy="1390710"/>
          </a:xfrm>
        </p:grpSpPr>
        <p:sp>
          <p:nvSpPr>
            <p:cNvPr id="100" name="TextBox 99"/>
            <p:cNvSpPr txBox="1"/>
            <p:nvPr/>
          </p:nvSpPr>
          <p:spPr>
            <a:xfrm>
              <a:off x="5734590" y="6096000"/>
              <a:ext cx="1299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tx1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 predict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162800" y="6191310"/>
              <a:ext cx="457200" cy="2286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162800" y="5200710"/>
              <a:ext cx="457200" cy="2286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953000" y="5562600"/>
              <a:ext cx="20810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3 neighbors vote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162800" y="5657910"/>
              <a:ext cx="457200" cy="2286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953000" y="5105400"/>
              <a:ext cx="20810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2 neighbors vote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800600" y="3314700"/>
            <a:ext cx="990600" cy="1409700"/>
            <a:chOff x="4800600" y="3314700"/>
            <a:chExt cx="990600" cy="1409700"/>
          </a:xfrm>
        </p:grpSpPr>
        <p:sp>
          <p:nvSpPr>
            <p:cNvPr id="106" name="Oval 105"/>
            <p:cNvSpPr/>
            <p:nvPr/>
          </p:nvSpPr>
          <p:spPr bwMode="auto">
            <a:xfrm>
              <a:off x="4800600" y="4419600"/>
              <a:ext cx="609600" cy="304800"/>
            </a:xfrm>
            <a:prstGeom prst="ellipse">
              <a:avLst/>
            </a:prstGeom>
            <a:gradFill flip="none" rotWithShape="1">
              <a:gsLst>
                <a:gs pos="0">
                  <a:srgbClr val="008000">
                    <a:alpha val="9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5181600" y="3314700"/>
              <a:ext cx="609600" cy="304800"/>
            </a:xfrm>
            <a:prstGeom prst="ellipse">
              <a:avLst/>
            </a:prstGeom>
            <a:gradFill flip="none" rotWithShape="1">
              <a:gsLst>
                <a:gs pos="0">
                  <a:srgbClr val="008000">
                    <a:alpha val="9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2"/>
      <p:bldP spid="60" grpId="3"/>
      <p:bldP spid="97" grpId="0"/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sz="3600" dirty="0" smtClean="0"/>
              <a:t>Baseline predictors</a:t>
            </a:r>
            <a:endParaRPr lang="en-US" sz="3600" dirty="0"/>
          </a:p>
        </p:txBody>
      </p:sp>
      <p:sp>
        <p:nvSpPr>
          <p:cNvPr id="67" name="TextBox 66"/>
          <p:cNvSpPr txBox="1"/>
          <p:nvPr/>
        </p:nvSpPr>
        <p:spPr>
          <a:xfrm>
            <a:off x="685800" y="1219200"/>
            <a:ext cx="3982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consistency </a:t>
            </a:r>
            <a:r>
              <a:rPr lang="en-US" sz="2400" dirty="0" smtClean="0">
                <a:latin typeface="Arial"/>
                <a:cs typeface="Arial"/>
              </a:rPr>
              <a:t>neighbor voting</a:t>
            </a:r>
            <a:endParaRPr lang="en-US" sz="2400" dirty="0">
              <a:latin typeface="Arial"/>
              <a:cs typeface="Arial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381000" y="5086290"/>
            <a:ext cx="2667000" cy="1390710"/>
            <a:chOff x="381000" y="5086290"/>
            <a:chExt cx="2667000" cy="1390710"/>
          </a:xfrm>
        </p:grpSpPr>
        <p:sp>
          <p:nvSpPr>
            <p:cNvPr id="61" name="TextBox 60"/>
            <p:cNvSpPr txBox="1"/>
            <p:nvPr/>
          </p:nvSpPr>
          <p:spPr>
            <a:xfrm>
              <a:off x="1162590" y="6076890"/>
              <a:ext cx="1299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tx1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 predict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2590800" y="6172200"/>
              <a:ext cx="457200" cy="2286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2590800" y="5181600"/>
              <a:ext cx="457200" cy="2286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81000" y="5543490"/>
              <a:ext cx="20810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1 neighbor votes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2590800" y="5638800"/>
              <a:ext cx="457200" cy="2286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81000" y="5086290"/>
              <a:ext cx="20810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2 neighbors vote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387600" y="4127500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436719" y="1905000"/>
            <a:ext cx="4267200" cy="2895600"/>
            <a:chOff x="436719" y="1905000"/>
            <a:chExt cx="4267200" cy="2895600"/>
          </a:xfrm>
        </p:grpSpPr>
        <p:cxnSp>
          <p:nvCxnSpPr>
            <p:cNvPr id="46" name="Straight Connector 45"/>
            <p:cNvCxnSpPr/>
            <p:nvPr/>
          </p:nvCxnSpPr>
          <p:spPr bwMode="auto">
            <a:xfrm rot="5400000">
              <a:off x="2489892" y="3636435"/>
              <a:ext cx="592660" cy="33019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Oval 32"/>
            <p:cNvSpPr/>
            <p:nvPr/>
          </p:nvSpPr>
          <p:spPr bwMode="auto">
            <a:xfrm>
              <a:off x="2646519" y="25908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17719" y="25908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655919" y="19050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646519" y="33909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817719" y="33909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265519" y="41910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094319" y="33909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36719" y="44958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713319" y="41910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42" name="Straight Connector 41"/>
            <p:cNvCxnSpPr>
              <a:stCxn id="35" idx="4"/>
              <a:endCxn id="38" idx="1"/>
            </p:cNvCxnSpPr>
            <p:nvPr/>
          </p:nvCxnSpPr>
          <p:spPr bwMode="auto">
            <a:xfrm rot="16200000" flipH="1">
              <a:off x="1144838" y="3025681"/>
              <a:ext cx="2025837" cy="39407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33" idx="4"/>
              <a:endCxn id="36" idx="0"/>
            </p:cNvCxnSpPr>
            <p:nvPr/>
          </p:nvCxnSpPr>
          <p:spPr bwMode="auto">
            <a:xfrm rot="5400000">
              <a:off x="2703669" y="3143250"/>
              <a:ext cx="4953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39" idx="4"/>
              <a:endCxn id="41" idx="0"/>
            </p:cNvCxnSpPr>
            <p:nvPr/>
          </p:nvCxnSpPr>
          <p:spPr bwMode="auto">
            <a:xfrm rot="5400000">
              <a:off x="3960969" y="3752850"/>
              <a:ext cx="495300" cy="381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39" idx="3"/>
              <a:endCxn id="38" idx="7"/>
            </p:cNvCxnSpPr>
            <p:nvPr/>
          </p:nvCxnSpPr>
          <p:spPr bwMode="auto">
            <a:xfrm rot="5400000">
              <a:off x="3192432" y="3244476"/>
              <a:ext cx="584574" cy="139774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38" idx="3"/>
              <a:endCxn id="40" idx="6"/>
            </p:cNvCxnSpPr>
            <p:nvPr/>
          </p:nvCxnSpPr>
          <p:spPr bwMode="auto">
            <a:xfrm rot="5400000">
              <a:off x="1602038" y="3895444"/>
              <a:ext cx="197037" cy="130847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Arrow Connector 47"/>
            <p:cNvCxnSpPr>
              <a:stCxn id="34" idx="0"/>
            </p:cNvCxnSpPr>
            <p:nvPr/>
          </p:nvCxnSpPr>
          <p:spPr bwMode="auto">
            <a:xfrm rot="5400000" flipH="1" flipV="1">
              <a:off x="1205069" y="2101850"/>
              <a:ext cx="406400" cy="5715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9" name="Straight Arrow Connector 48"/>
            <p:cNvCxnSpPr>
              <a:stCxn id="34" idx="4"/>
            </p:cNvCxnSpPr>
            <p:nvPr/>
          </p:nvCxnSpPr>
          <p:spPr bwMode="auto">
            <a:xfrm rot="5400000">
              <a:off x="893919" y="3124200"/>
              <a:ext cx="4572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rot="16200000" flipH="1">
              <a:off x="1461961" y="3533494"/>
              <a:ext cx="616139" cy="92747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1" name="Curved Connector 47"/>
            <p:cNvCxnSpPr/>
            <p:nvPr/>
          </p:nvCxnSpPr>
          <p:spPr bwMode="auto">
            <a:xfrm rot="10800000" flipV="1">
              <a:off x="589119" y="2724150"/>
              <a:ext cx="228600" cy="1752600"/>
            </a:xfrm>
            <a:prstGeom prst="curvedConnector2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2" name="Straight Arrow Connector 51"/>
            <p:cNvCxnSpPr>
              <a:stCxn id="33" idx="1"/>
              <a:endCxn id="35" idx="5"/>
            </p:cNvCxnSpPr>
            <p:nvPr/>
          </p:nvCxnSpPr>
          <p:spPr bwMode="auto">
            <a:xfrm rot="16200000" flipV="1">
              <a:off x="2220882" y="2120526"/>
              <a:ext cx="470274" cy="55954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3" name="Straight Arrow Connector 52"/>
            <p:cNvCxnSpPr>
              <a:stCxn id="36" idx="6"/>
            </p:cNvCxnSpPr>
            <p:nvPr/>
          </p:nvCxnSpPr>
          <p:spPr bwMode="auto">
            <a:xfrm>
              <a:off x="3256119" y="3543300"/>
              <a:ext cx="795868" cy="582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1003987" y="3361267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18188684">
              <a:off x="2121465" y="4305330"/>
              <a:ext cx="228600" cy="2111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H="1">
              <a:off x="1629264" y="2103105"/>
              <a:ext cx="152400" cy="14989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481169" y="4457700"/>
              <a:ext cx="254000" cy="4445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>
              <a:off x="3945685" y="3547535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2519519" y="4072468"/>
              <a:ext cx="203200" cy="89833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8" name="Group 127"/>
          <p:cNvGrpSpPr/>
          <p:nvPr/>
        </p:nvGrpSpPr>
        <p:grpSpPr>
          <a:xfrm>
            <a:off x="3166846" y="965537"/>
            <a:ext cx="5672354" cy="2469999"/>
            <a:chOff x="3166846" y="965537"/>
            <a:chExt cx="5672354" cy="2469999"/>
          </a:xfrm>
        </p:grpSpPr>
        <p:grpSp>
          <p:nvGrpSpPr>
            <p:cNvPr id="119" name="Group 118"/>
            <p:cNvGrpSpPr/>
            <p:nvPr/>
          </p:nvGrpSpPr>
          <p:grpSpPr>
            <a:xfrm>
              <a:off x="3166846" y="965537"/>
              <a:ext cx="5672354" cy="2469999"/>
              <a:chOff x="3166846" y="965537"/>
              <a:chExt cx="5672354" cy="2469999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5257801" y="965537"/>
                <a:ext cx="3581399" cy="1015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>
                <a:outerShdw blurRad="63500" dist="63500" dir="2700000" algn="tl" rotWithShape="0">
                  <a:schemeClr val="tx2">
                    <a:alpha val="75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This gene votes             because it has a repressing interaction with query gene</a:t>
                </a: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1" name="Curved Connector 120"/>
              <p:cNvCxnSpPr>
                <a:stCxn id="120" idx="2"/>
                <a:endCxn id="36" idx="7"/>
              </p:cNvCxnSpPr>
              <p:nvPr/>
            </p:nvCxnSpPr>
            <p:spPr bwMode="auto">
              <a:xfrm rot="5400000">
                <a:off x="4380505" y="767540"/>
                <a:ext cx="1454337" cy="3881656"/>
              </a:xfrm>
              <a:prstGeom prst="curvedConnector3">
                <a:avLst>
                  <a:gd name="adj1" fmla="val 50000"/>
                </a:avLst>
              </a:prstGeom>
              <a:noFill/>
              <a:ln w="76200" cap="flat" cmpd="sng" algn="ctr">
                <a:solidFill>
                  <a:schemeClr val="tx2">
                    <a:alpha val="50000"/>
                  </a:schemeClr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</p:grpSp>
        <p:sp>
          <p:nvSpPr>
            <p:cNvPr id="126" name="Oval 125"/>
            <p:cNvSpPr/>
            <p:nvPr/>
          </p:nvSpPr>
          <p:spPr bwMode="auto">
            <a:xfrm>
              <a:off x="7315200" y="1066800"/>
              <a:ext cx="457200" cy="2286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sz="3600" dirty="0" smtClean="0"/>
              <a:t>Markov network approach</a:t>
            </a:r>
            <a:endParaRPr lang="en-US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36600" y="1143000"/>
            <a:ext cx="711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kern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variables are the same as in the IP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kern="0" noProof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potential</a:t>
            </a:r>
            <a:r>
              <a:rPr kumimoji="0" lang="en-US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 functions represent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baseline="0" noProof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the</a:t>
            </a:r>
            <a:r>
              <a:rPr lang="en-US" kern="0" noProof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 constraints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uncertainty</a:t>
            </a:r>
            <a:r>
              <a:rPr kumimoji="0" lang="en-US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 </a:t>
            </a: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associated with specific interactions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the preference for a small number of interfaces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kern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inference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 done using Gibbs sampling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sz="3600" dirty="0" smtClean="0"/>
              <a:t>Predictive Accuracy (BMV)</a:t>
            </a:r>
            <a:endParaRPr lang="en-US" sz="3600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/>
          <a:srcRect b="48889"/>
          <a:stretch>
            <a:fillRect/>
          </a:stretch>
        </p:blipFill>
        <p:spPr>
          <a:xfrm>
            <a:off x="-228600" y="1219200"/>
            <a:ext cx="9372600" cy="5449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sz="3600" dirty="0" smtClean="0"/>
              <a:t>Predictive Accuracy (FHV)</a:t>
            </a:r>
            <a:endParaRPr lang="en-US" sz="3600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-233279" y="1143000"/>
            <a:ext cx="9377279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sz="3600" dirty="0" smtClean="0"/>
              <a:t>Future work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3200" y="914400"/>
            <a:ext cx="878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endParaRPr lang="en-US" kern="0" noProof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taking into account additional sources of information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quantitative values from assays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genetic interactions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interactions automatically extracted from the scientific literature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kern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adapting approach to </a:t>
            </a:r>
            <a:r>
              <a:rPr lang="en-US" kern="0" noProof="0" dirty="0" err="1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RNAi</a:t>
            </a:r>
            <a:r>
              <a:rPr lang="en-US" kern="0" noProof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 screens in mammalian </a:t>
            </a: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cells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more genes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lower density of known interactions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noProof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more uncertainty in measurements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devising methods that use these models to determine which follow-up experiments would be most informative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sz="3600" dirty="0" smtClean="0"/>
              <a:t>Viruses take advantage of host cell genes</a:t>
            </a:r>
            <a:endParaRPr lang="en-US" sz="3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7424738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57400" y="6324600"/>
            <a:ext cx="5943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dirty="0" smtClean="0">
                <a:latin typeface="Arial" pitchFamily="-110" charset="0"/>
                <a:ea typeface="msgothic" charset="0"/>
                <a:cs typeface="msgothic" charset="0"/>
              </a:rPr>
              <a:t>Figure from: C. E. Samuel, </a:t>
            </a:r>
            <a:r>
              <a:rPr lang="en-GB" sz="1200" i="1" dirty="0" smtClean="0">
                <a:latin typeface="Arial" pitchFamily="-110" charset="0"/>
                <a:ea typeface="msgothic" charset="0"/>
                <a:cs typeface="msgothic" charset="0"/>
              </a:rPr>
              <a:t>Journal of Biological Chemistry </a:t>
            </a:r>
            <a:r>
              <a:rPr lang="en-GB" sz="1200" dirty="0" smtClean="0">
                <a:latin typeface="Arial" pitchFamily="-110" charset="0"/>
                <a:ea typeface="msgothic" charset="0"/>
                <a:cs typeface="msgothic" charset="0"/>
              </a:rPr>
              <a:t>285, 2010.</a:t>
            </a:r>
            <a:endParaRPr lang="en-GB" sz="1200" dirty="0">
              <a:latin typeface="Arial" pitchFamily="-110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533400"/>
          </a:xfrm>
        </p:spPr>
        <p:txBody>
          <a:bodyPr/>
          <a:lstStyle/>
          <a:p>
            <a:r>
              <a:rPr lang="en-US" sz="3600" dirty="0" smtClean="0"/>
              <a:t>Genome-wide mutant screens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09600" y="1524000"/>
            <a:ext cx="6324600" cy="795013"/>
            <a:chOff x="838200" y="1346199"/>
            <a:chExt cx="6324600" cy="795013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752600"/>
              <a:ext cx="6324600" cy="158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990600" y="1752600"/>
              <a:ext cx="762000" cy="152400"/>
            </a:xfrm>
            <a:prstGeom prst="rect">
              <a:avLst/>
            </a:prstGeom>
            <a:solidFill>
              <a:srgbClr val="000090">
                <a:alpha val="25000"/>
              </a:srgbClr>
            </a:solidFill>
            <a:ln>
              <a:solidFill>
                <a:srgbClr val="00009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828800" y="1752600"/>
              <a:ext cx="533400" cy="152400"/>
            </a:xfrm>
            <a:prstGeom prst="rect">
              <a:avLst/>
            </a:prstGeom>
            <a:solidFill>
              <a:srgbClr val="000090">
                <a:alpha val="25000"/>
              </a:srgbClr>
            </a:solidFill>
            <a:ln>
              <a:solidFill>
                <a:srgbClr val="00009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514600" y="1600200"/>
              <a:ext cx="838200" cy="152400"/>
            </a:xfrm>
            <a:prstGeom prst="rect">
              <a:avLst/>
            </a:prstGeom>
            <a:solidFill>
              <a:srgbClr val="000090">
                <a:alpha val="25000"/>
              </a:srgbClr>
            </a:solidFill>
            <a:ln>
              <a:solidFill>
                <a:srgbClr val="00009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733800" y="1600200"/>
              <a:ext cx="533400" cy="152400"/>
            </a:xfrm>
            <a:prstGeom prst="rect">
              <a:avLst/>
            </a:prstGeom>
            <a:solidFill>
              <a:srgbClr val="000090">
                <a:alpha val="25000"/>
              </a:srgbClr>
            </a:solidFill>
            <a:ln>
              <a:solidFill>
                <a:srgbClr val="00009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953000" y="1600200"/>
              <a:ext cx="838200" cy="152400"/>
            </a:xfrm>
            <a:prstGeom prst="rect">
              <a:avLst/>
            </a:prstGeom>
            <a:solidFill>
              <a:srgbClr val="000090">
                <a:alpha val="25000"/>
              </a:srgbClr>
            </a:solidFill>
            <a:ln>
              <a:solidFill>
                <a:srgbClr val="00009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096000" y="1752600"/>
              <a:ext cx="304800" cy="152400"/>
            </a:xfrm>
            <a:prstGeom prst="rect">
              <a:avLst/>
            </a:prstGeom>
            <a:solidFill>
              <a:srgbClr val="000090">
                <a:alpha val="25000"/>
              </a:srgbClr>
            </a:solidFill>
            <a:ln>
              <a:solidFill>
                <a:srgbClr val="00009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92204" y="1879602"/>
              <a:ext cx="5688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Arial"/>
                  <a:cs typeface="Arial"/>
                </a:rPr>
                <a:t>HOS1</a:t>
              </a:r>
              <a:endParaRPr lang="en-US" sz="11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09270" y="1879602"/>
              <a:ext cx="5453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Arial"/>
                  <a:cs typeface="Arial"/>
                </a:rPr>
                <a:t>SPE3</a:t>
              </a:r>
              <a:endParaRPr lang="en-US" sz="11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50063" y="1346199"/>
              <a:ext cx="5765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Arial"/>
                  <a:cs typeface="Arial"/>
                </a:rPr>
                <a:t>MED1</a:t>
              </a:r>
              <a:endParaRPr lang="en-US" sz="11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1397" y="1346199"/>
              <a:ext cx="8432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Arial"/>
                  <a:cs typeface="Arial"/>
                </a:rPr>
                <a:t>YPR071W</a:t>
              </a:r>
              <a:endParaRPr lang="en-US" sz="11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80020" y="1346199"/>
              <a:ext cx="5608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Arial"/>
                  <a:cs typeface="Arial"/>
                </a:rPr>
                <a:t>NOT5</a:t>
              </a:r>
              <a:endParaRPr lang="en-US" sz="11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94402" y="1879602"/>
              <a:ext cx="51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Arial"/>
                  <a:cs typeface="Arial"/>
                </a:rPr>
                <a:t>LTP1</a:t>
              </a:r>
              <a:endParaRPr lang="en-US" sz="11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09600" y="3479800"/>
            <a:ext cx="6324600" cy="820413"/>
            <a:chOff x="609600" y="3479800"/>
            <a:chExt cx="6324600" cy="820413"/>
          </a:xfrm>
        </p:grpSpPr>
        <p:sp>
          <p:nvSpPr>
            <p:cNvPr id="26" name="&quot;No&quot; Symbol 25"/>
            <p:cNvSpPr/>
            <p:nvPr/>
          </p:nvSpPr>
          <p:spPr bwMode="auto">
            <a:xfrm>
              <a:off x="2362200" y="3479800"/>
              <a:ext cx="685800" cy="685800"/>
            </a:xfrm>
            <a:prstGeom prst="noSmoking">
              <a:avLst>
                <a:gd name="adj" fmla="val 10108"/>
              </a:avLst>
            </a:prstGeom>
            <a:solidFill>
              <a:schemeClr val="tx2">
                <a:alpha val="7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9600" y="3505200"/>
              <a:ext cx="6324600" cy="795013"/>
              <a:chOff x="838200" y="1346199"/>
              <a:chExt cx="6324600" cy="795013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>
                <a:off x="838200" y="1752600"/>
                <a:ext cx="63246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3" name="Rectangle 42"/>
              <p:cNvSpPr/>
              <p:nvPr/>
            </p:nvSpPr>
            <p:spPr bwMode="auto">
              <a:xfrm>
                <a:off x="990600" y="1752600"/>
                <a:ext cx="7620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828800" y="1752600"/>
                <a:ext cx="5334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514600" y="1600200"/>
                <a:ext cx="8382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3733800" y="1600200"/>
                <a:ext cx="5334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4953000" y="1600200"/>
                <a:ext cx="8382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6096000" y="1752600"/>
                <a:ext cx="3048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092204" y="1879602"/>
                <a:ext cx="5688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HOS1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09270" y="1879602"/>
                <a:ext cx="5453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SPE3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650063" y="1346199"/>
                <a:ext cx="5765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MED1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81397" y="1346199"/>
                <a:ext cx="8432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YPR071W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080020" y="1346199"/>
                <a:ext cx="5608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NOT5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994402" y="1879602"/>
                <a:ext cx="5113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LTP1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69" name="Oval 68"/>
          <p:cNvSpPr/>
          <p:nvPr/>
        </p:nvSpPr>
        <p:spPr bwMode="auto">
          <a:xfrm>
            <a:off x="7620000" y="1769106"/>
            <a:ext cx="609600" cy="3048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609600" y="4457700"/>
            <a:ext cx="6324600" cy="833113"/>
            <a:chOff x="609600" y="4457700"/>
            <a:chExt cx="6324600" cy="833113"/>
          </a:xfrm>
        </p:grpSpPr>
        <p:grpSp>
          <p:nvGrpSpPr>
            <p:cNvPr id="27" name="Group 26"/>
            <p:cNvGrpSpPr/>
            <p:nvPr/>
          </p:nvGrpSpPr>
          <p:grpSpPr>
            <a:xfrm>
              <a:off x="609600" y="4495800"/>
              <a:ext cx="6324600" cy="795013"/>
              <a:chOff x="838200" y="1346199"/>
              <a:chExt cx="6324600" cy="795013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>
                <a:off x="838200" y="1752599"/>
                <a:ext cx="63246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990600" y="1752600"/>
                <a:ext cx="7620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828800" y="1752600"/>
                <a:ext cx="5334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514600" y="1600200"/>
                <a:ext cx="8382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733800" y="1600200"/>
                <a:ext cx="5334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953000" y="1600200"/>
                <a:ext cx="8382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096000" y="1752600"/>
                <a:ext cx="3048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92204" y="1879602"/>
                <a:ext cx="5688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HOS1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809270" y="1879602"/>
                <a:ext cx="5453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SPE3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650063" y="1346199"/>
                <a:ext cx="5765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MED1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581397" y="1346199"/>
                <a:ext cx="8432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YPR071W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80020" y="1346199"/>
                <a:ext cx="5608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NOT5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994402" y="1879602"/>
                <a:ext cx="5113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LTP1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70" name="&quot;No&quot; Symbol 69"/>
            <p:cNvSpPr/>
            <p:nvPr/>
          </p:nvSpPr>
          <p:spPr bwMode="auto">
            <a:xfrm>
              <a:off x="3441700" y="4457700"/>
              <a:ext cx="685800" cy="685800"/>
            </a:xfrm>
            <a:prstGeom prst="noSmoking">
              <a:avLst>
                <a:gd name="adj" fmla="val 10108"/>
              </a:avLst>
            </a:prstGeom>
            <a:solidFill>
              <a:schemeClr val="tx2">
                <a:alpha val="7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09600" y="2514600"/>
            <a:ext cx="6324600" cy="795013"/>
            <a:chOff x="609600" y="2514600"/>
            <a:chExt cx="6324600" cy="795013"/>
          </a:xfrm>
        </p:grpSpPr>
        <p:grpSp>
          <p:nvGrpSpPr>
            <p:cNvPr id="55" name="Group 54"/>
            <p:cNvGrpSpPr/>
            <p:nvPr/>
          </p:nvGrpSpPr>
          <p:grpSpPr>
            <a:xfrm>
              <a:off x="609600" y="2514600"/>
              <a:ext cx="6324600" cy="795013"/>
              <a:chOff x="838200" y="1346199"/>
              <a:chExt cx="6324600" cy="795013"/>
            </a:xfrm>
          </p:grpSpPr>
          <p:cxnSp>
            <p:nvCxnSpPr>
              <p:cNvPr id="56" name="Straight Connector 55"/>
              <p:cNvCxnSpPr/>
              <p:nvPr/>
            </p:nvCxnSpPr>
            <p:spPr bwMode="auto">
              <a:xfrm>
                <a:off x="838200" y="1752600"/>
                <a:ext cx="63246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7" name="Rectangle 56"/>
              <p:cNvSpPr/>
              <p:nvPr/>
            </p:nvSpPr>
            <p:spPr bwMode="auto">
              <a:xfrm>
                <a:off x="990600" y="1752600"/>
                <a:ext cx="7620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828800" y="1752600"/>
                <a:ext cx="5334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2514600" y="1600200"/>
                <a:ext cx="8382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3733800" y="1600200"/>
                <a:ext cx="5334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4953000" y="1600200"/>
                <a:ext cx="8382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6096000" y="1752600"/>
                <a:ext cx="304800" cy="152400"/>
              </a:xfrm>
              <a:prstGeom prst="rect">
                <a:avLst/>
              </a:prstGeom>
              <a:solidFill>
                <a:srgbClr val="000090">
                  <a:alpha val="25000"/>
                </a:srgbClr>
              </a:solidFill>
              <a:ln>
                <a:solidFill>
                  <a:srgbClr val="00009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092204" y="1879602"/>
                <a:ext cx="5688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HOS1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809270" y="1879602"/>
                <a:ext cx="5453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SPE3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650063" y="1346199"/>
                <a:ext cx="5765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MED1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581397" y="1346199"/>
                <a:ext cx="8432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YPR071W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080020" y="1346199"/>
                <a:ext cx="5608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NOT5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994402" y="1879602"/>
                <a:ext cx="5113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LTP1</a:t>
                </a:r>
                <a:endParaRPr lang="en-US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71" name="&quot;No&quot; Symbol 70"/>
            <p:cNvSpPr/>
            <p:nvPr/>
          </p:nvSpPr>
          <p:spPr bwMode="auto">
            <a:xfrm>
              <a:off x="1536700" y="2616200"/>
              <a:ext cx="685800" cy="685800"/>
            </a:xfrm>
            <a:prstGeom prst="noSmoking">
              <a:avLst>
                <a:gd name="adj" fmla="val 10108"/>
              </a:avLst>
            </a:prstGeom>
            <a:solidFill>
              <a:schemeClr val="tx2">
                <a:alpha val="7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72" name="&quot;No&quot; Symbol 71"/>
          <p:cNvSpPr/>
          <p:nvPr/>
        </p:nvSpPr>
        <p:spPr bwMode="auto">
          <a:xfrm>
            <a:off x="800100" y="1689100"/>
            <a:ext cx="685800" cy="685800"/>
          </a:xfrm>
          <a:prstGeom prst="noSmoking">
            <a:avLst>
              <a:gd name="adj" fmla="val 10108"/>
            </a:avLst>
          </a:prstGeom>
          <a:solidFill>
            <a:schemeClr val="tx2">
              <a:alpha val="7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97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7620000" y="2759706"/>
            <a:ext cx="609600" cy="304800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97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620000" y="3750306"/>
            <a:ext cx="609600" cy="304800"/>
          </a:xfrm>
          <a:prstGeom prst="ellipse">
            <a:avLst/>
          </a:prstGeom>
          <a:solidFill>
            <a:srgbClr val="008000">
              <a:alpha val="2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97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7620000" y="4740906"/>
            <a:ext cx="609600" cy="304800"/>
          </a:xfrm>
          <a:prstGeom prst="ellipse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97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99956" y="986135"/>
            <a:ext cx="96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mutant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75540" y="986135"/>
            <a:ext cx="1382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phenotype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2000" y="5766137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Example: determining which host genes affect viral replication [Kushner et al., </a:t>
            </a:r>
            <a:r>
              <a:rPr lang="en-US" i="1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PNAS</a:t>
            </a: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 2003; </a:t>
            </a:r>
            <a:r>
              <a:rPr lang="en-US" kern="0" dirty="0" err="1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Gancarz</a:t>
            </a: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 et al., </a:t>
            </a:r>
            <a:r>
              <a:rPr lang="en-US" i="1" kern="0" dirty="0" err="1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PLoS</a:t>
            </a:r>
            <a:r>
              <a:rPr lang="en-US" i="1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 One </a:t>
            </a: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2011]</a:t>
            </a:r>
          </a:p>
          <a:p>
            <a:endParaRPr lang="en-US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rcRect l="22165" t="10778" r="14109" b="6587"/>
          <a:stretch>
            <a:fillRect/>
          </a:stretch>
        </p:blipFill>
        <p:spPr>
          <a:xfrm>
            <a:off x="8415856" y="1024468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533400"/>
          </a:xfrm>
        </p:spPr>
        <p:txBody>
          <a:bodyPr/>
          <a:lstStyle/>
          <a:p>
            <a:r>
              <a:rPr lang="en-US" sz="3600" dirty="0" smtClean="0"/>
              <a:t>Genome-wide mutant screens</a:t>
            </a:r>
            <a:endParaRPr lang="en-US" sz="3600" dirty="0"/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3934616" cy="6858000"/>
          </a:xfrm>
          <a:prstGeom prst="rect">
            <a:avLst/>
          </a:prstGeom>
        </p:spPr>
      </p:pic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00200"/>
            <a:ext cx="384083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762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The output of such screens are sets of genes that either inhibit or stimulate viral processes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533400"/>
          </a:xfrm>
        </p:spPr>
        <p:txBody>
          <a:bodyPr/>
          <a:lstStyle/>
          <a:p>
            <a:r>
              <a:rPr lang="en-US" sz="3600" dirty="0" smtClean="0"/>
              <a:t>Characterizing virus-host interactions</a:t>
            </a:r>
            <a:endParaRPr lang="en-US" sz="36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30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given such interaction data, we want to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identify pathways that provide consistent explanations for the genome-wide measurements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predict the interfaces to the virus</a:t>
            </a:r>
          </a:p>
        </p:txBody>
      </p:sp>
      <p:grpSp>
        <p:nvGrpSpPr>
          <p:cNvPr id="2" name="Group 220"/>
          <p:cNvGrpSpPr/>
          <p:nvPr/>
        </p:nvGrpSpPr>
        <p:grpSpPr>
          <a:xfrm>
            <a:off x="152400" y="3061789"/>
            <a:ext cx="4267200" cy="2895600"/>
            <a:chOff x="304800" y="3276600"/>
            <a:chExt cx="4267200" cy="2895600"/>
          </a:xfrm>
        </p:grpSpPr>
        <p:sp>
          <p:nvSpPr>
            <p:cNvPr id="7" name="Oval 6"/>
            <p:cNvSpPr/>
            <p:nvPr/>
          </p:nvSpPr>
          <p:spPr bwMode="auto">
            <a:xfrm>
              <a:off x="2514600" y="39624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5800" y="39624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524000" y="3276600"/>
              <a:ext cx="609600" cy="304800"/>
            </a:xfrm>
            <a:prstGeom prst="ellipse">
              <a:avLst/>
            </a:prstGeom>
            <a:solidFill>
              <a:srgbClr val="008000">
                <a:alpha val="2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514600" y="4762500"/>
              <a:ext cx="609600" cy="3048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85800" y="47625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133600" y="55626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962400" y="47625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04800" y="58674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581400" y="55626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23" name="Straight Connector 22"/>
            <p:cNvCxnSpPr>
              <a:stCxn id="10" idx="4"/>
              <a:endCxn id="14" idx="1"/>
            </p:cNvCxnSpPr>
            <p:nvPr/>
          </p:nvCxnSpPr>
          <p:spPr bwMode="auto">
            <a:xfrm rot="16200000" flipH="1">
              <a:off x="1012919" y="4397281"/>
              <a:ext cx="2025837" cy="39407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7" idx="4"/>
              <a:endCxn id="12" idx="0"/>
            </p:cNvCxnSpPr>
            <p:nvPr/>
          </p:nvCxnSpPr>
          <p:spPr bwMode="auto">
            <a:xfrm rot="5400000">
              <a:off x="2571750" y="4514850"/>
              <a:ext cx="4953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15" idx="4"/>
              <a:endCxn id="17" idx="0"/>
            </p:cNvCxnSpPr>
            <p:nvPr/>
          </p:nvCxnSpPr>
          <p:spPr bwMode="auto">
            <a:xfrm rot="5400000">
              <a:off x="3829050" y="5124450"/>
              <a:ext cx="495300" cy="381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5" idx="3"/>
              <a:endCxn id="14" idx="7"/>
            </p:cNvCxnSpPr>
            <p:nvPr/>
          </p:nvCxnSpPr>
          <p:spPr bwMode="auto">
            <a:xfrm rot="5400000">
              <a:off x="3060513" y="4616076"/>
              <a:ext cx="584574" cy="139774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12" idx="4"/>
              <a:endCxn id="14" idx="0"/>
            </p:cNvCxnSpPr>
            <p:nvPr/>
          </p:nvCxnSpPr>
          <p:spPr bwMode="auto">
            <a:xfrm rot="5400000">
              <a:off x="2381250" y="5124450"/>
              <a:ext cx="495300" cy="381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14" idx="3"/>
              <a:endCxn id="16" idx="6"/>
            </p:cNvCxnSpPr>
            <p:nvPr/>
          </p:nvCxnSpPr>
          <p:spPr bwMode="auto">
            <a:xfrm rot="5400000">
              <a:off x="1470119" y="5267044"/>
              <a:ext cx="197037" cy="130847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Arrow Connector 35"/>
            <p:cNvCxnSpPr>
              <a:stCxn id="9" idx="0"/>
            </p:cNvCxnSpPr>
            <p:nvPr/>
          </p:nvCxnSpPr>
          <p:spPr bwMode="auto">
            <a:xfrm rot="5400000" flipH="1" flipV="1">
              <a:off x="1073150" y="3473450"/>
              <a:ext cx="406400" cy="5715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8" name="Straight Arrow Connector 37"/>
            <p:cNvCxnSpPr>
              <a:stCxn id="9" idx="4"/>
            </p:cNvCxnSpPr>
            <p:nvPr/>
          </p:nvCxnSpPr>
          <p:spPr bwMode="auto">
            <a:xfrm rot="5400000">
              <a:off x="762000" y="4495800"/>
              <a:ext cx="4572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rot="16200000" flipH="1">
              <a:off x="1330042" y="4905094"/>
              <a:ext cx="616139" cy="92747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8" name="Curved Connector 47"/>
            <p:cNvCxnSpPr/>
            <p:nvPr/>
          </p:nvCxnSpPr>
          <p:spPr bwMode="auto">
            <a:xfrm rot="10800000" flipV="1">
              <a:off x="457200" y="4095750"/>
              <a:ext cx="228600" cy="1752600"/>
            </a:xfrm>
            <a:prstGeom prst="curvedConnector2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3" name="Straight Arrow Connector 52"/>
            <p:cNvCxnSpPr>
              <a:stCxn id="7" idx="1"/>
              <a:endCxn id="10" idx="5"/>
            </p:cNvCxnSpPr>
            <p:nvPr/>
          </p:nvCxnSpPr>
          <p:spPr bwMode="auto">
            <a:xfrm rot="16200000" flipV="1">
              <a:off x="2088963" y="3492126"/>
              <a:ext cx="470274" cy="55954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5" name="Straight Arrow Connector 54"/>
            <p:cNvCxnSpPr>
              <a:stCxn id="12" idx="6"/>
            </p:cNvCxnSpPr>
            <p:nvPr/>
          </p:nvCxnSpPr>
          <p:spPr bwMode="auto">
            <a:xfrm>
              <a:off x="3124200" y="4914900"/>
              <a:ext cx="795868" cy="582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>
              <a:off x="872068" y="4732867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rot="18188684">
              <a:off x="1989546" y="5676930"/>
              <a:ext cx="228600" cy="2111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 rot="16200000" flipH="1">
              <a:off x="1497345" y="3474705"/>
              <a:ext cx="152400" cy="14989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 bwMode="auto">
            <a:xfrm flipV="1">
              <a:off x="349250" y="5829300"/>
              <a:ext cx="254000" cy="4445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 bwMode="auto">
            <a:xfrm rot="16200000">
              <a:off x="3813766" y="4919135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21"/>
          <p:cNvGrpSpPr/>
          <p:nvPr/>
        </p:nvGrpSpPr>
        <p:grpSpPr>
          <a:xfrm>
            <a:off x="4724400" y="3061789"/>
            <a:ext cx="4267200" cy="3598334"/>
            <a:chOff x="4876800" y="3505200"/>
            <a:chExt cx="4267200" cy="3598334"/>
          </a:xfrm>
        </p:grpSpPr>
        <p:cxnSp>
          <p:nvCxnSpPr>
            <p:cNvPr id="110" name="Straight Arrow Connector 109"/>
            <p:cNvCxnSpPr>
              <a:stCxn id="59" idx="6"/>
            </p:cNvCxnSpPr>
            <p:nvPr/>
          </p:nvCxnSpPr>
          <p:spPr bwMode="auto">
            <a:xfrm flipV="1">
              <a:off x="7696200" y="5140856"/>
              <a:ext cx="787401" cy="264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/>
            <a:srcRect l="22165" t="10778" r="14109" b="6587"/>
            <a:stretch>
              <a:fillRect/>
            </a:stretch>
          </p:blipFill>
          <p:spPr>
            <a:xfrm>
              <a:off x="6663268" y="6417734"/>
              <a:ext cx="685800" cy="685800"/>
            </a:xfrm>
            <a:prstGeom prst="rect">
              <a:avLst/>
            </a:prstGeom>
          </p:spPr>
        </p:pic>
        <p:sp>
          <p:nvSpPr>
            <p:cNvPr id="56" name="Oval 55"/>
            <p:cNvSpPr/>
            <p:nvPr/>
          </p:nvSpPr>
          <p:spPr bwMode="auto">
            <a:xfrm>
              <a:off x="7086600" y="41910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257800" y="41910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096000" y="3505200"/>
              <a:ext cx="609600" cy="304800"/>
            </a:xfrm>
            <a:prstGeom prst="ellipse">
              <a:avLst/>
            </a:prstGeom>
            <a:solidFill>
              <a:srgbClr val="008000">
                <a:alpha val="2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086600" y="4991100"/>
              <a:ext cx="609600" cy="3048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257800" y="4991100"/>
              <a:ext cx="609600" cy="3048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9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6705600" y="5791200"/>
              <a:ext cx="609600" cy="304800"/>
            </a:xfrm>
            <a:prstGeom prst="ellipse">
              <a:avLst/>
            </a:prstGeom>
            <a:gradFill flip="none" rotWithShape="1">
              <a:gsLst>
                <a:gs pos="0">
                  <a:srgbClr val="008000">
                    <a:alpha val="9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8534400" y="4991100"/>
              <a:ext cx="609600" cy="3048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9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876800" y="6096000"/>
              <a:ext cx="609600" cy="304800"/>
            </a:xfrm>
            <a:prstGeom prst="ellipse">
              <a:avLst/>
            </a:prstGeom>
            <a:gradFill flip="none" rotWithShape="1">
              <a:gsLst>
                <a:gs pos="0">
                  <a:srgbClr val="008000">
                    <a:alpha val="9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8153400" y="5791200"/>
              <a:ext cx="609600" cy="3048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65" name="Straight Connector 64"/>
            <p:cNvCxnSpPr>
              <a:stCxn id="58" idx="4"/>
            </p:cNvCxnSpPr>
            <p:nvPr/>
          </p:nvCxnSpPr>
          <p:spPr bwMode="auto">
            <a:xfrm rot="16200000" flipH="1">
              <a:off x="5638800" y="4572000"/>
              <a:ext cx="1981202" cy="45720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6" name="Straight Connector 65"/>
            <p:cNvCxnSpPr>
              <a:stCxn id="56" idx="4"/>
              <a:endCxn id="59" idx="0"/>
            </p:cNvCxnSpPr>
            <p:nvPr/>
          </p:nvCxnSpPr>
          <p:spPr bwMode="auto">
            <a:xfrm rot="5400000">
              <a:off x="7143750" y="4743450"/>
              <a:ext cx="4953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0" name="Straight Connector 69"/>
            <p:cNvCxnSpPr>
              <a:stCxn id="61" idx="2"/>
              <a:endCxn id="63" idx="6"/>
            </p:cNvCxnSpPr>
            <p:nvPr/>
          </p:nvCxnSpPr>
          <p:spPr bwMode="auto">
            <a:xfrm rot="10800000" flipV="1">
              <a:off x="5486400" y="5943600"/>
              <a:ext cx="1219200" cy="3048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triangle" w="lg" len="med"/>
              <a:tailEnd type="none" w="lg" len="med"/>
            </a:ln>
            <a:effectLst/>
          </p:spPr>
        </p:cxnSp>
        <p:cxnSp>
          <p:nvCxnSpPr>
            <p:cNvPr id="71" name="Straight Arrow Connector 70"/>
            <p:cNvCxnSpPr>
              <a:stCxn id="57" idx="0"/>
              <a:endCxn id="58" idx="3"/>
            </p:cNvCxnSpPr>
            <p:nvPr/>
          </p:nvCxnSpPr>
          <p:spPr bwMode="auto">
            <a:xfrm rot="5400000" flipH="1" flipV="1">
              <a:off x="5661119" y="3666845"/>
              <a:ext cx="425637" cy="62267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4" name="Curved Connector 47"/>
            <p:cNvCxnSpPr>
              <a:stCxn id="57" idx="2"/>
              <a:endCxn id="63" idx="1"/>
            </p:cNvCxnSpPr>
            <p:nvPr/>
          </p:nvCxnSpPr>
          <p:spPr bwMode="auto">
            <a:xfrm rot="10800000" flipV="1">
              <a:off x="4966074" y="4343399"/>
              <a:ext cx="291726" cy="1797237"/>
            </a:xfrm>
            <a:prstGeom prst="curvedConnector2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9" name="Straight Arrow Connector 108"/>
            <p:cNvCxnSpPr>
              <a:stCxn id="56" idx="1"/>
              <a:endCxn id="58" idx="5"/>
            </p:cNvCxnSpPr>
            <p:nvPr/>
          </p:nvCxnSpPr>
          <p:spPr bwMode="auto">
            <a:xfrm rot="16200000" flipV="1">
              <a:off x="6660963" y="3720726"/>
              <a:ext cx="470274" cy="55954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4" name="Group 152"/>
            <p:cNvGrpSpPr/>
            <p:nvPr/>
          </p:nvGrpSpPr>
          <p:grpSpPr>
            <a:xfrm>
              <a:off x="5435598" y="4495800"/>
              <a:ext cx="228600" cy="447148"/>
              <a:chOff x="8610600" y="2592388"/>
              <a:chExt cx="228600" cy="762000"/>
            </a:xfrm>
          </p:grpSpPr>
          <p:cxnSp>
            <p:nvCxnSpPr>
              <p:cNvPr id="149" name="Straight Connector 148"/>
              <p:cNvCxnSpPr/>
              <p:nvPr/>
            </p:nvCxnSpPr>
            <p:spPr bwMode="auto">
              <a:xfrm rot="5400000">
                <a:off x="8343900" y="2972594"/>
                <a:ext cx="7620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8610600" y="3352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153"/>
            <p:cNvGrpSpPr/>
            <p:nvPr/>
          </p:nvGrpSpPr>
          <p:grpSpPr>
            <a:xfrm rot="18188684">
              <a:off x="6087193" y="5013917"/>
              <a:ext cx="228600" cy="1012787"/>
              <a:chOff x="8610600" y="2592388"/>
              <a:chExt cx="228600" cy="762000"/>
            </a:xfrm>
          </p:grpSpPr>
          <p:cxnSp>
            <p:nvCxnSpPr>
              <p:cNvPr id="155" name="Straight Connector 154"/>
              <p:cNvCxnSpPr/>
              <p:nvPr/>
            </p:nvCxnSpPr>
            <p:spPr bwMode="auto">
              <a:xfrm rot="5400000">
                <a:off x="8343900" y="2972594"/>
                <a:ext cx="7620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8610600" y="3352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" name="Group 156"/>
            <p:cNvGrpSpPr/>
            <p:nvPr/>
          </p:nvGrpSpPr>
          <p:grpSpPr>
            <a:xfrm rot="990802">
              <a:off x="7110443" y="5273705"/>
              <a:ext cx="228600" cy="498776"/>
              <a:chOff x="8610600" y="2592388"/>
              <a:chExt cx="228600" cy="762000"/>
            </a:xfrm>
          </p:grpSpPr>
          <p:cxnSp>
            <p:nvCxnSpPr>
              <p:cNvPr id="158" name="Straight Connector 157"/>
              <p:cNvCxnSpPr/>
              <p:nvPr/>
            </p:nvCxnSpPr>
            <p:spPr bwMode="auto">
              <a:xfrm rot="5400000">
                <a:off x="8343900" y="2972594"/>
                <a:ext cx="7620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>
                <a:off x="8610600" y="3352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159"/>
            <p:cNvGrpSpPr/>
            <p:nvPr/>
          </p:nvGrpSpPr>
          <p:grpSpPr>
            <a:xfrm rot="3769335">
              <a:off x="7854668" y="4856166"/>
              <a:ext cx="228600" cy="1353358"/>
              <a:chOff x="8610600" y="2592388"/>
              <a:chExt cx="228600" cy="762000"/>
            </a:xfrm>
          </p:grpSpPr>
          <p:cxnSp>
            <p:nvCxnSpPr>
              <p:cNvPr id="161" name="Straight Connector 160"/>
              <p:cNvCxnSpPr/>
              <p:nvPr/>
            </p:nvCxnSpPr>
            <p:spPr bwMode="auto">
              <a:xfrm rot="5400000">
                <a:off x="8343900" y="2972594"/>
                <a:ext cx="7620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/>
              <p:cNvCxnSpPr/>
              <p:nvPr/>
            </p:nvCxnSpPr>
            <p:spPr bwMode="auto">
              <a:xfrm>
                <a:off x="8610600" y="3352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" name="Group 162"/>
            <p:cNvGrpSpPr/>
            <p:nvPr/>
          </p:nvGrpSpPr>
          <p:grpSpPr>
            <a:xfrm rot="11946748">
              <a:off x="8531537" y="5330918"/>
              <a:ext cx="228600" cy="484757"/>
              <a:chOff x="8610600" y="2592388"/>
              <a:chExt cx="228600" cy="762000"/>
            </a:xfrm>
          </p:grpSpPr>
          <p:cxnSp>
            <p:nvCxnSpPr>
              <p:cNvPr id="164" name="Straight Connector 163"/>
              <p:cNvCxnSpPr/>
              <p:nvPr/>
            </p:nvCxnSpPr>
            <p:spPr bwMode="auto">
              <a:xfrm rot="5400000">
                <a:off x="8343900" y="2972594"/>
                <a:ext cx="7620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>
                <a:off x="8610600" y="3352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" name="Group 169"/>
            <p:cNvGrpSpPr/>
            <p:nvPr/>
          </p:nvGrpSpPr>
          <p:grpSpPr>
            <a:xfrm>
              <a:off x="6891865" y="6106052"/>
              <a:ext cx="228600" cy="294748"/>
              <a:chOff x="8610600" y="2592388"/>
              <a:chExt cx="228600" cy="762000"/>
            </a:xfrm>
          </p:grpSpPr>
          <p:cxnSp>
            <p:nvCxnSpPr>
              <p:cNvPr id="171" name="Straight Connector 170"/>
              <p:cNvCxnSpPr/>
              <p:nvPr/>
            </p:nvCxnSpPr>
            <p:spPr bwMode="auto">
              <a:xfrm rot="5400000">
                <a:off x="8343900" y="2972594"/>
                <a:ext cx="7620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Straight Connector 171"/>
              <p:cNvCxnSpPr/>
              <p:nvPr/>
            </p:nvCxnSpPr>
            <p:spPr bwMode="auto">
              <a:xfrm>
                <a:off x="8610600" y="3352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6" name="Straight Connector 215"/>
            <p:cNvCxnSpPr/>
            <p:nvPr/>
          </p:nvCxnSpPr>
          <p:spPr bwMode="auto">
            <a:xfrm rot="16200000">
              <a:off x="8377299" y="5126099"/>
              <a:ext cx="228600" cy="932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TextBox 67"/>
          <p:cNvSpPr txBox="1"/>
          <p:nvPr/>
        </p:nvSpPr>
        <p:spPr>
          <a:xfrm>
            <a:off x="652809" y="2590800"/>
            <a:ext cx="203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before inference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42470" y="2590800"/>
            <a:ext cx="1824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after inference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800601" y="838200"/>
            <a:ext cx="4267199" cy="3581400"/>
            <a:chOff x="4800601" y="838200"/>
            <a:chExt cx="4267199" cy="3581400"/>
          </a:xfrm>
        </p:grpSpPr>
        <p:sp>
          <p:nvSpPr>
            <p:cNvPr id="73" name="TextBox 72"/>
            <p:cNvSpPr txBox="1"/>
            <p:nvPr/>
          </p:nvSpPr>
          <p:spPr>
            <a:xfrm>
              <a:off x="4800601" y="838200"/>
              <a:ext cx="4267199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63500" dist="63500" dir="2700000" algn="tl" rotWithShape="0">
                <a:schemeClr val="tx2">
                  <a:alpha val="75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Some interactions are deemed not consistent with the measurements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84" name="Curved Connector 83"/>
            <p:cNvCxnSpPr>
              <a:stCxn id="73" idx="2"/>
            </p:cNvCxnSpPr>
            <p:nvPr/>
          </p:nvCxnSpPr>
          <p:spPr bwMode="auto">
            <a:xfrm rot="16200000" flipH="1">
              <a:off x="6030843" y="2449443"/>
              <a:ext cx="2873514" cy="1066799"/>
            </a:xfrm>
            <a:prstGeom prst="curvedConnector3">
              <a:avLst>
                <a:gd name="adj1" fmla="val 50000"/>
              </a:avLst>
            </a:prstGeom>
            <a:noFill/>
            <a:ln w="76200" cap="flat" cmpd="sng" algn="ctr">
              <a:solidFill>
                <a:schemeClr val="tx2">
                  <a:alpha val="50000"/>
                </a:schemeClr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90" name="Group 89"/>
          <p:cNvGrpSpPr/>
          <p:nvPr/>
        </p:nvGrpSpPr>
        <p:grpSpPr>
          <a:xfrm>
            <a:off x="2514601" y="1905000"/>
            <a:ext cx="3657598" cy="1752600"/>
            <a:chOff x="2514601" y="1905000"/>
            <a:chExt cx="3657598" cy="1752600"/>
          </a:xfrm>
        </p:grpSpPr>
        <p:sp>
          <p:nvSpPr>
            <p:cNvPr id="75" name="TextBox 74"/>
            <p:cNvSpPr txBox="1"/>
            <p:nvPr/>
          </p:nvSpPr>
          <p:spPr>
            <a:xfrm>
              <a:off x="2514601" y="1905000"/>
              <a:ext cx="34290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63500" dist="63500" dir="2700000" algn="tl" rotWithShape="0">
                <a:schemeClr val="tx2">
                  <a:alpha val="75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Directions and signs of interactions are specified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86" name="Shape 85"/>
            <p:cNvCxnSpPr>
              <a:stCxn id="75" idx="2"/>
            </p:cNvCxnSpPr>
            <p:nvPr/>
          </p:nvCxnSpPr>
          <p:spPr bwMode="auto">
            <a:xfrm rot="16200000" flipH="1">
              <a:off x="4678293" y="2163693"/>
              <a:ext cx="1044714" cy="1943099"/>
            </a:xfrm>
            <a:prstGeom prst="curvedConnector2">
              <a:avLst/>
            </a:prstGeom>
            <a:noFill/>
            <a:ln w="76200" cap="flat" cmpd="sng" algn="ctr">
              <a:solidFill>
                <a:schemeClr val="tx2">
                  <a:alpha val="50000"/>
                </a:schemeClr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91" name="Group 90"/>
          <p:cNvGrpSpPr/>
          <p:nvPr/>
        </p:nvGrpSpPr>
        <p:grpSpPr>
          <a:xfrm>
            <a:off x="1600202" y="5791200"/>
            <a:ext cx="5029198" cy="990600"/>
            <a:chOff x="1600202" y="5791200"/>
            <a:chExt cx="5029198" cy="990600"/>
          </a:xfrm>
        </p:grpSpPr>
        <p:sp>
          <p:nvSpPr>
            <p:cNvPr id="76" name="TextBox 75"/>
            <p:cNvSpPr txBox="1"/>
            <p:nvPr/>
          </p:nvSpPr>
          <p:spPr>
            <a:xfrm>
              <a:off x="1600202" y="6073914"/>
              <a:ext cx="2895598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63500" dist="63500" dir="2700000" algn="tl" rotWithShape="0">
                <a:schemeClr val="tx2">
                  <a:alpha val="75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/>
                  <a:cs typeface="Arial"/>
                </a:rPr>
                <a:t>Interfaces to the virus are hypothesized</a:t>
              </a: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88" name="Curved Connector 87"/>
            <p:cNvCxnSpPr>
              <a:stCxn id="76" idx="3"/>
            </p:cNvCxnSpPr>
            <p:nvPr/>
          </p:nvCxnSpPr>
          <p:spPr bwMode="auto">
            <a:xfrm flipV="1">
              <a:off x="4495800" y="5791200"/>
              <a:ext cx="2133600" cy="636657"/>
            </a:xfrm>
            <a:prstGeom prst="curvedConnector3">
              <a:avLst>
                <a:gd name="adj1" fmla="val 50000"/>
              </a:avLst>
            </a:prstGeom>
            <a:noFill/>
            <a:ln w="76200" cap="flat" cmpd="sng" algn="ctr">
              <a:solidFill>
                <a:schemeClr val="tx2">
                  <a:alpha val="50000"/>
                </a:schemeClr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sz="3600" dirty="0" smtClean="0"/>
              <a:t>Integer programming approach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36600" y="1371600"/>
            <a:ext cx="756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kern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Collect candidate pathways for each “hit”</a:t>
            </a:r>
          </a:p>
          <a:p>
            <a:pPr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2400" kern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Use IP to identify a globally consistent </a:t>
            </a:r>
            <a:r>
              <a:rPr lang="en-US" sz="2400" kern="0" dirty="0" err="1" smtClean="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subnetwork</a:t>
            </a:r>
            <a:endParaRPr lang="en-US" sz="2400" kern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kern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kern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kern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kern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kern="0" noProof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kern="0" noProof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kern="0" noProof="0" dirty="0" smtClean="0">
              <a:solidFill>
                <a:schemeClr val="tx1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sz="3600" dirty="0" smtClean="0"/>
              <a:t>Collecting candidate pathways for a hit</a:t>
            </a:r>
            <a:endParaRPr lang="en-US" sz="3600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5105400" y="1143000"/>
            <a:ext cx="3318933" cy="2252133"/>
            <a:chOff x="5063067" y="990600"/>
            <a:chExt cx="3318933" cy="2252133"/>
          </a:xfrm>
        </p:grpSpPr>
        <p:sp>
          <p:nvSpPr>
            <p:cNvPr id="36" name="Oval 35"/>
            <p:cNvSpPr/>
            <p:nvPr/>
          </p:nvSpPr>
          <p:spPr bwMode="auto">
            <a:xfrm>
              <a:off x="6781800" y="1524000"/>
              <a:ext cx="474133" cy="23706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00">
                  <a:alpha val="5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359400" y="1524000"/>
              <a:ext cx="474133" cy="237067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011334" y="990600"/>
              <a:ext cx="474133" cy="237067"/>
            </a:xfrm>
            <a:prstGeom prst="ellipse">
              <a:avLst/>
            </a:prstGeom>
            <a:solidFill>
              <a:srgbClr val="008000">
                <a:alpha val="2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6781800" y="2146300"/>
              <a:ext cx="474133" cy="237067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359400" y="2146300"/>
              <a:ext cx="474133" cy="237067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485467" y="2768600"/>
              <a:ext cx="474133" cy="237067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907867" y="2146300"/>
              <a:ext cx="474133" cy="237067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063067" y="3005666"/>
              <a:ext cx="474133" cy="237067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7611533" y="2768600"/>
              <a:ext cx="474133" cy="237067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45" name="Straight Connector 44"/>
            <p:cNvCxnSpPr>
              <a:stCxn id="38" idx="4"/>
              <a:endCxn id="41" idx="1"/>
            </p:cNvCxnSpPr>
            <p:nvPr/>
          </p:nvCxnSpPr>
          <p:spPr bwMode="auto">
            <a:xfrm rot="16200000" flipH="1">
              <a:off x="5613826" y="1862241"/>
              <a:ext cx="1575651" cy="30650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36" idx="4"/>
              <a:endCxn id="39" idx="0"/>
            </p:cNvCxnSpPr>
            <p:nvPr/>
          </p:nvCxnSpPr>
          <p:spPr bwMode="auto">
            <a:xfrm rot="5400000">
              <a:off x="6826250" y="1953683"/>
              <a:ext cx="385233" cy="123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2" idx="4"/>
              <a:endCxn id="44" idx="0"/>
            </p:cNvCxnSpPr>
            <p:nvPr/>
          </p:nvCxnSpPr>
          <p:spPr bwMode="auto">
            <a:xfrm rot="5400000">
              <a:off x="7804150" y="2427816"/>
              <a:ext cx="385233" cy="296333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42" idx="3"/>
              <a:endCxn id="41" idx="7"/>
            </p:cNvCxnSpPr>
            <p:nvPr/>
          </p:nvCxnSpPr>
          <p:spPr bwMode="auto">
            <a:xfrm rot="5400000">
              <a:off x="7206399" y="2032414"/>
              <a:ext cx="454669" cy="1087137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39" idx="4"/>
              <a:endCxn id="41" idx="0"/>
            </p:cNvCxnSpPr>
            <p:nvPr/>
          </p:nvCxnSpPr>
          <p:spPr bwMode="auto">
            <a:xfrm rot="5400000">
              <a:off x="6678084" y="2427816"/>
              <a:ext cx="385233" cy="296333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41" idx="3"/>
              <a:endCxn id="43" idx="6"/>
            </p:cNvCxnSpPr>
            <p:nvPr/>
          </p:nvCxnSpPr>
          <p:spPr bwMode="auto">
            <a:xfrm rot="5400000">
              <a:off x="5969426" y="2538723"/>
              <a:ext cx="153251" cy="101770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>
              <a:stCxn id="37" idx="0"/>
            </p:cNvCxnSpPr>
            <p:nvPr/>
          </p:nvCxnSpPr>
          <p:spPr bwMode="auto">
            <a:xfrm rot="5400000" flipH="1" flipV="1">
              <a:off x="5660673" y="1143706"/>
              <a:ext cx="316089" cy="4445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2" name="Straight Arrow Connector 51"/>
            <p:cNvCxnSpPr>
              <a:stCxn id="37" idx="4"/>
            </p:cNvCxnSpPr>
            <p:nvPr/>
          </p:nvCxnSpPr>
          <p:spPr bwMode="auto">
            <a:xfrm rot="5400000">
              <a:off x="5418667" y="1938867"/>
              <a:ext cx="355600" cy="123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rot="16200000" flipH="1">
              <a:off x="5860477" y="2257206"/>
              <a:ext cx="479219" cy="72137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4" name="Curved Connector 47"/>
            <p:cNvCxnSpPr/>
            <p:nvPr/>
          </p:nvCxnSpPr>
          <p:spPr bwMode="auto">
            <a:xfrm rot="10800000" flipV="1">
              <a:off x="5181600" y="1627717"/>
              <a:ext cx="177800" cy="1363133"/>
            </a:xfrm>
            <a:prstGeom prst="curvedConnector2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5" name="Straight Arrow Connector 54"/>
            <p:cNvCxnSpPr>
              <a:stCxn id="36" idx="1"/>
              <a:endCxn id="38" idx="5"/>
            </p:cNvCxnSpPr>
            <p:nvPr/>
          </p:nvCxnSpPr>
          <p:spPr bwMode="auto">
            <a:xfrm rot="16200000" flipV="1">
              <a:off x="6450749" y="1158231"/>
              <a:ext cx="365769" cy="43520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6" name="Straight Arrow Connector 55"/>
            <p:cNvCxnSpPr>
              <a:stCxn id="39" idx="6"/>
            </p:cNvCxnSpPr>
            <p:nvPr/>
          </p:nvCxnSpPr>
          <p:spPr bwMode="auto">
            <a:xfrm>
              <a:off x="7255933" y="2264833"/>
              <a:ext cx="619008" cy="452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5504275" y="2123252"/>
              <a:ext cx="177800" cy="72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8188684">
              <a:off x="6373425" y="2857523"/>
              <a:ext cx="177800" cy="164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16200000" flipH="1">
              <a:off x="5990602" y="1144682"/>
              <a:ext cx="118533" cy="116581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5097639" y="2976033"/>
              <a:ext cx="197556" cy="3457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16200000">
              <a:off x="7792263" y="2268127"/>
              <a:ext cx="177800" cy="72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5" name="Group 114"/>
          <p:cNvGrpSpPr/>
          <p:nvPr/>
        </p:nvGrpSpPr>
        <p:grpSpPr>
          <a:xfrm>
            <a:off x="228600" y="4411133"/>
            <a:ext cx="474133" cy="1303867"/>
            <a:chOff x="228600" y="4411133"/>
            <a:chExt cx="474133" cy="130386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rcRect l="22165" t="10778" r="14109" b="6587"/>
            <a:stretch>
              <a:fillRect/>
            </a:stretch>
          </p:blipFill>
          <p:spPr>
            <a:xfrm>
              <a:off x="228600" y="5257800"/>
              <a:ext cx="457200" cy="457200"/>
            </a:xfrm>
            <a:prstGeom prst="rect">
              <a:avLst/>
            </a:prstGeom>
          </p:spPr>
        </p:pic>
        <p:sp>
          <p:nvSpPr>
            <p:cNvPr id="62" name="Oval 61"/>
            <p:cNvSpPr/>
            <p:nvPr/>
          </p:nvSpPr>
          <p:spPr bwMode="auto">
            <a:xfrm>
              <a:off x="228600" y="4411133"/>
              <a:ext cx="474133" cy="23706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98" name="Straight Arrow Connector 97"/>
            <p:cNvCxnSpPr>
              <a:stCxn id="62" idx="4"/>
              <a:endCxn id="34" idx="0"/>
            </p:cNvCxnSpPr>
            <p:nvPr/>
          </p:nvCxnSpPr>
          <p:spPr bwMode="auto">
            <a:xfrm rot="5400000">
              <a:off x="156634" y="4948767"/>
              <a:ext cx="609600" cy="846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17" name="Group 116"/>
          <p:cNvGrpSpPr/>
          <p:nvPr/>
        </p:nvGrpSpPr>
        <p:grpSpPr>
          <a:xfrm>
            <a:off x="3124200" y="4411134"/>
            <a:ext cx="479212" cy="1684866"/>
            <a:chOff x="3124200" y="4411134"/>
            <a:chExt cx="479212" cy="168486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rcRect l="22165" t="10778" r="14109" b="6587"/>
            <a:stretch>
              <a:fillRect/>
            </a:stretch>
          </p:blipFill>
          <p:spPr>
            <a:xfrm>
              <a:off x="3124200" y="5638800"/>
              <a:ext cx="457200" cy="457200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129279" y="4411134"/>
              <a:ext cx="474133" cy="859366"/>
              <a:chOff x="3200400" y="1143000"/>
              <a:chExt cx="609600" cy="1104900"/>
            </a:xfrm>
          </p:grpSpPr>
          <p:sp>
            <p:nvSpPr>
              <p:cNvPr id="67" name="Oval 66"/>
              <p:cNvSpPr/>
              <p:nvPr/>
            </p:nvSpPr>
            <p:spPr bwMode="auto">
              <a:xfrm>
                <a:off x="3200400" y="1143000"/>
                <a:ext cx="609600" cy="3048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3200400" y="1943100"/>
                <a:ext cx="609600" cy="3048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cxnSp>
            <p:nvCxnSpPr>
              <p:cNvPr id="69" name="Straight Connector 68"/>
              <p:cNvCxnSpPr>
                <a:stCxn id="67" idx="4"/>
                <a:endCxn id="68" idx="0"/>
              </p:cNvCxnSpPr>
              <p:nvPr/>
            </p:nvCxnSpPr>
            <p:spPr bwMode="auto">
              <a:xfrm rot="5400000">
                <a:off x="3257550" y="1695450"/>
                <a:ext cx="4953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02" name="Straight Arrow Connector 101"/>
            <p:cNvCxnSpPr>
              <a:stCxn id="68" idx="4"/>
              <a:endCxn id="32" idx="0"/>
            </p:cNvCxnSpPr>
            <p:nvPr/>
          </p:nvCxnSpPr>
          <p:spPr bwMode="auto">
            <a:xfrm rot="5400000">
              <a:off x="3175423" y="5447877"/>
              <a:ext cx="368300" cy="1354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1293706" y="3877733"/>
            <a:ext cx="1244600" cy="1837267"/>
            <a:chOff x="1293706" y="3877733"/>
            <a:chExt cx="1244600" cy="1837267"/>
          </a:xfrm>
        </p:grpSpPr>
        <p:cxnSp>
          <p:nvCxnSpPr>
            <p:cNvPr id="100" name="Straight Arrow Connector 99"/>
            <p:cNvCxnSpPr>
              <a:stCxn id="64" idx="4"/>
            </p:cNvCxnSpPr>
            <p:nvPr/>
          </p:nvCxnSpPr>
          <p:spPr bwMode="auto">
            <a:xfrm rot="5400000">
              <a:off x="968587" y="4670214"/>
              <a:ext cx="1117600" cy="677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rcRect l="22165" t="10778" r="14109" b="6587"/>
            <a:stretch>
              <a:fillRect/>
            </a:stretch>
          </p:blipFill>
          <p:spPr>
            <a:xfrm>
              <a:off x="1295400" y="5257800"/>
              <a:ext cx="457200" cy="457200"/>
            </a:xfrm>
            <a:prstGeom prst="rect">
              <a:avLst/>
            </a:prstGeom>
          </p:spPr>
        </p:pic>
        <p:grpSp>
          <p:nvGrpSpPr>
            <p:cNvPr id="66" name="Group 65"/>
            <p:cNvGrpSpPr/>
            <p:nvPr/>
          </p:nvGrpSpPr>
          <p:grpSpPr>
            <a:xfrm>
              <a:off x="1293706" y="3877733"/>
              <a:ext cx="1244600" cy="770467"/>
              <a:chOff x="1066800" y="1066800"/>
              <a:chExt cx="1600200" cy="990600"/>
            </a:xfrm>
          </p:grpSpPr>
          <p:sp>
            <p:nvSpPr>
              <p:cNvPr id="63" name="Oval 62"/>
              <p:cNvSpPr/>
              <p:nvPr/>
            </p:nvSpPr>
            <p:spPr bwMode="auto">
              <a:xfrm>
                <a:off x="2057400" y="1752600"/>
                <a:ext cx="609600" cy="3048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cxnSp>
            <p:nvCxnSpPr>
              <p:cNvPr id="65" name="Straight Arrow Connector 64"/>
              <p:cNvCxnSpPr>
                <a:stCxn id="63" idx="1"/>
                <a:endCxn id="64" idx="5"/>
              </p:cNvCxnSpPr>
              <p:nvPr/>
            </p:nvCxnSpPr>
            <p:spPr bwMode="auto">
              <a:xfrm rot="16200000" flipV="1">
                <a:off x="1631763" y="1282326"/>
                <a:ext cx="470274" cy="55954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64" name="Oval 63"/>
              <p:cNvSpPr/>
              <p:nvPr/>
            </p:nvSpPr>
            <p:spPr bwMode="auto">
              <a:xfrm>
                <a:off x="1066800" y="1066800"/>
                <a:ext cx="609600" cy="304800"/>
              </a:xfrm>
              <a:prstGeom prst="ellipse">
                <a:avLst/>
              </a:prstGeom>
              <a:solidFill>
                <a:srgbClr val="008000">
                  <a:alpha val="2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 bwMode="auto">
            <a:xfrm rot="10800000">
              <a:off x="1439327" y="5223935"/>
              <a:ext cx="177800" cy="72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8" name="Group 117"/>
          <p:cNvGrpSpPr/>
          <p:nvPr/>
        </p:nvGrpSpPr>
        <p:grpSpPr>
          <a:xfrm>
            <a:off x="4194385" y="3886200"/>
            <a:ext cx="1244600" cy="2895600"/>
            <a:chOff x="4194385" y="3886200"/>
            <a:chExt cx="1244600" cy="2895600"/>
          </a:xfrm>
        </p:grpSpPr>
        <p:cxnSp>
          <p:nvCxnSpPr>
            <p:cNvPr id="104" name="Straight Arrow Connector 103"/>
            <p:cNvCxnSpPr/>
            <p:nvPr/>
          </p:nvCxnSpPr>
          <p:spPr bwMode="auto">
            <a:xfrm rot="5400000">
              <a:off x="4692227" y="6085840"/>
              <a:ext cx="423333" cy="33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76" name="Group 75"/>
            <p:cNvGrpSpPr/>
            <p:nvPr/>
          </p:nvGrpSpPr>
          <p:grpSpPr>
            <a:xfrm>
              <a:off x="4194385" y="3886200"/>
              <a:ext cx="1244600" cy="2015067"/>
              <a:chOff x="4495800" y="4038600"/>
              <a:chExt cx="1600200" cy="2590800"/>
            </a:xfrm>
          </p:grpSpPr>
          <p:sp>
            <p:nvSpPr>
              <p:cNvPr id="71" name="Oval 70"/>
              <p:cNvSpPr/>
              <p:nvPr/>
            </p:nvSpPr>
            <p:spPr bwMode="auto">
              <a:xfrm>
                <a:off x="5486400" y="4724400"/>
                <a:ext cx="609600" cy="3048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4495800" y="4038600"/>
                <a:ext cx="609600" cy="304800"/>
              </a:xfrm>
              <a:prstGeom prst="ellipse">
                <a:avLst/>
              </a:prstGeom>
              <a:solidFill>
                <a:srgbClr val="008000">
                  <a:alpha val="2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5105400" y="6324600"/>
                <a:ext cx="609600" cy="3048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cxnSp>
            <p:nvCxnSpPr>
              <p:cNvPr id="74" name="Straight Connector 73"/>
              <p:cNvCxnSpPr>
                <a:stCxn id="72" idx="4"/>
                <a:endCxn id="73" idx="1"/>
              </p:cNvCxnSpPr>
              <p:nvPr/>
            </p:nvCxnSpPr>
            <p:spPr bwMode="auto">
              <a:xfrm rot="16200000" flipH="1">
                <a:off x="3984719" y="5159281"/>
                <a:ext cx="2025837" cy="394074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Arrow Connector 74"/>
              <p:cNvCxnSpPr>
                <a:stCxn id="71" idx="1"/>
                <a:endCxn id="72" idx="5"/>
              </p:cNvCxnSpPr>
              <p:nvPr/>
            </p:nvCxnSpPr>
            <p:spPr bwMode="auto">
              <a:xfrm rot="16200000" flipV="1">
                <a:off x="5060763" y="4254126"/>
                <a:ext cx="470274" cy="55954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/>
            <a:srcRect l="22165" t="10778" r="14109" b="6587"/>
            <a:stretch>
              <a:fillRect/>
            </a:stretch>
          </p:blipFill>
          <p:spPr>
            <a:xfrm>
              <a:off x="4673600" y="6324600"/>
              <a:ext cx="457200" cy="457200"/>
            </a:xfrm>
            <a:prstGeom prst="rect">
              <a:avLst/>
            </a:prstGeom>
          </p:spPr>
        </p:pic>
        <p:cxnSp>
          <p:nvCxnSpPr>
            <p:cNvPr id="112" name="Straight Connector 111"/>
            <p:cNvCxnSpPr/>
            <p:nvPr/>
          </p:nvCxnSpPr>
          <p:spPr bwMode="auto">
            <a:xfrm rot="10800000">
              <a:off x="4825998" y="6307666"/>
              <a:ext cx="177800" cy="72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0" name="Group 119"/>
          <p:cNvGrpSpPr/>
          <p:nvPr/>
        </p:nvGrpSpPr>
        <p:grpSpPr>
          <a:xfrm>
            <a:off x="7391400" y="4419600"/>
            <a:ext cx="1600200" cy="2362200"/>
            <a:chOff x="7391400" y="4419600"/>
            <a:chExt cx="1600200" cy="2362200"/>
          </a:xfrm>
        </p:grpSpPr>
        <p:cxnSp>
          <p:nvCxnSpPr>
            <p:cNvPr id="108" name="Straight Arrow Connector 107"/>
            <p:cNvCxnSpPr/>
            <p:nvPr/>
          </p:nvCxnSpPr>
          <p:spPr bwMode="auto">
            <a:xfrm rot="16200000" flipH="1">
              <a:off x="8235951" y="5763682"/>
              <a:ext cx="1045633" cy="846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89" name="Group 88"/>
            <p:cNvGrpSpPr/>
            <p:nvPr/>
          </p:nvGrpSpPr>
          <p:grpSpPr>
            <a:xfrm>
              <a:off x="7391400" y="4419600"/>
              <a:ext cx="1600200" cy="859367"/>
              <a:chOff x="5029200" y="5067300"/>
              <a:chExt cx="2057400" cy="1104900"/>
            </a:xfrm>
          </p:grpSpPr>
          <p:sp>
            <p:nvSpPr>
              <p:cNvPr id="83" name="Oval 82"/>
              <p:cNvSpPr/>
              <p:nvPr/>
            </p:nvSpPr>
            <p:spPr bwMode="auto">
              <a:xfrm>
                <a:off x="5029200" y="5067300"/>
                <a:ext cx="609600" cy="3048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5029200" y="5867400"/>
                <a:ext cx="609600" cy="3048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6477000" y="5867400"/>
                <a:ext cx="609600" cy="3048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cxnSp>
            <p:nvCxnSpPr>
              <p:cNvPr id="86" name="Straight Connector 85"/>
              <p:cNvCxnSpPr>
                <a:stCxn id="83" idx="4"/>
                <a:endCxn id="84" idx="0"/>
              </p:cNvCxnSpPr>
              <p:nvPr/>
            </p:nvCxnSpPr>
            <p:spPr bwMode="auto">
              <a:xfrm rot="5400000">
                <a:off x="5086350" y="5619750"/>
                <a:ext cx="4953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Arrow Connector 86"/>
              <p:cNvCxnSpPr>
                <a:stCxn id="84" idx="6"/>
              </p:cNvCxnSpPr>
              <p:nvPr/>
            </p:nvCxnSpPr>
            <p:spPr bwMode="auto">
              <a:xfrm>
                <a:off x="5638800" y="6019800"/>
                <a:ext cx="795868" cy="582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rot="16200000">
                <a:off x="6328366" y="6024035"/>
                <a:ext cx="228600" cy="9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/>
            <a:srcRect l="22165" t="10778" r="14109" b="6587"/>
            <a:stretch>
              <a:fillRect/>
            </a:stretch>
          </p:blipFill>
          <p:spPr>
            <a:xfrm flipV="1">
              <a:off x="8534400" y="6324600"/>
              <a:ext cx="457200" cy="457200"/>
            </a:xfrm>
            <a:prstGeom prst="rect">
              <a:avLst/>
            </a:prstGeom>
          </p:spPr>
        </p:pic>
        <p:cxnSp>
          <p:nvCxnSpPr>
            <p:cNvPr id="113" name="Straight Connector 112"/>
            <p:cNvCxnSpPr/>
            <p:nvPr/>
          </p:nvCxnSpPr>
          <p:spPr bwMode="auto">
            <a:xfrm rot="10800000">
              <a:off x="8686800" y="6299202"/>
              <a:ext cx="177800" cy="72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9" name="Group 118"/>
          <p:cNvGrpSpPr/>
          <p:nvPr/>
        </p:nvGrpSpPr>
        <p:grpSpPr>
          <a:xfrm>
            <a:off x="6029958" y="4419600"/>
            <a:ext cx="770467" cy="2362200"/>
            <a:chOff x="6029958" y="4419600"/>
            <a:chExt cx="770467" cy="23622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 rot="16200000" flipH="1">
              <a:off x="6058746" y="6084144"/>
              <a:ext cx="423333" cy="677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82" name="Group 81"/>
            <p:cNvGrpSpPr/>
            <p:nvPr/>
          </p:nvGrpSpPr>
          <p:grpSpPr>
            <a:xfrm>
              <a:off x="6029958" y="4419600"/>
              <a:ext cx="770467" cy="1481667"/>
              <a:chOff x="2971800" y="3848100"/>
              <a:chExt cx="990600" cy="1905000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3352800" y="3848100"/>
                <a:ext cx="609600" cy="3048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3352800" y="4648200"/>
                <a:ext cx="609600" cy="3048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2971800" y="5448300"/>
                <a:ext cx="609600" cy="3048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cxnSp>
            <p:nvCxnSpPr>
              <p:cNvPr id="80" name="Straight Connector 79"/>
              <p:cNvCxnSpPr>
                <a:stCxn id="77" idx="4"/>
                <a:endCxn id="78" idx="0"/>
              </p:cNvCxnSpPr>
              <p:nvPr/>
            </p:nvCxnSpPr>
            <p:spPr bwMode="auto">
              <a:xfrm rot="5400000">
                <a:off x="3409950" y="4400550"/>
                <a:ext cx="4953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>
                <a:stCxn id="78" idx="4"/>
                <a:endCxn id="79" idx="0"/>
              </p:cNvCxnSpPr>
              <p:nvPr/>
            </p:nvCxnSpPr>
            <p:spPr bwMode="auto">
              <a:xfrm rot="5400000">
                <a:off x="3219450" y="5010150"/>
                <a:ext cx="495300" cy="381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/>
            <a:srcRect l="22165" t="10778" r="14109" b="6587"/>
            <a:stretch>
              <a:fillRect/>
            </a:stretch>
          </p:blipFill>
          <p:spPr>
            <a:xfrm flipV="1">
              <a:off x="6045200" y="6324600"/>
              <a:ext cx="457200" cy="457200"/>
            </a:xfrm>
            <a:prstGeom prst="rect">
              <a:avLst/>
            </a:prstGeom>
          </p:spPr>
        </p:pic>
        <p:cxnSp>
          <p:nvCxnSpPr>
            <p:cNvPr id="114" name="Straight Connector 113"/>
            <p:cNvCxnSpPr/>
            <p:nvPr/>
          </p:nvCxnSpPr>
          <p:spPr bwMode="auto">
            <a:xfrm rot="10800000">
              <a:off x="6189134" y="6299205"/>
              <a:ext cx="177800" cy="72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2" name="TextBox 121"/>
          <p:cNvSpPr txBox="1"/>
          <p:nvPr/>
        </p:nvSpPr>
        <p:spPr>
          <a:xfrm>
            <a:off x="304800" y="1314272"/>
            <a:ext cx="46481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generate candidate pathways, up to a specified length, that link a hit to the virus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533400"/>
          </a:xfrm>
        </p:spPr>
        <p:txBody>
          <a:bodyPr/>
          <a:lstStyle/>
          <a:p>
            <a:r>
              <a:rPr lang="en-US" sz="3600" dirty="0" smtClean="0"/>
              <a:t>Variables in integer programming approach</a:t>
            </a:r>
            <a:endParaRPr lang="en-US" sz="36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7505700" y="1693331"/>
            <a:ext cx="609600" cy="2971800"/>
            <a:chOff x="6667500" y="1752600"/>
            <a:chExt cx="609600" cy="297180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/>
            <a:srcRect l="22165" t="10778" r="14109" b="6587"/>
            <a:stretch>
              <a:fillRect/>
            </a:stretch>
          </p:blipFill>
          <p:spPr>
            <a:xfrm>
              <a:off x="6743700" y="4267200"/>
              <a:ext cx="457200" cy="457200"/>
            </a:xfrm>
            <a:prstGeom prst="rect">
              <a:avLst/>
            </a:prstGeom>
          </p:spPr>
        </p:pic>
        <p:sp>
          <p:nvSpPr>
            <p:cNvPr id="82" name="Oval 81"/>
            <p:cNvSpPr/>
            <p:nvPr/>
          </p:nvSpPr>
          <p:spPr bwMode="auto">
            <a:xfrm>
              <a:off x="6667500" y="1752600"/>
              <a:ext cx="609600" cy="3048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667500" y="2590800"/>
              <a:ext cx="609600" cy="3048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667500" y="3429000"/>
              <a:ext cx="609600" cy="304800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92" name="Straight Connector 91"/>
            <p:cNvCxnSpPr>
              <a:stCxn id="82" idx="4"/>
              <a:endCxn id="85" idx="0"/>
            </p:cNvCxnSpPr>
            <p:nvPr/>
          </p:nvCxnSpPr>
          <p:spPr bwMode="auto">
            <a:xfrm rot="5400000">
              <a:off x="6705600" y="2324100"/>
              <a:ext cx="5334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126" name="Group 125"/>
            <p:cNvGrpSpPr/>
            <p:nvPr/>
          </p:nvGrpSpPr>
          <p:grpSpPr>
            <a:xfrm>
              <a:off x="6858000" y="3733800"/>
              <a:ext cx="228600" cy="465805"/>
              <a:chOff x="6816462" y="3733800"/>
              <a:chExt cx="228600" cy="465805"/>
            </a:xfrm>
          </p:grpSpPr>
          <p:cxnSp>
            <p:nvCxnSpPr>
              <p:cNvPr id="121" name="Straight Arrow Connector 120"/>
              <p:cNvCxnSpPr/>
              <p:nvPr/>
            </p:nvCxnSpPr>
            <p:spPr bwMode="auto">
              <a:xfrm rot="5400000">
                <a:off x="6706394" y="3961606"/>
                <a:ext cx="45720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>
                <a:off x="6816462" y="4198673"/>
                <a:ext cx="228600" cy="932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8" name="Straight Connector 127"/>
            <p:cNvCxnSpPr>
              <a:stCxn id="85" idx="4"/>
              <a:endCxn id="88" idx="0"/>
            </p:cNvCxnSpPr>
            <p:nvPr/>
          </p:nvCxnSpPr>
          <p:spPr bwMode="auto">
            <a:xfrm rot="5400000">
              <a:off x="6705600" y="3162300"/>
              <a:ext cx="533400" cy="158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6858000" y="3064931"/>
          <a:ext cx="303299" cy="323430"/>
        </p:xfrm>
        <a:graphic>
          <a:graphicData uri="http://schemas.openxmlformats.org/presentationml/2006/ole">
            <p:oleObj spid="_x0000_s64518" name="Equation" r:id="rId5" imgW="190500" imgH="203200" progId="Equation.3">
              <p:embed/>
            </p:oleObj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7848600" y="2971797"/>
          <a:ext cx="928687" cy="283169"/>
        </p:xfrm>
        <a:graphic>
          <a:graphicData uri="http://schemas.openxmlformats.org/presentationml/2006/ole">
            <p:oleObj spid="_x0000_s64519" name="Equation" r:id="rId6" imgW="584200" imgH="177800" progId="Equation.3">
              <p:embed/>
            </p:oleObj>
          </a:graphicData>
        </a:graphic>
      </p:graphicFrame>
      <p:graphicFrame>
        <p:nvGraphicFramePr>
          <p:cNvPr id="130" name="Object 7"/>
          <p:cNvGraphicFramePr>
            <a:graphicFrameLocks noChangeAspect="1"/>
          </p:cNvGraphicFramePr>
          <p:nvPr/>
        </p:nvGraphicFramePr>
        <p:xfrm>
          <a:off x="7848600" y="2091265"/>
          <a:ext cx="222250" cy="282575"/>
        </p:xfrm>
        <a:graphic>
          <a:graphicData uri="http://schemas.openxmlformats.org/presentationml/2006/ole">
            <p:oleObj spid="_x0000_s64520" name="Equation" r:id="rId7" imgW="139700" imgH="177800" progId="Equation.3">
              <p:embed/>
            </p:oleObj>
          </a:graphicData>
        </a:graphic>
      </p:graphicFrame>
      <p:graphicFrame>
        <p:nvGraphicFramePr>
          <p:cNvPr id="131" name="Object 7"/>
          <p:cNvGraphicFramePr>
            <a:graphicFrameLocks noChangeAspect="1"/>
          </p:cNvGraphicFramePr>
          <p:nvPr/>
        </p:nvGraphicFramePr>
        <p:xfrm>
          <a:off x="7848600" y="3750731"/>
          <a:ext cx="585788" cy="282575"/>
        </p:xfrm>
        <a:graphic>
          <a:graphicData uri="http://schemas.openxmlformats.org/presentationml/2006/ole">
            <p:oleObj spid="_x0000_s64521" name="Equation" r:id="rId8" imgW="368300" imgH="177800" progId="Equation.3">
              <p:embed/>
            </p:oleObj>
          </a:graphicData>
        </a:graphic>
      </p:graphicFrame>
      <p:sp>
        <p:nvSpPr>
          <p:cNvPr id="133" name="Left Brace 132"/>
          <p:cNvSpPr/>
          <p:nvPr/>
        </p:nvSpPr>
        <p:spPr bwMode="auto">
          <a:xfrm>
            <a:off x="7171270" y="1676400"/>
            <a:ext cx="228600" cy="3048000"/>
          </a:xfrm>
          <a:prstGeom prst="leftBrac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97" charset="0"/>
            </a:endParaRPr>
          </a:p>
        </p:txBody>
      </p:sp>
      <p:graphicFrame>
        <p:nvGraphicFramePr>
          <p:cNvPr id="135" name="Table 134"/>
          <p:cNvGraphicFramePr>
            <a:graphicFrameLocks noGrp="1"/>
          </p:cNvGraphicFramePr>
          <p:nvPr/>
        </p:nvGraphicFramePr>
        <p:xfrm>
          <a:off x="304800" y="2042160"/>
          <a:ext cx="6324600" cy="2377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64920"/>
                <a:gridCol w="50596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endParaRPr lang="en-US" sz="2000" b="0" dirty="0">
                        <a:solidFill>
                          <a:srgbClr val="000066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lang="en-US" sz="2000" b="0" dirty="0">
                        <a:solidFill>
                          <a:srgbClr val="000066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err="1" smtClean="0"/>
                        <a:t>x</a:t>
                      </a:r>
                      <a:r>
                        <a:rPr lang="en-US" sz="2000" i="1" baseline="-25000" dirty="0" err="1" smtClean="0"/>
                        <a:t>e</a:t>
                      </a:r>
                      <a:endParaRPr lang="en-US" sz="20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is edge </a:t>
                      </a:r>
                      <a:r>
                        <a:rPr lang="en-US" sz="2000" i="1" dirty="0" err="1" smtClean="0">
                          <a:latin typeface="+mj-lt"/>
                          <a:cs typeface="Arial"/>
                        </a:rPr>
                        <a:t>e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active?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s</a:t>
                      </a:r>
                      <a:r>
                        <a:rPr lang="en-US" sz="2000" i="1" baseline="-25000" dirty="0" smtClean="0"/>
                        <a:t>e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sign of edge </a:t>
                      </a:r>
                      <a:r>
                        <a:rPr lang="en-US" sz="2000" i="1" dirty="0" err="1" smtClean="0">
                          <a:latin typeface="+mj-lt"/>
                          <a:cs typeface="Arial"/>
                        </a:rPr>
                        <a:t>e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(up- or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down-regulating)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d</a:t>
                      </a:r>
                      <a:r>
                        <a:rPr lang="en-US" sz="2000" i="1" baseline="-25000" dirty="0" smtClean="0"/>
                        <a:t>e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direction of edge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i="1" baseline="0" dirty="0" err="1" smtClean="0">
                          <a:latin typeface="+mj-lt"/>
                          <a:cs typeface="Arial"/>
                        </a:rPr>
                        <a:t>e</a:t>
                      </a:r>
                      <a:endParaRPr lang="en-US" sz="2000" i="1" dirty="0">
                        <a:latin typeface="+mj-lt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baseline="0" dirty="0" err="1" smtClean="0"/>
                        <a:t>t</a:t>
                      </a:r>
                      <a:r>
                        <a:rPr lang="en-US" sz="2000" i="1" baseline="-25000" dirty="0" err="1" smtClean="0"/>
                        <a:t>g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phenotype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effect)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of knocking out gene </a:t>
                      </a:r>
                      <a:r>
                        <a:rPr lang="en-US" sz="2000" baseline="0" dirty="0" err="1" smtClean="0">
                          <a:latin typeface="+mj-lt"/>
                          <a:cs typeface="Arial"/>
                        </a:rPr>
                        <a:t>g</a:t>
                      </a:r>
                      <a:endParaRPr lang="en-US" sz="2000" dirty="0">
                        <a:latin typeface="+mj-lt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j-lt"/>
                        </a:rPr>
                        <a:t>σ</a:t>
                      </a:r>
                      <a:r>
                        <a:rPr lang="en-US" sz="2000" i="1" baseline="-25000" dirty="0" err="1" smtClean="0">
                          <a:latin typeface="+mj-lt"/>
                        </a:rPr>
                        <a:t>p</a:t>
                      </a:r>
                      <a:endParaRPr lang="en-US" sz="200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is pathway </a:t>
                      </a:r>
                      <a:r>
                        <a:rPr lang="en-US" sz="2000" i="1" dirty="0" err="1" smtClean="0">
                          <a:latin typeface="+mj-lt"/>
                          <a:cs typeface="Arial"/>
                        </a:rPr>
                        <a:t>p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active?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6" name="Object 7"/>
          <p:cNvGraphicFramePr>
            <a:graphicFrameLocks noChangeAspect="1"/>
          </p:cNvGraphicFramePr>
          <p:nvPr/>
        </p:nvGraphicFramePr>
        <p:xfrm>
          <a:off x="7716838" y="3360738"/>
          <a:ext cx="223837" cy="323850"/>
        </p:xfrm>
        <a:graphic>
          <a:graphicData uri="http://schemas.openxmlformats.org/presentationml/2006/ole">
            <p:oleObj spid="_x0000_s64522" name="Equation" r:id="rId9" imgW="1397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533400"/>
          </a:xfrm>
        </p:spPr>
        <p:txBody>
          <a:bodyPr/>
          <a:lstStyle/>
          <a:p>
            <a:r>
              <a:rPr lang="en-US" sz="3600" dirty="0" smtClean="0"/>
              <a:t>Constraints in </a:t>
            </a:r>
            <a:br>
              <a:rPr lang="en-US" sz="3600" dirty="0" smtClean="0"/>
            </a:br>
            <a:r>
              <a:rPr lang="en-US" sz="3600" dirty="0" smtClean="0"/>
              <a:t>integer programming approach</a:t>
            </a:r>
            <a:endParaRPr lang="en-US" sz="3600" dirty="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990600" y="2895600"/>
          <a:ext cx="3161262" cy="987425"/>
        </p:xfrm>
        <a:graphic>
          <a:graphicData uri="http://schemas.openxmlformats.org/presentationml/2006/ole">
            <p:oleObj spid="_x0000_s115719" name="Equation" r:id="rId4" imgW="1625600" imgH="508000" progId="Equation.3">
              <p:embed/>
            </p:oleObj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919913" y="1828800"/>
            <a:ext cx="1919287" cy="3048000"/>
            <a:chOff x="6858000" y="1676400"/>
            <a:chExt cx="1919287" cy="3048000"/>
          </a:xfrm>
        </p:grpSpPr>
        <p:grpSp>
          <p:nvGrpSpPr>
            <p:cNvPr id="2" name="Group 128"/>
            <p:cNvGrpSpPr/>
            <p:nvPr/>
          </p:nvGrpSpPr>
          <p:grpSpPr>
            <a:xfrm>
              <a:off x="7505700" y="1693331"/>
              <a:ext cx="609600" cy="2971800"/>
              <a:chOff x="6667500" y="1752600"/>
              <a:chExt cx="609600" cy="2971800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5"/>
              <a:srcRect l="22165" t="10778" r="14109" b="6587"/>
              <a:stretch>
                <a:fillRect/>
              </a:stretch>
            </p:blipFill>
            <p:spPr>
              <a:xfrm>
                <a:off x="6743700" y="4267200"/>
                <a:ext cx="457200" cy="457200"/>
              </a:xfrm>
              <a:prstGeom prst="rect">
                <a:avLst/>
              </a:prstGeom>
            </p:spPr>
          </p:pic>
          <p:sp>
            <p:nvSpPr>
              <p:cNvPr id="82" name="Oval 81"/>
              <p:cNvSpPr/>
              <p:nvPr/>
            </p:nvSpPr>
            <p:spPr bwMode="auto">
              <a:xfrm>
                <a:off x="6667500" y="1752600"/>
                <a:ext cx="609600" cy="3048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6667500" y="2590800"/>
                <a:ext cx="609600" cy="3048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6667500" y="3429000"/>
                <a:ext cx="609600" cy="304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97" charset="0"/>
                </a:endParaRPr>
              </a:p>
            </p:txBody>
          </p:sp>
          <p:cxnSp>
            <p:nvCxnSpPr>
              <p:cNvPr id="92" name="Straight Connector 91"/>
              <p:cNvCxnSpPr>
                <a:stCxn id="82" idx="4"/>
                <a:endCxn id="85" idx="0"/>
              </p:cNvCxnSpPr>
              <p:nvPr/>
            </p:nvCxnSpPr>
            <p:spPr bwMode="auto">
              <a:xfrm rot="5400000">
                <a:off x="6705600" y="2324100"/>
                <a:ext cx="5334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grpSp>
            <p:nvGrpSpPr>
              <p:cNvPr id="3" name="Group 125"/>
              <p:cNvGrpSpPr/>
              <p:nvPr/>
            </p:nvGrpSpPr>
            <p:grpSpPr>
              <a:xfrm>
                <a:off x="6858000" y="3733800"/>
                <a:ext cx="228600" cy="465805"/>
                <a:chOff x="6816462" y="3733800"/>
                <a:chExt cx="228600" cy="465805"/>
              </a:xfrm>
            </p:grpSpPr>
            <p:cxnSp>
              <p:nvCxnSpPr>
                <p:cNvPr id="121" name="Straight Arrow Connector 120"/>
                <p:cNvCxnSpPr/>
                <p:nvPr/>
              </p:nvCxnSpPr>
              <p:spPr bwMode="auto">
                <a:xfrm rot="5400000">
                  <a:off x="6706394" y="3961606"/>
                  <a:ext cx="45720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  <p:cxnSp>
              <p:nvCxnSpPr>
                <p:cNvPr id="122" name="Straight Connector 121"/>
                <p:cNvCxnSpPr/>
                <p:nvPr/>
              </p:nvCxnSpPr>
              <p:spPr bwMode="auto">
                <a:xfrm>
                  <a:off x="6816462" y="4198673"/>
                  <a:ext cx="228600" cy="93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28" name="Straight Connector 127"/>
              <p:cNvCxnSpPr>
                <a:stCxn id="85" idx="4"/>
                <a:endCxn id="88" idx="0"/>
              </p:cNvCxnSpPr>
              <p:nvPr/>
            </p:nvCxnSpPr>
            <p:spPr bwMode="auto">
              <a:xfrm rot="5400000">
                <a:off x="6705600" y="3162300"/>
                <a:ext cx="5334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64518" name="Object 6"/>
            <p:cNvGraphicFramePr>
              <a:graphicFrameLocks noChangeAspect="1"/>
            </p:cNvGraphicFramePr>
            <p:nvPr/>
          </p:nvGraphicFramePr>
          <p:xfrm>
            <a:off x="6858000" y="3064931"/>
            <a:ext cx="303299" cy="323430"/>
          </p:xfrm>
          <a:graphic>
            <a:graphicData uri="http://schemas.openxmlformats.org/presentationml/2006/ole">
              <p:oleObj spid="_x0000_s115714" name="Equation" r:id="rId6" imgW="190500" imgH="203200" progId="Equation.3">
                <p:embed/>
              </p:oleObj>
            </a:graphicData>
          </a:graphic>
        </p:graphicFrame>
        <p:graphicFrame>
          <p:nvGraphicFramePr>
            <p:cNvPr id="64519" name="Object 7"/>
            <p:cNvGraphicFramePr>
              <a:graphicFrameLocks noChangeAspect="1"/>
            </p:cNvGraphicFramePr>
            <p:nvPr/>
          </p:nvGraphicFramePr>
          <p:xfrm>
            <a:off x="7848600" y="2971797"/>
            <a:ext cx="928687" cy="283169"/>
          </p:xfrm>
          <a:graphic>
            <a:graphicData uri="http://schemas.openxmlformats.org/presentationml/2006/ole">
              <p:oleObj spid="_x0000_s115715" name="Equation" r:id="rId7" imgW="584200" imgH="177800" progId="Equation.3">
                <p:embed/>
              </p:oleObj>
            </a:graphicData>
          </a:graphic>
        </p:graphicFrame>
        <p:graphicFrame>
          <p:nvGraphicFramePr>
            <p:cNvPr id="130" name="Object 7"/>
            <p:cNvGraphicFramePr>
              <a:graphicFrameLocks noChangeAspect="1"/>
            </p:cNvGraphicFramePr>
            <p:nvPr/>
          </p:nvGraphicFramePr>
          <p:xfrm>
            <a:off x="7848600" y="2091265"/>
            <a:ext cx="222250" cy="282575"/>
          </p:xfrm>
          <a:graphic>
            <a:graphicData uri="http://schemas.openxmlformats.org/presentationml/2006/ole">
              <p:oleObj spid="_x0000_s115716" name="Equation" r:id="rId8" imgW="139700" imgH="177800" progId="Equation.3">
                <p:embed/>
              </p:oleObj>
            </a:graphicData>
          </a:graphic>
        </p:graphicFrame>
        <p:graphicFrame>
          <p:nvGraphicFramePr>
            <p:cNvPr id="131" name="Object 7"/>
            <p:cNvGraphicFramePr>
              <a:graphicFrameLocks noChangeAspect="1"/>
            </p:cNvGraphicFramePr>
            <p:nvPr/>
          </p:nvGraphicFramePr>
          <p:xfrm>
            <a:off x="7848600" y="3750731"/>
            <a:ext cx="585788" cy="282575"/>
          </p:xfrm>
          <a:graphic>
            <a:graphicData uri="http://schemas.openxmlformats.org/presentationml/2006/ole">
              <p:oleObj spid="_x0000_s115717" name="Equation" r:id="rId9" imgW="368300" imgH="177800" progId="Equation.3">
                <p:embed/>
              </p:oleObj>
            </a:graphicData>
          </a:graphic>
        </p:graphicFrame>
        <p:sp>
          <p:nvSpPr>
            <p:cNvPr id="133" name="Left Brace 132"/>
            <p:cNvSpPr/>
            <p:nvPr/>
          </p:nvSpPr>
          <p:spPr bwMode="auto">
            <a:xfrm>
              <a:off x="7171270" y="1676400"/>
              <a:ext cx="228600" cy="3048000"/>
            </a:xfrm>
            <a:prstGeom prst="leftBrac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97" charset="0"/>
              </a:endParaRPr>
            </a:p>
          </p:txBody>
        </p:sp>
        <p:graphicFrame>
          <p:nvGraphicFramePr>
            <p:cNvPr id="68619" name="Object 11"/>
            <p:cNvGraphicFramePr>
              <a:graphicFrameLocks noChangeAspect="1"/>
            </p:cNvGraphicFramePr>
            <p:nvPr/>
          </p:nvGraphicFramePr>
          <p:xfrm>
            <a:off x="7715250" y="3360738"/>
            <a:ext cx="223837" cy="323850"/>
          </p:xfrm>
          <a:graphic>
            <a:graphicData uri="http://schemas.openxmlformats.org/presentationml/2006/ole">
              <p:oleObj spid="_x0000_s115722" name="Equation" r:id="rId10" imgW="139700" imgH="203200" progId="Equation.3">
                <p:embed/>
              </p:oleObj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334476" y="1595735"/>
            <a:ext cx="6523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all significant measurements (hits) are explained by at least one pathway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63973</TotalTime>
  <Words>1225</Words>
  <Application>Microsoft Macintosh PowerPoint</Application>
  <PresentationFormat>On-screen Show (4:3)</PresentationFormat>
  <Paragraphs>185</Paragraphs>
  <Slides>19</Slides>
  <Notes>19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 Presentation</vt:lpstr>
      <vt:lpstr>Equation</vt:lpstr>
      <vt:lpstr>Identifying Candidate Pathways to  Explain Phenotypes in  Genome-Wide Mutant Screens</vt:lpstr>
      <vt:lpstr>Viruses take advantage of host cell genes</vt:lpstr>
      <vt:lpstr>Genome-wide mutant screens</vt:lpstr>
      <vt:lpstr>Genome-wide mutant screens</vt:lpstr>
      <vt:lpstr>Characterizing virus-host interactions</vt:lpstr>
      <vt:lpstr>Integer programming approach</vt:lpstr>
      <vt:lpstr>Collecting candidate pathways for a hit</vt:lpstr>
      <vt:lpstr>Variables in integer programming approach</vt:lpstr>
      <vt:lpstr>Constraints in  integer programming approach</vt:lpstr>
      <vt:lpstr>Constraints in  integer programming approach</vt:lpstr>
      <vt:lpstr>Current objective function in integer programming approach</vt:lpstr>
      <vt:lpstr>Slide 12</vt:lpstr>
      <vt:lpstr>How to evaluate the IP approach?</vt:lpstr>
      <vt:lpstr>Baseline predictors</vt:lpstr>
      <vt:lpstr>Baseline predictors</vt:lpstr>
      <vt:lpstr>Markov network approach</vt:lpstr>
      <vt:lpstr>Predictive Accuracy (BMV)</vt:lpstr>
      <vt:lpstr>Predictive Accuracy (FHV)</vt:lpstr>
      <vt:lpstr>Future work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Gene Expression Data</dc:title>
  <dc:creator>Mark Craven</dc:creator>
  <cp:lastModifiedBy>Mark Craven</cp:lastModifiedBy>
  <cp:revision>1509</cp:revision>
  <cp:lastPrinted>2009-04-21T17:04:19Z</cp:lastPrinted>
  <dcterms:created xsi:type="dcterms:W3CDTF">2011-11-16T02:59:28Z</dcterms:created>
  <dcterms:modified xsi:type="dcterms:W3CDTF">2011-11-16T03:01:21Z</dcterms:modified>
</cp:coreProperties>
</file>