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9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89" r:id="rId33"/>
    <p:sldId id="290" r:id="rId3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2502;&#12483;&#12463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2502;&#12483;&#12463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Sheet1!$D$1</c:f>
              <c:strCache>
                <c:ptCount val="1"/>
                <c:pt idx="0">
                  <c:v>Seq-best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Sheet1!$D$2:$D$31</c:f>
              <c:numCache>
                <c:formatCode>General</c:formatCode>
                <c:ptCount val="30"/>
                <c:pt idx="0">
                  <c:v>36448.0</c:v>
                </c:pt>
                <c:pt idx="1">
                  <c:v>4749.0</c:v>
                </c:pt>
                <c:pt idx="2">
                  <c:v>4.0505898E7</c:v>
                </c:pt>
                <c:pt idx="3">
                  <c:v>288274.0</c:v>
                </c:pt>
                <c:pt idx="5">
                  <c:v>59739.0</c:v>
                </c:pt>
                <c:pt idx="7">
                  <c:v>18818.0</c:v>
                </c:pt>
                <c:pt idx="9">
                  <c:v>1474.0</c:v>
                </c:pt>
                <c:pt idx="11">
                  <c:v>2653.0</c:v>
                </c:pt>
                <c:pt idx="12">
                  <c:v>5218.0</c:v>
                </c:pt>
                <c:pt idx="13">
                  <c:v>12322.0</c:v>
                </c:pt>
                <c:pt idx="14">
                  <c:v>29126.0</c:v>
                </c:pt>
                <c:pt idx="15">
                  <c:v>9173.0</c:v>
                </c:pt>
                <c:pt idx="16">
                  <c:v>290.0</c:v>
                </c:pt>
                <c:pt idx="17">
                  <c:v>327.0</c:v>
                </c:pt>
                <c:pt idx="18">
                  <c:v>187.0</c:v>
                </c:pt>
                <c:pt idx="19">
                  <c:v>142.0</c:v>
                </c:pt>
                <c:pt idx="20">
                  <c:v>13905.0</c:v>
                </c:pt>
                <c:pt idx="21">
                  <c:v>12120.0</c:v>
                </c:pt>
                <c:pt idx="22">
                  <c:v>18508.0</c:v>
                </c:pt>
                <c:pt idx="23">
                  <c:v>41098.0</c:v>
                </c:pt>
                <c:pt idx="24">
                  <c:v>91175.0</c:v>
                </c:pt>
                <c:pt idx="25">
                  <c:v>52084.0</c:v>
                </c:pt>
                <c:pt idx="26">
                  <c:v>1436.0</c:v>
                </c:pt>
                <c:pt idx="27">
                  <c:v>11786.0</c:v>
                </c:pt>
                <c:pt idx="28">
                  <c:v>4666.0</c:v>
                </c:pt>
                <c:pt idx="29">
                  <c:v>1142.0</c:v>
                </c:pt>
              </c:numCache>
            </c:numRef>
          </c:y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Par-best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Sheet1!$E$2:$E$31</c:f>
              <c:numCache>
                <c:formatCode>General</c:formatCode>
                <c:ptCount val="30"/>
                <c:pt idx="0">
                  <c:v>29422.0</c:v>
                </c:pt>
                <c:pt idx="1">
                  <c:v>2.682252E6</c:v>
                </c:pt>
                <c:pt idx="2">
                  <c:v>1.0E8</c:v>
                </c:pt>
                <c:pt idx="3">
                  <c:v>387823.0</c:v>
                </c:pt>
                <c:pt idx="5">
                  <c:v>25721.0</c:v>
                </c:pt>
                <c:pt idx="7">
                  <c:v>26177.0</c:v>
                </c:pt>
                <c:pt idx="9">
                  <c:v>1467.0</c:v>
                </c:pt>
                <c:pt idx="11">
                  <c:v>1666.0</c:v>
                </c:pt>
                <c:pt idx="12">
                  <c:v>4695.0</c:v>
                </c:pt>
                <c:pt idx="13">
                  <c:v>6774.0</c:v>
                </c:pt>
                <c:pt idx="14">
                  <c:v>33851.0</c:v>
                </c:pt>
                <c:pt idx="15">
                  <c:v>10525.0</c:v>
                </c:pt>
                <c:pt idx="16">
                  <c:v>291.0</c:v>
                </c:pt>
                <c:pt idx="17">
                  <c:v>208.0</c:v>
                </c:pt>
                <c:pt idx="18">
                  <c:v>158.0</c:v>
                </c:pt>
                <c:pt idx="19">
                  <c:v>109.0</c:v>
                </c:pt>
                <c:pt idx="20">
                  <c:v>3215.0</c:v>
                </c:pt>
                <c:pt idx="21">
                  <c:v>7547.0</c:v>
                </c:pt>
                <c:pt idx="22">
                  <c:v>4837.0</c:v>
                </c:pt>
                <c:pt idx="23">
                  <c:v>15229.0</c:v>
                </c:pt>
                <c:pt idx="24">
                  <c:v>51340.0</c:v>
                </c:pt>
                <c:pt idx="25">
                  <c:v>521422.0</c:v>
                </c:pt>
                <c:pt idx="26">
                  <c:v>775.0</c:v>
                </c:pt>
                <c:pt idx="27">
                  <c:v>11786.0</c:v>
                </c:pt>
                <c:pt idx="28">
                  <c:v>36528.0</c:v>
                </c:pt>
                <c:pt idx="29">
                  <c:v>1516.0</c:v>
                </c:pt>
              </c:numCache>
            </c:numRef>
          </c:yVal>
        </c:ser>
        <c:ser>
          <c:idx val="4"/>
          <c:order val="2"/>
          <c:tx>
            <c:strRef>
              <c:f>Sheet1!$H$1</c:f>
              <c:strCache>
                <c:ptCount val="1"/>
                <c:pt idx="0">
                  <c:v>Line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Sheet1!$H$2:$H$31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yVal>
        </c:ser>
        <c:axId val="583596120"/>
        <c:axId val="544040792"/>
      </c:scatterChart>
      <c:valAx>
        <c:axId val="583596120"/>
        <c:scaling>
          <c:logBase val="10.0"/>
          <c:orientation val="minMax"/>
          <c:min val="100.0"/>
        </c:scaling>
        <c:axPos val="b"/>
        <c:numFmt formatCode="General" sourceLinked="1"/>
        <c:tickLblPos val="nextTo"/>
        <c:crossAx val="544040792"/>
        <c:crosses val="autoZero"/>
        <c:crossBetween val="midCat"/>
      </c:valAx>
      <c:valAx>
        <c:axId val="544040792"/>
        <c:scaling>
          <c:logBase val="10.0"/>
          <c:orientation val="minMax"/>
          <c:min val="100.0"/>
        </c:scaling>
        <c:axPos val="l"/>
        <c:majorGridlines/>
        <c:numFmt formatCode="General" sourceLinked="1"/>
        <c:tickLblPos val="nextTo"/>
        <c:crossAx val="5835961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2"/>
          <c:order val="0"/>
          <c:tx>
            <c:strRef>
              <c:f>Sheet1!$F$1</c:f>
              <c:strCache>
                <c:ptCount val="1"/>
                <c:pt idx="0">
                  <c:v>Seq-heur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noFill/>
              <a:ln w="25400">
                <a:solidFill>
                  <a:schemeClr val="accent1"/>
                </a:solidFill>
              </a:ln>
            </c:spPr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Sheet1!$F$2:$F$31</c:f>
              <c:numCache>
                <c:formatCode>General</c:formatCode>
                <c:ptCount val="30"/>
                <c:pt idx="0">
                  <c:v>80897.0</c:v>
                </c:pt>
                <c:pt idx="1">
                  <c:v>4892.0</c:v>
                </c:pt>
                <c:pt idx="2">
                  <c:v>1.0E8</c:v>
                </c:pt>
                <c:pt idx="3">
                  <c:v>614516.0</c:v>
                </c:pt>
                <c:pt idx="4">
                  <c:v>310195.0</c:v>
                </c:pt>
                <c:pt idx="5">
                  <c:v>370300.0</c:v>
                </c:pt>
                <c:pt idx="6">
                  <c:v>25552.0</c:v>
                </c:pt>
                <c:pt idx="7">
                  <c:v>33545.0</c:v>
                </c:pt>
                <c:pt idx="8">
                  <c:v>26425.0</c:v>
                </c:pt>
                <c:pt idx="9">
                  <c:v>1697.0</c:v>
                </c:pt>
                <c:pt idx="10">
                  <c:v>1385.0</c:v>
                </c:pt>
                <c:pt idx="11">
                  <c:v>2653.0</c:v>
                </c:pt>
                <c:pt idx="12">
                  <c:v>22098.0</c:v>
                </c:pt>
                <c:pt idx="13">
                  <c:v>27188.0</c:v>
                </c:pt>
                <c:pt idx="14">
                  <c:v>29126.0</c:v>
                </c:pt>
                <c:pt idx="15">
                  <c:v>250124.0</c:v>
                </c:pt>
                <c:pt idx="16">
                  <c:v>290.0</c:v>
                </c:pt>
                <c:pt idx="17">
                  <c:v>327.0</c:v>
                </c:pt>
                <c:pt idx="18">
                  <c:v>187.0</c:v>
                </c:pt>
                <c:pt idx="19">
                  <c:v>142.0</c:v>
                </c:pt>
                <c:pt idx="20">
                  <c:v>1.0E8</c:v>
                </c:pt>
                <c:pt idx="21">
                  <c:v>12120.0</c:v>
                </c:pt>
                <c:pt idx="22">
                  <c:v>1.0E8</c:v>
                </c:pt>
                <c:pt idx="23">
                  <c:v>41098.0</c:v>
                </c:pt>
                <c:pt idx="24">
                  <c:v>91175.0</c:v>
                </c:pt>
                <c:pt idx="25">
                  <c:v>1.0E8</c:v>
                </c:pt>
                <c:pt idx="26">
                  <c:v>1.0E8</c:v>
                </c:pt>
                <c:pt idx="27">
                  <c:v>1.0E8</c:v>
                </c:pt>
                <c:pt idx="28">
                  <c:v>1.0E8</c:v>
                </c:pt>
                <c:pt idx="29">
                  <c:v>1142.0</c:v>
                </c:pt>
              </c:numCache>
            </c:numRef>
          </c:yVal>
        </c:ser>
        <c:ser>
          <c:idx val="3"/>
          <c:order val="1"/>
          <c:tx>
            <c:strRef>
              <c:f>Sheet1!$G$1</c:f>
              <c:strCache>
                <c:ptCount val="1"/>
                <c:pt idx="0">
                  <c:v>Par-heur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noFill/>
              <a:ln w="25400">
                <a:solidFill>
                  <a:schemeClr val="accent2"/>
                </a:solidFill>
              </a:ln>
            </c:spPr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Sheet1!$G$2:$G$31</c:f>
              <c:numCache>
                <c:formatCode>General</c:formatCode>
                <c:ptCount val="30"/>
                <c:pt idx="0">
                  <c:v>32705.0</c:v>
                </c:pt>
                <c:pt idx="1">
                  <c:v>3.321857E6</c:v>
                </c:pt>
                <c:pt idx="2">
                  <c:v>1.0E8</c:v>
                </c:pt>
                <c:pt idx="3">
                  <c:v>6.08051E6</c:v>
                </c:pt>
                <c:pt idx="4">
                  <c:v>6.958915E6</c:v>
                </c:pt>
                <c:pt idx="5">
                  <c:v>357349.0</c:v>
                </c:pt>
                <c:pt idx="6">
                  <c:v>18068.0</c:v>
                </c:pt>
                <c:pt idx="7">
                  <c:v>30817.0</c:v>
                </c:pt>
                <c:pt idx="8">
                  <c:v>17922.0</c:v>
                </c:pt>
                <c:pt idx="9">
                  <c:v>1546.0</c:v>
                </c:pt>
                <c:pt idx="10">
                  <c:v>1302.0</c:v>
                </c:pt>
                <c:pt idx="11">
                  <c:v>1666.0</c:v>
                </c:pt>
                <c:pt idx="12">
                  <c:v>33481.0</c:v>
                </c:pt>
                <c:pt idx="13">
                  <c:v>36979.0</c:v>
                </c:pt>
                <c:pt idx="14">
                  <c:v>33851.0</c:v>
                </c:pt>
                <c:pt idx="15">
                  <c:v>1.0E8</c:v>
                </c:pt>
                <c:pt idx="16">
                  <c:v>291.0</c:v>
                </c:pt>
                <c:pt idx="17">
                  <c:v>208.0</c:v>
                </c:pt>
                <c:pt idx="18">
                  <c:v>158.0</c:v>
                </c:pt>
                <c:pt idx="19">
                  <c:v>109.0</c:v>
                </c:pt>
                <c:pt idx="20">
                  <c:v>1.0E8</c:v>
                </c:pt>
                <c:pt idx="21">
                  <c:v>8738.0</c:v>
                </c:pt>
                <c:pt idx="22">
                  <c:v>1.0E8</c:v>
                </c:pt>
                <c:pt idx="23">
                  <c:v>38405.0</c:v>
                </c:pt>
                <c:pt idx="24">
                  <c:v>51340.0</c:v>
                </c:pt>
                <c:pt idx="25">
                  <c:v>1.0E8</c:v>
                </c:pt>
                <c:pt idx="27">
                  <c:v>1.0E8</c:v>
                </c:pt>
                <c:pt idx="28">
                  <c:v>1.0E8</c:v>
                </c:pt>
                <c:pt idx="29">
                  <c:v>3525.0</c:v>
                </c:pt>
              </c:numCache>
            </c:numRef>
          </c:yVal>
        </c:ser>
        <c:ser>
          <c:idx val="4"/>
          <c:order val="2"/>
          <c:tx>
            <c:strRef>
              <c:f>Sheet1!$H$1</c:f>
              <c:strCache>
                <c:ptCount val="1"/>
                <c:pt idx="0">
                  <c:v>Line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xVal>
          <c:yVal>
            <c:numRef>
              <c:f>Sheet1!$H$2:$H$31</c:f>
              <c:numCache>
                <c:formatCode>General</c:formatCode>
                <c:ptCount val="30"/>
                <c:pt idx="0">
                  <c:v>1.416673E6</c:v>
                </c:pt>
                <c:pt idx="1">
                  <c:v>1.416673E6</c:v>
                </c:pt>
                <c:pt idx="2">
                  <c:v>1.0E8</c:v>
                </c:pt>
                <c:pt idx="3">
                  <c:v>681686.0</c:v>
                </c:pt>
                <c:pt idx="4">
                  <c:v>681686.0</c:v>
                </c:pt>
                <c:pt idx="5">
                  <c:v>243885.0</c:v>
                </c:pt>
                <c:pt idx="6">
                  <c:v>243885.0</c:v>
                </c:pt>
                <c:pt idx="7">
                  <c:v>60564.0</c:v>
                </c:pt>
                <c:pt idx="8">
                  <c:v>60564.0</c:v>
                </c:pt>
                <c:pt idx="9">
                  <c:v>2183.0</c:v>
                </c:pt>
                <c:pt idx="10">
                  <c:v>2183.0</c:v>
                </c:pt>
                <c:pt idx="11">
                  <c:v>12204.0</c:v>
                </c:pt>
                <c:pt idx="12">
                  <c:v>8842.0</c:v>
                </c:pt>
                <c:pt idx="13">
                  <c:v>25873.0</c:v>
                </c:pt>
                <c:pt idx="14">
                  <c:v>3878.0</c:v>
                </c:pt>
                <c:pt idx="15">
                  <c:v>160083.0</c:v>
                </c:pt>
                <c:pt idx="16">
                  <c:v>570.0</c:v>
                </c:pt>
                <c:pt idx="17">
                  <c:v>570.0</c:v>
                </c:pt>
                <c:pt idx="18">
                  <c:v>282.0</c:v>
                </c:pt>
                <c:pt idx="19">
                  <c:v>282.0</c:v>
                </c:pt>
                <c:pt idx="20">
                  <c:v>11519.0</c:v>
                </c:pt>
                <c:pt idx="21">
                  <c:v>11519.0</c:v>
                </c:pt>
                <c:pt idx="22">
                  <c:v>15157.0</c:v>
                </c:pt>
                <c:pt idx="23">
                  <c:v>15157.0</c:v>
                </c:pt>
                <c:pt idx="24">
                  <c:v>95999.0</c:v>
                </c:pt>
                <c:pt idx="25">
                  <c:v>2043.0</c:v>
                </c:pt>
                <c:pt idx="26">
                  <c:v>2043.0</c:v>
                </c:pt>
                <c:pt idx="27">
                  <c:v>37618.0</c:v>
                </c:pt>
                <c:pt idx="28">
                  <c:v>37618.0</c:v>
                </c:pt>
                <c:pt idx="29">
                  <c:v>2050.0</c:v>
                </c:pt>
              </c:numCache>
            </c:numRef>
          </c:yVal>
        </c:ser>
        <c:axId val="583611512"/>
        <c:axId val="582010888"/>
      </c:scatterChart>
      <c:valAx>
        <c:axId val="583611512"/>
        <c:scaling>
          <c:logBase val="10.0"/>
          <c:orientation val="minMax"/>
          <c:min val="100.0"/>
        </c:scaling>
        <c:axPos val="b"/>
        <c:numFmt formatCode="General" sourceLinked="1"/>
        <c:tickLblPos val="nextTo"/>
        <c:crossAx val="582010888"/>
        <c:crosses val="autoZero"/>
        <c:crossBetween val="midCat"/>
      </c:valAx>
      <c:valAx>
        <c:axId val="582010888"/>
        <c:scaling>
          <c:logBase val="10.0"/>
          <c:orientation val="minMax"/>
          <c:min val="100.0"/>
        </c:scaling>
        <c:axPos val="l"/>
        <c:majorGridlines/>
        <c:numFmt formatCode="General" sourceLinked="1"/>
        <c:tickLblPos val="nextTo"/>
        <c:crossAx val="5836115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E636-D129-164D-A24F-E5C1D8C08ABF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93B2-738D-FE46-A594-108C276FBC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4C60-3C28-B24D-90E0-329BD9EC0B5C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7A9B5-50DF-1740-AA5D-F531A56AC2C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A9B5-50DF-1740-AA5D-F531A56AC2C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E4C3-202E-D24B-9A25-E42FB3DDE36C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E4C3-202E-D24B-9A25-E42FB3DDE36C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6A2A-791B-1240-9678-620E6CBA4B5C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EA25-7A16-C04F-8F03-BB9A02C8EE40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1D94-F2FE-3343-887A-64B24955C577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8BF0-B44C-8842-9139-A9AE5C494261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B501-F04E-DA4A-B8C4-064D633FE746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0CC0-7670-E54E-B08C-0C13F8163EE5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A92-ADAA-5949-99A6-5D38BD1571C7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5CDD-8C5F-2F4C-901B-8A4B9E6FAA36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6155-6C7B-7D40-90FE-54600F4C4D39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356B-927B-534C-863C-73601CCC1178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C0D-14B2-F640-9A29-630354BDD3E9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C2EA8CD-8B15-8441-A7FB-76309F894F5D}" type="datetime1">
              <a:rPr lang="en-US" altLang="ja-JP" smtClean="0"/>
              <a:pPr/>
              <a:t>11.11.16</a:t>
            </a:fld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B1084DA-1E34-3246-93E1-0C4CAAF1660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85318" y="280333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b="1" dirty="0" smtClean="0"/>
              <a:t>Decomposition for Reasoning with Biological Network</a:t>
            </a:r>
            <a:endParaRPr lang="ja-JP" altLang="en-US" sz="4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2560" y="5105400"/>
            <a:ext cx="7406640" cy="1752600"/>
          </a:xfrm>
        </p:spPr>
        <p:txBody>
          <a:bodyPr/>
          <a:lstStyle/>
          <a:p>
            <a:r>
              <a:rPr lang="en-US" altLang="ja-JP" dirty="0" err="1" smtClean="0"/>
              <a:t>Gauvain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Bourgne</a:t>
            </a:r>
            <a:r>
              <a:rPr lang="en-US" altLang="ja-JP" dirty="0" smtClean="0"/>
              <a:t>, Katsumi Inoue</a:t>
            </a:r>
            <a:endParaRPr lang="en-US" altLang="ja-JP" dirty="0" smtClean="0"/>
          </a:p>
          <a:p>
            <a:r>
              <a:rPr lang="en-US" altLang="ja-JP" i="1" dirty="0" smtClean="0"/>
              <a:t>ISSSB’11, </a:t>
            </a:r>
            <a:r>
              <a:rPr lang="en-US" altLang="ja-JP" i="1" dirty="0" err="1" smtClean="0"/>
              <a:t>Shonan</a:t>
            </a:r>
            <a:r>
              <a:rPr lang="en-US" altLang="ja-JP" i="1" dirty="0" smtClean="0"/>
              <a:t> Village, November 13</a:t>
            </a:r>
            <a:r>
              <a:rPr lang="en-US" altLang="ja-JP" i="1" baseline="30000" dirty="0" smtClean="0"/>
              <a:t>th</a:t>
            </a:r>
            <a:r>
              <a:rPr lang="en-US" altLang="ja-JP" i="1" dirty="0" smtClean="0"/>
              <a:t> </a:t>
            </a:r>
            <a:r>
              <a:rPr lang="en-US" altLang="ja-JP" i="1" dirty="0" smtClean="0"/>
              <a:t>-</a:t>
            </a:r>
            <a:r>
              <a:rPr lang="en-US" altLang="ja-JP" i="1" dirty="0" smtClean="0"/>
              <a:t>17</a:t>
            </a:r>
            <a:r>
              <a:rPr lang="en-US" altLang="ja-JP" i="1" baseline="30000" dirty="0" smtClean="0"/>
              <a:t>th</a:t>
            </a:r>
            <a:r>
              <a:rPr lang="en-US" altLang="ja-JP" i="1" dirty="0" smtClean="0"/>
              <a:t> </a:t>
            </a:r>
            <a:r>
              <a:rPr lang="en-US" altLang="ja-JP" i="1" dirty="0" smtClean="0"/>
              <a:t>2011</a:t>
            </a:r>
            <a:endParaRPr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Reasoning task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Partition-based algorithm</a:t>
            </a:r>
          </a:p>
          <a:p>
            <a:r>
              <a:rPr lang="en-US" altLang="ja-JP" dirty="0" smtClean="0"/>
              <a:t>Automated decomposition</a:t>
            </a:r>
          </a:p>
          <a:p>
            <a:r>
              <a:rPr lang="en-US" altLang="ja-JP" dirty="0" smtClean="0"/>
              <a:t>Experimental evaluation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Partition-based CF</a:t>
            </a:r>
            <a:endParaRPr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608" y="1438598"/>
            <a:ext cx="7498080" cy="480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task</a:t>
            </a:r>
          </a:p>
          <a:p>
            <a:pPr lvl="1"/>
            <a:r>
              <a:rPr lang="en-US" altLang="ja-JP" dirty="0" smtClean="0"/>
              <a:t>Consequence Finding (CF) in clausal theories</a:t>
            </a:r>
          </a:p>
          <a:p>
            <a:pPr lvl="2"/>
            <a:r>
              <a:rPr lang="en-US" altLang="ja-JP" dirty="0" smtClean="0"/>
              <a:t>Input</a:t>
            </a:r>
          </a:p>
          <a:p>
            <a:pPr lvl="3"/>
            <a:r>
              <a:rPr lang="en-US" altLang="ja-JP" dirty="0" smtClean="0"/>
              <a:t>A set of clausal theory T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 such that </a:t>
            </a:r>
            <a:r>
              <a:rPr lang="en-US" altLang="ja-JP" dirty="0" err="1" smtClean="0"/>
              <a:t>UT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=T, and a set of </a:t>
            </a:r>
            <a:r>
              <a:rPr lang="en-US" altLang="ja-JP" dirty="0" err="1" smtClean="0"/>
              <a:t>reasoners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 associated with each partition</a:t>
            </a:r>
          </a:p>
          <a:p>
            <a:pPr lvl="3"/>
            <a:r>
              <a:rPr lang="en-US" altLang="ja-JP" dirty="0" smtClean="0"/>
              <a:t>A production field P=&lt;</a:t>
            </a:r>
            <a:r>
              <a:rPr lang="en-US" altLang="ja-JP" dirty="0" err="1" smtClean="0"/>
              <a:t>L,Cond</a:t>
            </a:r>
            <a:r>
              <a:rPr lang="en-US" altLang="ja-JP" dirty="0" smtClean="0"/>
              <a:t>&gt;</a:t>
            </a:r>
          </a:p>
          <a:p>
            <a:pPr lvl="2"/>
            <a:r>
              <a:rPr lang="en-US" altLang="ja-JP" dirty="0" smtClean="0"/>
              <a:t>Output	</a:t>
            </a:r>
          </a:p>
          <a:p>
            <a:pPr lvl="3"/>
            <a:r>
              <a:rPr lang="en-US" altLang="ja-JP" dirty="0" err="1" smtClean="0"/>
              <a:t>Carc(T,P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Where</a:t>
            </a:r>
          </a:p>
          <a:p>
            <a:pPr lvl="3"/>
            <a:r>
              <a:rPr lang="en-US" altLang="ja-JP" dirty="0" smtClean="0"/>
              <a:t>The output should be produced through local computations and interactions between </a:t>
            </a:r>
            <a:r>
              <a:rPr lang="en-US" altLang="ja-JP" dirty="0" err="1" smtClean="0"/>
              <a:t>reasoners</a:t>
            </a:r>
            <a:r>
              <a:rPr lang="en-US" altLang="ja-JP" dirty="0" smtClean="0"/>
              <a:t> (message exchange)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7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Partition-based Consequence Finding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036989" y="1600201"/>
            <a:ext cx="7467600" cy="1929304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Generalization of Partition-based Theorem Proving [Amir &amp; </a:t>
            </a:r>
            <a:r>
              <a:rPr lang="en-US" altLang="ja-JP" dirty="0" err="1" smtClean="0"/>
              <a:t>McIlraith</a:t>
            </a:r>
            <a:r>
              <a:rPr lang="en-US" altLang="ja-JP" dirty="0" smtClean="0"/>
              <a:t>, 2005]</a:t>
            </a:r>
          </a:p>
          <a:p>
            <a:pPr lvl="1"/>
            <a:r>
              <a:rPr lang="en-US" altLang="ja-JP" dirty="0" smtClean="0"/>
              <a:t>Based on Craig’s Interpolation Theorem: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lang="en-US" altLang="ja-JP" sz="1500" i="1" dirty="0" smtClean="0"/>
              <a:t>If C entails D, then there is a formula F involving only </a:t>
            </a:r>
            <a:r>
              <a:rPr lang="en-US" altLang="ja-JP" sz="1500" i="1" dirty="0" smtClean="0">
                <a:solidFill>
                  <a:srgbClr val="FE8637"/>
                </a:solidFill>
              </a:rPr>
              <a:t>symbols common to C et D</a:t>
            </a:r>
            <a:r>
              <a:rPr lang="en-US" altLang="ja-JP" sz="1500" i="1" dirty="0" smtClean="0"/>
              <a:t> such that C entails F and F entails D.</a:t>
            </a: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1036989" y="3529504"/>
            <a:ext cx="7467600" cy="235812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1" lang="en-US" altLang="ja-JP" sz="1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altLang="ja-JP" sz="2400" dirty="0" smtClean="0"/>
              <a:t>Identify common symbols (</a:t>
            </a:r>
            <a:r>
              <a:rPr lang="en-US" altLang="ja-JP" sz="2400" dirty="0" smtClean="0">
                <a:solidFill>
                  <a:srgbClr val="FE8637"/>
                </a:solidFill>
              </a:rPr>
              <a:t>communication languages</a:t>
            </a:r>
            <a:r>
              <a:rPr lang="en-US" altLang="ja-JP" sz="2400" dirty="0" smtClean="0"/>
              <a:t>)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tree structure (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cycle-cut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altLang="ja-JP" sz="2400" baseline="0" dirty="0" smtClean="0"/>
              <a:t>Forward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solidFill>
                  <a:srgbClr val="FE8637"/>
                </a:solidFill>
              </a:rPr>
              <a:t>relevant</a:t>
            </a:r>
            <a:r>
              <a:rPr lang="en-US" altLang="ja-JP" sz="2400" dirty="0" smtClean="0"/>
              <a:t> consequences from leaf to root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3508" y="3460289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9817" y="3460289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90995" y="346028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F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12" name="直線矢印コネクタ 11"/>
          <p:cNvCxnSpPr>
            <a:stCxn id="8" idx="3"/>
            <a:endCxn id="9" idx="1"/>
          </p:cNvCxnSpPr>
          <p:nvPr/>
        </p:nvCxnSpPr>
        <p:spPr>
          <a:xfrm>
            <a:off x="3574874" y="3644955"/>
            <a:ext cx="19449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3574874" y="3644955"/>
            <a:ext cx="7161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3"/>
          </p:cNvCxnSpPr>
          <p:nvPr/>
        </p:nvCxnSpPr>
        <p:spPr>
          <a:xfrm>
            <a:off x="4629624" y="3644955"/>
            <a:ext cx="8901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9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Communication languages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000177" y="1600200"/>
            <a:ext cx="7467600" cy="126133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Graph </a:t>
            </a:r>
            <a:r>
              <a:rPr lang="en-US" altLang="ja-JP" dirty="0" smtClean="0"/>
              <a:t>induced from the </a:t>
            </a:r>
            <a:r>
              <a:rPr lang="en-US" altLang="ja-JP" dirty="0" smtClean="0"/>
              <a:t>partition</a:t>
            </a:r>
          </a:p>
          <a:p>
            <a:r>
              <a:rPr lang="en-US" altLang="ja-JP" dirty="0" smtClean="0"/>
              <a:t>Problem </a:t>
            </a:r>
            <a:r>
              <a:rPr lang="en-US" altLang="ja-JP" dirty="0" smtClean="0"/>
              <a:t>: eliminate cycles from</a:t>
            </a:r>
            <a:r>
              <a:rPr lang="en-US" altLang="ja-JP" dirty="0" smtClean="0"/>
              <a:t> it while </a:t>
            </a:r>
            <a:r>
              <a:rPr lang="en-US" altLang="ja-JP" dirty="0" smtClean="0"/>
              <a:t>ensuring a </a:t>
            </a:r>
            <a:r>
              <a:rPr lang="en-US" altLang="ja-JP" dirty="0" smtClean="0">
                <a:solidFill>
                  <a:srgbClr val="FE8637"/>
                </a:solidFill>
              </a:rPr>
              <a:t>proper labeling</a:t>
            </a:r>
            <a:r>
              <a:rPr lang="en-US" altLang="ja-JP" dirty="0" smtClean="0"/>
              <a:t>.</a:t>
            </a: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1000177" y="2754333"/>
            <a:ext cx="4136449" cy="331676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Cycle-cut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(G not acyclic)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a minimal cycle S=(i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),(i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),…,(i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,i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i,j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S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tabLst/>
              <a:defRPr/>
            </a:pPr>
            <a:r>
              <a:rPr lang="en-US" altLang="ja-JP" dirty="0" smtClean="0"/>
              <a:t>		           is minimal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2" indent="-182880" defTabSz="91440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</a:pPr>
            <a:r>
              <a:rPr lang="en-US" altLang="ja-JP" dirty="0"/>
              <a:t>For each (</a:t>
            </a:r>
            <a:r>
              <a:rPr lang="en-US" altLang="ja-JP" dirty="0" err="1"/>
              <a:t>q,r)≠(i,j</a:t>
            </a:r>
            <a:r>
              <a:rPr lang="en-US" altLang="ja-JP" dirty="0"/>
              <a:t>) in S, </a:t>
            </a:r>
            <a:r>
              <a:rPr lang="en-US" altLang="ja-JP" i="1" dirty="0" err="1"/>
              <a:t>l</a:t>
            </a:r>
            <a:r>
              <a:rPr lang="en-US" altLang="ja-JP" dirty="0" err="1"/>
              <a:t>(q,r)</a:t>
            </a:r>
            <a:r>
              <a:rPr lang="en-US" altLang="ja-JP" dirty="0" err="1">
                <a:latin typeface="Wingdings"/>
                <a:ea typeface="Wingdings"/>
                <a:cs typeface="Wingdings"/>
              </a:rPr>
              <a:t></a:t>
            </a:r>
            <a:r>
              <a:rPr lang="en-US" altLang="ja-JP" i="1" dirty="0" err="1"/>
              <a:t>l</a:t>
            </a:r>
            <a:r>
              <a:rPr lang="en-US" altLang="ja-JP" dirty="0" err="1"/>
              <a:t>(q,r)</a:t>
            </a:r>
            <a:r>
              <a:rPr lang="en-US" altLang="ja-JP" dirty="0" err="1">
                <a:latin typeface="Century Schoolbook (本文)"/>
                <a:cs typeface="Century Schoolbook (本文)"/>
              </a:rPr>
              <a:t>U</a:t>
            </a:r>
            <a:r>
              <a:rPr lang="en-US" altLang="ja-JP" i="1" dirty="0" err="1"/>
              <a:t>l</a:t>
            </a:r>
            <a:r>
              <a:rPr lang="en-US" altLang="ja-JP" dirty="0" err="1"/>
              <a:t>(i,j</a:t>
            </a:r>
            <a:r>
              <a:rPr lang="en-US" altLang="ja-JP" dirty="0"/>
              <a:t>)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i,j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from E</a:t>
            </a:r>
          </a:p>
        </p:txBody>
      </p:sp>
      <p:sp>
        <p:nvSpPr>
          <p:cNvPr id="9" name="円柱 8"/>
          <p:cNvSpPr/>
          <p:nvPr/>
        </p:nvSpPr>
        <p:spPr>
          <a:xfrm>
            <a:off x="6061644" y="2845043"/>
            <a:ext cx="610287" cy="6679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abc</a:t>
            </a:r>
            <a:endParaRPr kumimoji="1" lang="ja-JP" altLang="en-US" dirty="0"/>
          </a:p>
        </p:txBody>
      </p:sp>
      <p:sp>
        <p:nvSpPr>
          <p:cNvPr id="10" name="円柱 9"/>
          <p:cNvSpPr/>
          <p:nvPr/>
        </p:nvSpPr>
        <p:spPr>
          <a:xfrm>
            <a:off x="4940034" y="3830344"/>
            <a:ext cx="610287" cy="6679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bfg</a:t>
            </a:r>
            <a:endParaRPr kumimoji="1" lang="ja-JP" altLang="en-US" dirty="0"/>
          </a:p>
        </p:txBody>
      </p:sp>
      <p:sp>
        <p:nvSpPr>
          <p:cNvPr id="11" name="円柱 10"/>
          <p:cNvSpPr/>
          <p:nvPr/>
        </p:nvSpPr>
        <p:spPr>
          <a:xfrm>
            <a:off x="7155457" y="3830344"/>
            <a:ext cx="610287" cy="6679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ade</a:t>
            </a:r>
            <a:endParaRPr kumimoji="1" lang="ja-JP" altLang="en-US" dirty="0"/>
          </a:p>
        </p:txBody>
      </p:sp>
      <p:sp>
        <p:nvSpPr>
          <p:cNvPr id="12" name="円柱 11"/>
          <p:cNvSpPr/>
          <p:nvPr/>
        </p:nvSpPr>
        <p:spPr>
          <a:xfrm>
            <a:off x="6028656" y="4894141"/>
            <a:ext cx="647214" cy="6679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acdf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0" idx="1"/>
            <a:endCxn id="9" idx="2"/>
          </p:cNvCxnSpPr>
          <p:nvPr/>
        </p:nvCxnSpPr>
        <p:spPr>
          <a:xfrm rot="5400000" flipH="1" flipV="1">
            <a:off x="5327753" y="3096453"/>
            <a:ext cx="651317" cy="816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9" idx="4"/>
            <a:endCxn id="11" idx="1"/>
          </p:cNvCxnSpPr>
          <p:nvPr/>
        </p:nvCxnSpPr>
        <p:spPr>
          <a:xfrm>
            <a:off x="6671931" y="3179027"/>
            <a:ext cx="788670" cy="651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1" idx="3"/>
            <a:endCxn id="12" idx="4"/>
          </p:cNvCxnSpPr>
          <p:nvPr/>
        </p:nvCxnSpPr>
        <p:spPr>
          <a:xfrm rot="5400000">
            <a:off x="6703329" y="4470853"/>
            <a:ext cx="729814" cy="784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0" idx="3"/>
            <a:endCxn id="12" idx="2"/>
          </p:cNvCxnSpPr>
          <p:nvPr/>
        </p:nvCxnSpPr>
        <p:spPr>
          <a:xfrm rot="16200000" flipH="1">
            <a:off x="5272010" y="4471479"/>
            <a:ext cx="729814" cy="783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9" idx="3"/>
            <a:endCxn id="12" idx="1"/>
          </p:cNvCxnSpPr>
          <p:nvPr/>
        </p:nvCxnSpPr>
        <p:spPr>
          <a:xfrm rot="5400000">
            <a:off x="5668961" y="4196313"/>
            <a:ext cx="1381131" cy="14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998935" y="32243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67583" y="39765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10505" y="32243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b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18752" y="470947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89183" y="4709475"/>
            <a:ext cx="44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</a:t>
            </a:r>
            <a:endParaRPr kumimoji="1" lang="ja-JP" altLang="en-US" dirty="0"/>
          </a:p>
        </p:txBody>
      </p:sp>
      <p:cxnSp>
        <p:nvCxnSpPr>
          <p:cNvPr id="35" name="直線コネクタ 34"/>
          <p:cNvCxnSpPr>
            <a:stCxn id="9" idx="3"/>
            <a:endCxn id="12" idx="1"/>
          </p:cNvCxnSpPr>
          <p:nvPr/>
        </p:nvCxnSpPr>
        <p:spPr>
          <a:xfrm rot="5400000">
            <a:off x="5668961" y="4196313"/>
            <a:ext cx="1381131" cy="145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1" idx="3"/>
            <a:endCxn id="12" idx="4"/>
          </p:cNvCxnSpPr>
          <p:nvPr/>
        </p:nvCxnSpPr>
        <p:spPr>
          <a:xfrm rot="5400000">
            <a:off x="6703329" y="4470853"/>
            <a:ext cx="729814" cy="7847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9" idx="4"/>
            <a:endCxn id="11" idx="1"/>
          </p:cNvCxnSpPr>
          <p:nvPr/>
        </p:nvCxnSpPr>
        <p:spPr>
          <a:xfrm>
            <a:off x="6671931" y="3179027"/>
            <a:ext cx="788670" cy="65131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9" idx="4"/>
            <a:endCxn id="11" idx="1"/>
          </p:cNvCxnSpPr>
          <p:nvPr/>
        </p:nvCxnSpPr>
        <p:spPr>
          <a:xfrm>
            <a:off x="6671931" y="3179027"/>
            <a:ext cx="788670" cy="6513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10" idx="3"/>
            <a:endCxn id="12" idx="2"/>
          </p:cNvCxnSpPr>
          <p:nvPr/>
        </p:nvCxnSpPr>
        <p:spPr>
          <a:xfrm rot="16200000" flipH="1">
            <a:off x="5272010" y="4471479"/>
            <a:ext cx="729814" cy="7834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1677248" y="4327439"/>
          <a:ext cx="1897303" cy="726627"/>
        </p:xfrm>
        <a:graphic>
          <a:graphicData uri="http://schemas.openxmlformats.org/presentationml/2006/ole">
            <p:oleObj spid="_x0000_s177154" name="数式" r:id="rId3" imgW="1193800" imgH="457200" progId="Equation.3">
              <p:embed/>
            </p:oleObj>
          </a:graphicData>
        </a:graphic>
      </p:graphicFrame>
      <p:cxnSp>
        <p:nvCxnSpPr>
          <p:cNvPr id="45" name="直線コネクタ 44"/>
          <p:cNvCxnSpPr>
            <a:stCxn id="10" idx="1"/>
            <a:endCxn id="9" idx="2"/>
          </p:cNvCxnSpPr>
          <p:nvPr/>
        </p:nvCxnSpPr>
        <p:spPr>
          <a:xfrm rot="5400000" flipH="1" flipV="1">
            <a:off x="5327753" y="3096453"/>
            <a:ext cx="651317" cy="81646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10" idx="1"/>
            <a:endCxn id="9" idx="2"/>
          </p:cNvCxnSpPr>
          <p:nvPr/>
        </p:nvCxnSpPr>
        <p:spPr>
          <a:xfrm rot="5400000" flipH="1" flipV="1">
            <a:off x="5327753" y="3096453"/>
            <a:ext cx="651317" cy="8164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429917" y="471342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E8637"/>
                </a:solidFill>
              </a:rPr>
              <a:t>b</a:t>
            </a:r>
            <a:endParaRPr kumimoji="1" lang="ja-JP" altLang="en-US" dirty="0">
              <a:solidFill>
                <a:srgbClr val="FE8637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97879" y="39828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E8637"/>
                </a:solidFill>
              </a:rPr>
              <a:t>b</a:t>
            </a:r>
            <a:endParaRPr kumimoji="1" lang="ja-JP" altLang="en-US" dirty="0">
              <a:solidFill>
                <a:srgbClr val="FE8637"/>
              </a:solidFill>
            </a:endParaRPr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34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スライド番号プレースホルダ 2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7B1084DA-1E34-3246-93E1-0C4CAAF1660B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Forward Message-passing Algorithm</a:t>
            </a:r>
            <a:br>
              <a:rPr lang="en-US" altLang="ja-JP" dirty="0" smtClean="0"/>
            </a:br>
            <a:r>
              <a:rPr lang="en-US" altLang="ja-JP" dirty="0" smtClean="0"/>
              <a:t>(Sequential)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009379" y="1600200"/>
            <a:ext cx="3979753" cy="4611469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Preprocessing</a:t>
            </a:r>
          </a:p>
          <a:p>
            <a:pPr lvl="1"/>
            <a:r>
              <a:rPr lang="en-US" altLang="ja-JP" dirty="0" smtClean="0"/>
              <a:t>Determine initial </a:t>
            </a:r>
            <a:r>
              <a:rPr lang="en-US" altLang="ja-JP" dirty="0" err="1" smtClean="0"/>
              <a:t>l(i,j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Apply Cut-cycles</a:t>
            </a:r>
          </a:p>
          <a:p>
            <a:pPr lvl="1"/>
            <a:r>
              <a:rPr lang="en-US" altLang="ja-JP" dirty="0" smtClean="0"/>
              <a:t>Determine P</a:t>
            </a:r>
            <a:r>
              <a:rPr lang="en-US" altLang="ja-JP" baseline="-25000" dirty="0" smtClean="0"/>
              <a:t>i</a:t>
            </a:r>
          </a:p>
          <a:p>
            <a:pPr lvl="2">
              <a:defRPr/>
            </a:pPr>
            <a:r>
              <a:rPr lang="en-US" altLang="ja-JP" dirty="0" smtClean="0">
                <a:solidFill>
                  <a:srgbClr val="FE8637"/>
                </a:solidFill>
              </a:rPr>
              <a:t>Non-root </a:t>
            </a:r>
            <a:r>
              <a:rPr lang="en-US" altLang="ja-JP" dirty="0" smtClean="0"/>
              <a:t>agents </a:t>
            </a:r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 (with parent </a:t>
            </a:r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j</a:t>
            </a:r>
            <a:r>
              <a:rPr lang="en-US" altLang="ja-JP" dirty="0" smtClean="0"/>
              <a:t>): P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=&lt;</a:t>
            </a:r>
            <a:r>
              <a:rPr lang="en-US" altLang="ja-JP" b="1" dirty="0" err="1" smtClean="0"/>
              <a:t>L</a:t>
            </a:r>
            <a:r>
              <a:rPr lang="en-US" altLang="ja-JP" dirty="0" err="1" smtClean="0">
                <a:latin typeface="Arial"/>
                <a:cs typeface="Arial"/>
              </a:rPr>
              <a:t>U</a:t>
            </a:r>
            <a:r>
              <a:rPr lang="en-US" altLang="ja-JP" i="1" dirty="0" err="1" smtClean="0"/>
              <a:t>l(i,j</a:t>
            </a:r>
            <a:r>
              <a:rPr lang="en-US" altLang="ja-JP" i="1" dirty="0" smtClean="0"/>
              <a:t>)</a:t>
            </a:r>
            <a:r>
              <a:rPr lang="en-US" altLang="ja-JP" dirty="0" smtClean="0"/>
              <a:t>&gt;</a:t>
            </a:r>
          </a:p>
          <a:p>
            <a:pPr lvl="2">
              <a:defRPr/>
            </a:pPr>
            <a:r>
              <a:rPr lang="en-US" altLang="ja-JP" dirty="0" smtClean="0">
                <a:solidFill>
                  <a:schemeClr val="accent1"/>
                </a:solidFill>
              </a:rPr>
              <a:t>Root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k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k</a:t>
            </a:r>
            <a:r>
              <a:rPr lang="en-US" altLang="ja-JP" dirty="0" smtClean="0"/>
              <a:t>=P</a:t>
            </a:r>
          </a:p>
          <a:p>
            <a:pPr lvl="1"/>
            <a:endParaRPr lang="en-US" altLang="ja-JP" baseline="-25000" dirty="0" smtClean="0"/>
          </a:p>
          <a:p>
            <a:r>
              <a:rPr lang="en-US" altLang="ja-JP" dirty="0" smtClean="0"/>
              <a:t>Consequence-Finding</a:t>
            </a:r>
          </a:p>
          <a:p>
            <a:pPr lvl="1"/>
            <a:r>
              <a:rPr lang="en-US" altLang="ja-JP" dirty="0" smtClean="0"/>
              <a:t>From leaves to root</a:t>
            </a:r>
          </a:p>
          <a:p>
            <a:pPr lvl="2"/>
            <a:r>
              <a:rPr lang="en-US" altLang="ja-JP" dirty="0" smtClean="0"/>
              <a:t>Determine </a:t>
            </a:r>
            <a:r>
              <a:rPr lang="en-US" altLang="ja-JP" dirty="0" err="1" smtClean="0"/>
              <a:t>Cn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=</a:t>
            </a:r>
            <a:r>
              <a:rPr lang="en-US" altLang="ja-JP" dirty="0" err="1" smtClean="0"/>
              <a:t>Carc(∑</a:t>
            </a:r>
            <a:r>
              <a:rPr lang="en-US" altLang="ja-JP" baseline="-25000" dirty="0" err="1" smtClean="0"/>
              <a:t>i</a:t>
            </a:r>
            <a:r>
              <a:rPr lang="en-US" altLang="ja-JP" dirty="0" err="1" smtClean="0"/>
              <a:t>,P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Forward </a:t>
            </a:r>
            <a:r>
              <a:rPr lang="en-US" altLang="ja-JP" dirty="0" err="1" smtClean="0"/>
              <a:t>Cn</a:t>
            </a:r>
            <a:r>
              <a:rPr lang="en-US" altLang="ja-JP" baseline="-25000" dirty="0" err="1" smtClean="0"/>
              <a:t>i</a:t>
            </a:r>
            <a:endParaRPr lang="en-US" altLang="ja-JP" baseline="-25000" dirty="0" smtClean="0"/>
          </a:p>
          <a:p>
            <a:pPr lvl="1">
              <a:buNone/>
            </a:pPr>
            <a:endParaRPr lang="ja-JP" altLang="en-US" dirty="0"/>
          </a:p>
        </p:txBody>
      </p:sp>
      <p:sp>
        <p:nvSpPr>
          <p:cNvPr id="7" name="フローチャート: 磁気ディスク 6"/>
          <p:cNvSpPr/>
          <p:nvPr/>
        </p:nvSpPr>
        <p:spPr bwMode="auto">
          <a:xfrm>
            <a:off x="6343909" y="16002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フローチャート: 磁気ディスク 7"/>
          <p:cNvSpPr/>
          <p:nvPr/>
        </p:nvSpPr>
        <p:spPr bwMode="auto">
          <a:xfrm>
            <a:off x="49723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フローチャート: 磁気ディスク 8"/>
          <p:cNvSpPr/>
          <p:nvPr/>
        </p:nvSpPr>
        <p:spPr bwMode="auto">
          <a:xfrm>
            <a:off x="77917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フローチャート: 磁気ディスク 9"/>
          <p:cNvSpPr/>
          <p:nvPr/>
        </p:nvSpPr>
        <p:spPr bwMode="auto">
          <a:xfrm>
            <a:off x="4972309" y="48768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フローチャート: 磁気ディスク 10"/>
          <p:cNvSpPr/>
          <p:nvPr/>
        </p:nvSpPr>
        <p:spPr bwMode="auto">
          <a:xfrm>
            <a:off x="4972309" y="48768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フローチャート: 磁気ディスク 11"/>
          <p:cNvSpPr/>
          <p:nvPr/>
        </p:nvSpPr>
        <p:spPr bwMode="auto">
          <a:xfrm>
            <a:off x="77917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フローチャート: 磁気ディスク 12"/>
          <p:cNvSpPr/>
          <p:nvPr/>
        </p:nvSpPr>
        <p:spPr bwMode="auto">
          <a:xfrm>
            <a:off x="49723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フローチャート: 磁気ディスク 13"/>
          <p:cNvSpPr/>
          <p:nvPr/>
        </p:nvSpPr>
        <p:spPr bwMode="auto">
          <a:xfrm>
            <a:off x="6343909" y="16002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フローチャート: 磁気ディスク 14"/>
          <p:cNvSpPr/>
          <p:nvPr/>
        </p:nvSpPr>
        <p:spPr bwMode="auto">
          <a:xfrm>
            <a:off x="4972309" y="48768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フローチャート: 磁気ディスク 15"/>
          <p:cNvSpPr/>
          <p:nvPr/>
        </p:nvSpPr>
        <p:spPr bwMode="auto">
          <a:xfrm>
            <a:off x="49723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フローチャート: 磁気ディスク 16"/>
          <p:cNvSpPr/>
          <p:nvPr/>
        </p:nvSpPr>
        <p:spPr bwMode="auto">
          <a:xfrm>
            <a:off x="7791709" y="32766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フローチャート: 磁気ディスク 17"/>
          <p:cNvSpPr/>
          <p:nvPr/>
        </p:nvSpPr>
        <p:spPr bwMode="auto">
          <a:xfrm>
            <a:off x="6343909" y="1600200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9" name="直線矢印コネクタ 18"/>
          <p:cNvCxnSpPr>
            <a:cxnSpLocks noChangeShapeType="1"/>
          </p:cNvCxnSpPr>
          <p:nvPr/>
        </p:nvCxnSpPr>
        <p:spPr bwMode="auto">
          <a:xfrm rot="5400000" flipH="1" flipV="1">
            <a:off x="5163603" y="4610894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直線矢印コネクタ 19"/>
          <p:cNvCxnSpPr>
            <a:cxnSpLocks noChangeShapeType="1"/>
          </p:cNvCxnSpPr>
          <p:nvPr/>
        </p:nvCxnSpPr>
        <p:spPr bwMode="auto">
          <a:xfrm flipV="1">
            <a:off x="5734309" y="2667000"/>
            <a:ext cx="609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直線矢印コネクタ 20"/>
          <p:cNvCxnSpPr>
            <a:cxnSpLocks noChangeShapeType="1"/>
          </p:cNvCxnSpPr>
          <p:nvPr/>
        </p:nvCxnSpPr>
        <p:spPr bwMode="auto">
          <a:xfrm rot="10800000">
            <a:off x="7410709" y="26670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直線コネクタ 22"/>
          <p:cNvCxnSpPr>
            <a:cxnSpLocks noChangeShapeType="1"/>
            <a:stCxn id="10" idx="1"/>
            <a:endCxn id="8" idx="3"/>
          </p:cNvCxnSpPr>
          <p:nvPr/>
        </p:nvCxnSpPr>
        <p:spPr bwMode="auto">
          <a:xfrm rot="5400000" flipH="1" flipV="1">
            <a:off x="5125503" y="4534694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直線コネクタ 25"/>
          <p:cNvCxnSpPr>
            <a:cxnSpLocks noChangeShapeType="1"/>
            <a:stCxn id="8" idx="1"/>
            <a:endCxn id="7" idx="3"/>
          </p:cNvCxnSpPr>
          <p:nvPr/>
        </p:nvCxnSpPr>
        <p:spPr bwMode="auto">
          <a:xfrm rot="5400000" flipH="1" flipV="1">
            <a:off x="5772409" y="22098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直線コネクタ 27"/>
          <p:cNvCxnSpPr>
            <a:cxnSpLocks noChangeShapeType="1"/>
            <a:stCxn id="9" idx="1"/>
            <a:endCxn id="7" idx="3"/>
          </p:cNvCxnSpPr>
          <p:nvPr/>
        </p:nvCxnSpPr>
        <p:spPr bwMode="auto">
          <a:xfrm rot="16200000" flipV="1">
            <a:off x="7182109" y="21717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Automated Problem Decomposition</a:t>
            </a:r>
            <a:endParaRPr lang="ja-JP" altLang="en-US" dirty="0"/>
          </a:p>
        </p:txBody>
      </p:sp>
      <p:sp>
        <p:nvSpPr>
          <p:cNvPr id="2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Parallel Variant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26" name="フローチャート: 磁気ディスク 25"/>
          <p:cNvSpPr/>
          <p:nvPr/>
        </p:nvSpPr>
        <p:spPr bwMode="auto">
          <a:xfrm>
            <a:off x="4572000" y="22532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フローチャート: 磁気ディスク 26"/>
          <p:cNvSpPr/>
          <p:nvPr/>
        </p:nvSpPr>
        <p:spPr bwMode="auto">
          <a:xfrm>
            <a:off x="32004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フローチャート: 磁気ディスク 27"/>
          <p:cNvSpPr/>
          <p:nvPr/>
        </p:nvSpPr>
        <p:spPr bwMode="auto">
          <a:xfrm>
            <a:off x="60198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フローチャート: 磁気ディスク 28"/>
          <p:cNvSpPr/>
          <p:nvPr/>
        </p:nvSpPr>
        <p:spPr bwMode="auto">
          <a:xfrm>
            <a:off x="3200400" y="55298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フローチャート: 磁気ディスク 29"/>
          <p:cNvSpPr/>
          <p:nvPr/>
        </p:nvSpPr>
        <p:spPr bwMode="auto">
          <a:xfrm>
            <a:off x="3200400" y="55298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1" name="フローチャート: 磁気ディスク 30"/>
          <p:cNvSpPr/>
          <p:nvPr/>
        </p:nvSpPr>
        <p:spPr bwMode="auto">
          <a:xfrm>
            <a:off x="60198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2" name="フローチャート: 磁気ディスク 31"/>
          <p:cNvSpPr/>
          <p:nvPr/>
        </p:nvSpPr>
        <p:spPr bwMode="auto">
          <a:xfrm>
            <a:off x="32004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3" name="フローチャート: 磁気ディスク 32"/>
          <p:cNvSpPr/>
          <p:nvPr/>
        </p:nvSpPr>
        <p:spPr bwMode="auto">
          <a:xfrm>
            <a:off x="4572000" y="22532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4" name="フローチャート: 磁気ディスク 33"/>
          <p:cNvSpPr/>
          <p:nvPr/>
        </p:nvSpPr>
        <p:spPr bwMode="auto">
          <a:xfrm>
            <a:off x="3200400" y="55298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フローチャート: 磁気ディスク 34"/>
          <p:cNvSpPr/>
          <p:nvPr/>
        </p:nvSpPr>
        <p:spPr bwMode="auto">
          <a:xfrm>
            <a:off x="60198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6" name="直線矢印コネクタ 35"/>
          <p:cNvCxnSpPr>
            <a:cxnSpLocks noChangeShapeType="1"/>
          </p:cNvCxnSpPr>
          <p:nvPr/>
        </p:nvCxnSpPr>
        <p:spPr bwMode="auto">
          <a:xfrm rot="5400000" flipH="1" flipV="1">
            <a:off x="3391694" y="5263948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直線矢印コネクタ 36"/>
          <p:cNvCxnSpPr>
            <a:cxnSpLocks noChangeShapeType="1"/>
          </p:cNvCxnSpPr>
          <p:nvPr/>
        </p:nvCxnSpPr>
        <p:spPr bwMode="auto">
          <a:xfrm flipV="1">
            <a:off x="3962400" y="3320054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直線矢印コネクタ 37"/>
          <p:cNvCxnSpPr>
            <a:cxnSpLocks noChangeShapeType="1"/>
          </p:cNvCxnSpPr>
          <p:nvPr/>
        </p:nvCxnSpPr>
        <p:spPr bwMode="auto">
          <a:xfrm rot="10800000">
            <a:off x="5638800" y="3320054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" name="直線コネクタ 22"/>
          <p:cNvCxnSpPr>
            <a:cxnSpLocks noChangeShapeType="1"/>
            <a:stCxn id="29" idx="1"/>
            <a:endCxn id="27" idx="3"/>
          </p:cNvCxnSpPr>
          <p:nvPr/>
        </p:nvCxnSpPr>
        <p:spPr bwMode="auto">
          <a:xfrm rot="5400000" flipH="1" flipV="1">
            <a:off x="3353594" y="5187748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直線コネクタ 25"/>
          <p:cNvCxnSpPr>
            <a:cxnSpLocks noChangeShapeType="1"/>
            <a:stCxn id="27" idx="1"/>
            <a:endCxn id="26" idx="3"/>
          </p:cNvCxnSpPr>
          <p:nvPr/>
        </p:nvCxnSpPr>
        <p:spPr bwMode="auto">
          <a:xfrm rot="5400000" flipH="1" flipV="1">
            <a:off x="4000500" y="2862854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直線コネクタ 27"/>
          <p:cNvCxnSpPr>
            <a:cxnSpLocks noChangeShapeType="1"/>
            <a:stCxn id="28" idx="1"/>
            <a:endCxn id="26" idx="3"/>
          </p:cNvCxnSpPr>
          <p:nvPr/>
        </p:nvCxnSpPr>
        <p:spPr bwMode="auto">
          <a:xfrm rot="16200000" flipV="1">
            <a:off x="5410200" y="2824754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フローチャート: 磁気ディスク 41"/>
          <p:cNvSpPr/>
          <p:nvPr/>
        </p:nvSpPr>
        <p:spPr bwMode="auto">
          <a:xfrm>
            <a:off x="32004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Newcarc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3" name="フローチャート: 磁気ディスク 42"/>
          <p:cNvSpPr/>
          <p:nvPr/>
        </p:nvSpPr>
        <p:spPr bwMode="auto">
          <a:xfrm>
            <a:off x="4572000" y="22532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Newcarc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4" name="フローチャート: 磁気ディスク 43"/>
          <p:cNvSpPr/>
          <p:nvPr/>
        </p:nvSpPr>
        <p:spPr bwMode="auto">
          <a:xfrm>
            <a:off x="3200400" y="39296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フローチャート: 磁気ディスク 44"/>
          <p:cNvSpPr/>
          <p:nvPr/>
        </p:nvSpPr>
        <p:spPr bwMode="auto">
          <a:xfrm>
            <a:off x="4572000" y="2253254"/>
            <a:ext cx="990600" cy="9144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444811" y="1214692"/>
            <a:ext cx="7467600" cy="1261337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Incremental computations:</a:t>
            </a:r>
          </a:p>
          <a:p>
            <a:pPr>
              <a:buNone/>
            </a:pPr>
            <a:r>
              <a:rPr lang="en-US" altLang="ja-JP" sz="2400" dirty="0" smtClean="0"/>
              <a:t>		</a:t>
            </a:r>
            <a:r>
              <a:rPr lang="en-US" altLang="ja-JP" sz="2000" dirty="0" err="1" smtClean="0"/>
              <a:t>Newcarc(TUC,P</a:t>
            </a:r>
            <a:r>
              <a:rPr lang="en-US" altLang="ja-JP" sz="2000" dirty="0" smtClean="0"/>
              <a:t>)=</a:t>
            </a:r>
            <a:r>
              <a:rPr lang="en-US" altLang="ja-JP" sz="2000" dirty="0" err="1" smtClean="0"/>
              <a:t>Carc(TUC,P)\Carc(T,P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48" name="スライド番号プレースホル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9" name="フッター プレースホル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50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42" grpId="0" animBg="1"/>
      <p:bldP spid="43" grpId="0" animBg="1"/>
      <p:bldP spid="43" grpId="1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Reasoning task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Partition-based algorithm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Automated decomposition</a:t>
            </a:r>
          </a:p>
          <a:p>
            <a:r>
              <a:rPr lang="en-US" altLang="ja-JP" dirty="0" smtClean="0"/>
              <a:t>Experimental evaluation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Decomposition of clausal theories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Given a Clausal Theory T</a:t>
            </a:r>
          </a:p>
          <a:p>
            <a:r>
              <a:rPr lang="en-US" altLang="ja-JP" dirty="0" smtClean="0"/>
              <a:t>Find a set of partitions T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, such that</a:t>
            </a:r>
          </a:p>
          <a:p>
            <a:pPr lvl="1"/>
            <a:r>
              <a:rPr lang="en-US" altLang="ja-JP" dirty="0" err="1" smtClean="0"/>
              <a:t>UT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=T</a:t>
            </a:r>
          </a:p>
          <a:p>
            <a:pPr lvl="1"/>
            <a:r>
              <a:rPr lang="en-US" altLang="ja-JP" i="1" dirty="0" smtClean="0"/>
              <a:t>Reasoning is easier </a:t>
            </a:r>
            <a:r>
              <a:rPr lang="en-US" altLang="ja-JP" dirty="0" err="1" smtClean="0"/>
              <a:t>ie</a:t>
            </a:r>
            <a:r>
              <a:rPr lang="en-US" altLang="ja-JP" dirty="0" smtClean="0"/>
              <a:t> the application of partition-based algorithm to this decomposition is as efficient as possible.</a:t>
            </a:r>
          </a:p>
          <a:p>
            <a:pPr lvl="2"/>
            <a:r>
              <a:rPr lang="en-US" altLang="ja-JP" dirty="0" smtClean="0"/>
              <a:t>Minimize the size of the communication languages</a:t>
            </a:r>
          </a:p>
          <a:p>
            <a:pPr lvl="2"/>
            <a:r>
              <a:rPr lang="en-US" altLang="ja-JP" dirty="0" smtClean="0"/>
              <a:t>Ensure that some simplification can be done locally</a:t>
            </a:r>
          </a:p>
          <a:p>
            <a:pPr>
              <a:buNone/>
            </a:pPr>
            <a:r>
              <a:rPr lang="ja-JP" altLang="en-US" dirty="0" smtClean="0">
                <a:sym typeface="Wingdings"/>
              </a:rPr>
              <a:t></a:t>
            </a:r>
            <a:r>
              <a:rPr lang="en-US" altLang="ja-JP" dirty="0" smtClean="0">
                <a:sym typeface="Wingdings"/>
              </a:rPr>
              <a:t> Partitions should be </a:t>
            </a:r>
            <a:r>
              <a:rPr lang="en-US" altLang="ja-JP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cohesive</a:t>
            </a:r>
            <a:r>
              <a:rPr lang="en-US" altLang="ja-JP" dirty="0" smtClean="0">
                <a:sym typeface="Wingdings"/>
              </a:rPr>
              <a:t> and </a:t>
            </a:r>
            <a:r>
              <a:rPr lang="en-US" altLang="ja-JP" dirty="0" smtClean="0">
                <a:solidFill>
                  <a:srgbClr val="F88631"/>
                </a:solidFill>
                <a:sym typeface="Wingdings"/>
              </a:rPr>
              <a:t>loosely coupled</a:t>
            </a:r>
            <a:r>
              <a:rPr lang="en-US" altLang="ja-JP" dirty="0" smtClean="0">
                <a:sym typeface="Wingdings"/>
              </a:rPr>
              <a:t>.</a:t>
            </a:r>
            <a:r>
              <a:rPr lang="en-US" altLang="ja-JP" dirty="0" smtClean="0"/>
              <a:t> 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1080372" y="1804502"/>
            <a:ext cx="1710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c1: ¬</a:t>
            </a:r>
            <a:r>
              <a:rPr lang="en-US" altLang="ja-JP" dirty="0" err="1" smtClean="0"/>
              <a:t>b∨c∨e∨f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2: ¬</a:t>
            </a:r>
            <a:r>
              <a:rPr kumimoji="1" lang="en-US" altLang="ja-JP" dirty="0" err="1" smtClean="0"/>
              <a:t>a</a:t>
            </a:r>
            <a:r>
              <a:rPr lang="en-US" altLang="ja-JP" dirty="0" err="1" smtClean="0"/>
              <a:t>∨d∨e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3: ¬</a:t>
            </a:r>
            <a:r>
              <a:rPr kumimoji="1" lang="en-US" altLang="ja-JP" dirty="0" err="1" smtClean="0"/>
              <a:t>d</a:t>
            </a:r>
            <a:r>
              <a:rPr lang="en-US" altLang="ja-JP" dirty="0" err="1" smtClean="0"/>
              <a:t>∨g∨h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4: ¬</a:t>
            </a:r>
            <a:r>
              <a:rPr kumimoji="1" lang="en-US" altLang="ja-JP" dirty="0" err="1" smtClean="0"/>
              <a:t>e</a:t>
            </a:r>
            <a:r>
              <a:rPr lang="en-US" altLang="ja-JP" dirty="0" err="1" smtClean="0"/>
              <a:t>∨g</a:t>
            </a:r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5: </a:t>
            </a:r>
            <a:r>
              <a:rPr kumimoji="1" lang="en-US" altLang="ja-JP" dirty="0" smtClean="0"/>
              <a:t>¬</a:t>
            </a:r>
            <a:r>
              <a:rPr kumimoji="1" lang="en-US" altLang="ja-JP" dirty="0" err="1" smtClean="0"/>
              <a:t>g</a:t>
            </a:r>
            <a:r>
              <a:rPr lang="en-US" altLang="ja-JP" dirty="0" err="1" smtClean="0"/>
              <a:t>∨¬h∨i</a:t>
            </a:r>
            <a:endParaRPr kumimoji="1" lang="ja-JP" altLang="en-US" dirty="0"/>
          </a:p>
        </p:txBody>
      </p:sp>
      <p:grpSp>
        <p:nvGrpSpPr>
          <p:cNvPr id="3" name="図形グループ 122"/>
          <p:cNvGrpSpPr/>
          <p:nvPr/>
        </p:nvGrpSpPr>
        <p:grpSpPr>
          <a:xfrm>
            <a:off x="3166896" y="1849499"/>
            <a:ext cx="5821793" cy="2325451"/>
            <a:chOff x="2779281" y="1888325"/>
            <a:chExt cx="5821793" cy="2325451"/>
          </a:xfrm>
        </p:grpSpPr>
        <p:sp>
          <p:nvSpPr>
            <p:cNvPr id="22" name="正方形/長方形 21"/>
            <p:cNvSpPr/>
            <p:nvPr/>
          </p:nvSpPr>
          <p:spPr>
            <a:xfrm>
              <a:off x="4478189" y="1933672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c2</a:t>
              </a:r>
              <a:endParaRPr kumimoji="1" lang="ja-JP" altLang="en-US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632687" y="3187104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c1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422314" y="3211817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c4</a:t>
              </a:r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395472" y="1933672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c3</a:t>
              </a:r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203691" y="3228347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c5</a:t>
              </a:r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109172" y="1892473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471796" y="1904697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d</a:t>
              </a:r>
              <a:endParaRPr kumimoji="1" lang="ja-JP" altLang="en-US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7302336" y="1888325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h</a:t>
              </a:r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8135283" y="3182947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416267" y="3174700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g</a:t>
              </a:r>
              <a:endParaRPr kumimoji="1" lang="ja-JP" altLang="en-US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577157" y="3158259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e</a:t>
              </a:r>
              <a:endParaRPr kumimoji="1" lang="ja-JP" altLang="en-US" dirty="0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779281" y="3141712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</a:t>
              </a:r>
              <a:endParaRPr kumimoji="1" lang="ja-JP" altLang="en-US" dirty="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727712" y="3826190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f</a:t>
              </a:r>
              <a:endParaRPr kumimoji="1" lang="ja-JP" altLang="en-US" dirty="0"/>
            </a:p>
          </p:txBody>
        </p:sp>
        <p:cxnSp>
          <p:nvCxnSpPr>
            <p:cNvPr id="54" name="直線矢印コネクタ 53"/>
            <p:cNvCxnSpPr>
              <a:stCxn id="28" idx="6"/>
              <a:endCxn id="22" idx="1"/>
            </p:cNvCxnSpPr>
            <p:nvPr/>
          </p:nvCxnSpPr>
          <p:spPr>
            <a:xfrm flipV="1">
              <a:off x="3574963" y="2082110"/>
              <a:ext cx="903226" cy="41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>
              <a:stCxn id="22" idx="3"/>
              <a:endCxn id="29" idx="2"/>
            </p:cNvCxnSpPr>
            <p:nvPr/>
          </p:nvCxnSpPr>
          <p:spPr>
            <a:xfrm>
              <a:off x="5104970" y="2082110"/>
              <a:ext cx="366826" cy="16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>
              <a:stCxn id="22" idx="2"/>
              <a:endCxn id="41" idx="0"/>
            </p:cNvCxnSpPr>
            <p:nvPr/>
          </p:nvCxnSpPr>
          <p:spPr>
            <a:xfrm rot="16200000" flipH="1">
              <a:off x="4336960" y="2685166"/>
              <a:ext cx="927712" cy="18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stCxn id="23" idx="3"/>
              <a:endCxn id="41" idx="2"/>
            </p:cNvCxnSpPr>
            <p:nvPr/>
          </p:nvCxnSpPr>
          <p:spPr>
            <a:xfrm>
              <a:off x="4259468" y="3335542"/>
              <a:ext cx="317689" cy="16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>
              <a:stCxn id="23" idx="1"/>
              <a:endCxn id="45" idx="6"/>
            </p:cNvCxnSpPr>
            <p:nvPr/>
          </p:nvCxnSpPr>
          <p:spPr>
            <a:xfrm rot="10800000">
              <a:off x="3245073" y="3335506"/>
              <a:ext cx="387615" cy="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>
              <a:stCxn id="23" idx="2"/>
              <a:endCxn id="46" idx="0"/>
            </p:cNvCxnSpPr>
            <p:nvPr/>
          </p:nvCxnSpPr>
          <p:spPr>
            <a:xfrm rot="16200000" flipH="1">
              <a:off x="3782238" y="3647819"/>
              <a:ext cx="342211" cy="14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円/楕円 70"/>
            <p:cNvSpPr/>
            <p:nvPr/>
          </p:nvSpPr>
          <p:spPr>
            <a:xfrm>
              <a:off x="3711203" y="2440928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b</a:t>
              </a:r>
              <a:endParaRPr kumimoji="1" lang="ja-JP" altLang="en-US" dirty="0"/>
            </a:p>
          </p:txBody>
        </p:sp>
        <p:cxnSp>
          <p:nvCxnSpPr>
            <p:cNvPr id="72" name="直線矢印コネクタ 71"/>
            <p:cNvCxnSpPr>
              <a:stCxn id="71" idx="4"/>
              <a:endCxn id="23" idx="0"/>
            </p:cNvCxnSpPr>
            <p:nvPr/>
          </p:nvCxnSpPr>
          <p:spPr>
            <a:xfrm rot="16200000" flipH="1">
              <a:off x="3765793" y="3006819"/>
              <a:ext cx="358590" cy="19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>
              <a:stCxn id="29" idx="6"/>
              <a:endCxn id="25" idx="1"/>
            </p:cNvCxnSpPr>
            <p:nvPr/>
          </p:nvCxnSpPr>
          <p:spPr>
            <a:xfrm flipV="1">
              <a:off x="5937587" y="2082110"/>
              <a:ext cx="457885" cy="16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>
              <a:stCxn id="25" idx="2"/>
              <a:endCxn id="135" idx="0"/>
            </p:cNvCxnSpPr>
            <p:nvPr/>
          </p:nvCxnSpPr>
          <p:spPr>
            <a:xfrm rot="5400000">
              <a:off x="6211056" y="2668654"/>
              <a:ext cx="935915" cy="59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stCxn id="25" idx="3"/>
              <a:endCxn id="31" idx="2"/>
            </p:cNvCxnSpPr>
            <p:nvPr/>
          </p:nvCxnSpPr>
          <p:spPr>
            <a:xfrm>
              <a:off x="7022253" y="2082110"/>
              <a:ext cx="280083" cy="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>
              <a:stCxn id="31" idx="4"/>
              <a:endCxn id="26" idx="0"/>
            </p:cNvCxnSpPr>
            <p:nvPr/>
          </p:nvCxnSpPr>
          <p:spPr>
            <a:xfrm rot="5400000">
              <a:off x="7049939" y="2743054"/>
              <a:ext cx="952436" cy="18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39" idx="6"/>
              <a:endCxn id="26" idx="1"/>
            </p:cNvCxnSpPr>
            <p:nvPr/>
          </p:nvCxnSpPr>
          <p:spPr>
            <a:xfrm>
              <a:off x="6882058" y="3368493"/>
              <a:ext cx="321633" cy="8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>
              <a:stCxn id="26" idx="3"/>
              <a:endCxn id="32" idx="2"/>
            </p:cNvCxnSpPr>
            <p:nvPr/>
          </p:nvCxnSpPr>
          <p:spPr>
            <a:xfrm flipV="1">
              <a:off x="7830472" y="3376740"/>
              <a:ext cx="304811" cy="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>
              <a:stCxn id="41" idx="6"/>
              <a:endCxn id="24" idx="1"/>
            </p:cNvCxnSpPr>
            <p:nvPr/>
          </p:nvCxnSpPr>
          <p:spPr>
            <a:xfrm>
              <a:off x="5042948" y="3352052"/>
              <a:ext cx="379366" cy="82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/>
            <p:cNvCxnSpPr>
              <a:stCxn id="24" idx="3"/>
              <a:endCxn id="39" idx="2"/>
            </p:cNvCxnSpPr>
            <p:nvPr/>
          </p:nvCxnSpPr>
          <p:spPr>
            <a:xfrm>
              <a:off x="6049095" y="3360255"/>
              <a:ext cx="367172" cy="8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図形グループ 123"/>
          <p:cNvGrpSpPr/>
          <p:nvPr/>
        </p:nvGrpSpPr>
        <p:grpSpPr>
          <a:xfrm>
            <a:off x="3162603" y="1849491"/>
            <a:ext cx="5826086" cy="2325459"/>
            <a:chOff x="2779281" y="1888317"/>
            <a:chExt cx="5826086" cy="2325459"/>
          </a:xfrm>
        </p:grpSpPr>
        <p:sp>
          <p:nvSpPr>
            <p:cNvPr id="125" name="正方形/長方形 124"/>
            <p:cNvSpPr/>
            <p:nvPr/>
          </p:nvSpPr>
          <p:spPr>
            <a:xfrm>
              <a:off x="4478189" y="1933672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c2</a:t>
              </a:r>
              <a:endParaRPr kumimoji="1" lang="ja-JP" altLang="en-US" dirty="0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3632687" y="3187104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c1</a:t>
              </a:r>
              <a:endParaRPr kumimoji="1" lang="ja-JP" altLang="en-US" dirty="0"/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422314" y="3211817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c4</a:t>
              </a:r>
              <a:endParaRPr kumimoji="1" lang="ja-JP" altLang="en-US" dirty="0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6395472" y="1933672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c3</a:t>
              </a:r>
              <a:endParaRPr kumimoji="1" lang="ja-JP" altLang="en-US" dirty="0"/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7203691" y="3228347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c5</a:t>
              </a:r>
              <a:endParaRPr kumimoji="1" lang="ja-JP" altLang="en-US" dirty="0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109172" y="1892473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5471796" y="1904697"/>
              <a:ext cx="465791" cy="3875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d</a:t>
              </a:r>
              <a:endParaRPr kumimoji="1" lang="ja-JP" altLang="en-US" dirty="0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7306629" y="1888317"/>
              <a:ext cx="465791" cy="3875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h</a:t>
              </a:r>
              <a:endParaRPr kumimoji="1" lang="ja-JP" altLang="en-US" dirty="0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8139576" y="3182992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i</a:t>
              </a:r>
              <a:endParaRPr kumimoji="1" lang="ja-JP" altLang="en-US" dirty="0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6420560" y="3166462"/>
              <a:ext cx="465791" cy="3875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g</a:t>
              </a:r>
              <a:endParaRPr kumimoji="1" lang="ja-JP" altLang="en-US" dirty="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4577157" y="3158259"/>
              <a:ext cx="465791" cy="3875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e</a:t>
              </a:r>
              <a:endParaRPr kumimoji="1" lang="ja-JP" altLang="en-US" dirty="0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779281" y="3141712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c</a:t>
              </a:r>
              <a:endParaRPr kumimoji="1" lang="ja-JP" altLang="en-US" dirty="0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727712" y="3826190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f</a:t>
              </a:r>
              <a:endParaRPr kumimoji="1" lang="ja-JP" altLang="en-US" dirty="0"/>
            </a:p>
          </p:txBody>
        </p:sp>
        <p:cxnSp>
          <p:nvCxnSpPr>
            <p:cNvPr id="139" name="直線矢印コネクタ 138"/>
            <p:cNvCxnSpPr>
              <a:stCxn id="130" idx="6"/>
              <a:endCxn id="125" idx="1"/>
            </p:cNvCxnSpPr>
            <p:nvPr/>
          </p:nvCxnSpPr>
          <p:spPr>
            <a:xfrm flipV="1">
              <a:off x="3574963" y="2082110"/>
              <a:ext cx="903226" cy="41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>
              <a:stCxn id="125" idx="3"/>
              <a:endCxn id="131" idx="2"/>
            </p:cNvCxnSpPr>
            <p:nvPr/>
          </p:nvCxnSpPr>
          <p:spPr>
            <a:xfrm>
              <a:off x="5104970" y="2082110"/>
              <a:ext cx="366826" cy="16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>
              <a:stCxn id="125" idx="2"/>
              <a:endCxn id="136" idx="0"/>
            </p:cNvCxnSpPr>
            <p:nvPr/>
          </p:nvCxnSpPr>
          <p:spPr>
            <a:xfrm rot="16200000" flipH="1">
              <a:off x="4336960" y="2685166"/>
              <a:ext cx="927712" cy="18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141"/>
            <p:cNvCxnSpPr>
              <a:stCxn id="126" idx="3"/>
              <a:endCxn id="136" idx="2"/>
            </p:cNvCxnSpPr>
            <p:nvPr/>
          </p:nvCxnSpPr>
          <p:spPr>
            <a:xfrm>
              <a:off x="4259468" y="3335542"/>
              <a:ext cx="317689" cy="16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矢印コネクタ 142"/>
            <p:cNvCxnSpPr>
              <a:stCxn id="126" idx="1"/>
              <a:endCxn id="137" idx="6"/>
            </p:cNvCxnSpPr>
            <p:nvPr/>
          </p:nvCxnSpPr>
          <p:spPr>
            <a:xfrm rot="10800000">
              <a:off x="3245073" y="3335506"/>
              <a:ext cx="387615" cy="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矢印コネクタ 143"/>
            <p:cNvCxnSpPr>
              <a:stCxn id="126" idx="2"/>
              <a:endCxn id="138" idx="0"/>
            </p:cNvCxnSpPr>
            <p:nvPr/>
          </p:nvCxnSpPr>
          <p:spPr>
            <a:xfrm rot="16200000" flipH="1">
              <a:off x="3782238" y="3647819"/>
              <a:ext cx="342211" cy="14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円/楕円 144"/>
            <p:cNvSpPr/>
            <p:nvPr/>
          </p:nvSpPr>
          <p:spPr>
            <a:xfrm>
              <a:off x="3711203" y="2440928"/>
              <a:ext cx="465791" cy="3875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/>
                <a:t>b</a:t>
              </a:r>
              <a:endParaRPr kumimoji="1" lang="ja-JP" altLang="en-US" dirty="0"/>
            </a:p>
          </p:txBody>
        </p:sp>
        <p:cxnSp>
          <p:nvCxnSpPr>
            <p:cNvPr id="146" name="直線矢印コネクタ 145"/>
            <p:cNvCxnSpPr>
              <a:stCxn id="145" idx="4"/>
              <a:endCxn id="126" idx="0"/>
            </p:cNvCxnSpPr>
            <p:nvPr/>
          </p:nvCxnSpPr>
          <p:spPr>
            <a:xfrm rot="16200000" flipH="1">
              <a:off x="3765793" y="3006819"/>
              <a:ext cx="358590" cy="19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>
              <a:stCxn id="131" idx="6"/>
              <a:endCxn id="128" idx="1"/>
            </p:cNvCxnSpPr>
            <p:nvPr/>
          </p:nvCxnSpPr>
          <p:spPr>
            <a:xfrm flipV="1">
              <a:off x="5937587" y="2082110"/>
              <a:ext cx="457885" cy="16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>
              <a:stCxn id="128" idx="2"/>
              <a:endCxn id="135" idx="0"/>
            </p:cNvCxnSpPr>
            <p:nvPr/>
          </p:nvCxnSpPr>
          <p:spPr>
            <a:xfrm rot="5400000">
              <a:off x="6213203" y="2670801"/>
              <a:ext cx="935915" cy="55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>
              <a:stCxn id="128" idx="3"/>
              <a:endCxn id="133" idx="2"/>
            </p:cNvCxnSpPr>
            <p:nvPr/>
          </p:nvCxnSpPr>
          <p:spPr>
            <a:xfrm>
              <a:off x="7022253" y="2082110"/>
              <a:ext cx="2843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矢印コネクタ 149"/>
            <p:cNvCxnSpPr>
              <a:stCxn id="133" idx="4"/>
              <a:endCxn id="129" idx="0"/>
            </p:cNvCxnSpPr>
            <p:nvPr/>
          </p:nvCxnSpPr>
          <p:spPr>
            <a:xfrm rot="5400000">
              <a:off x="7052082" y="2740904"/>
              <a:ext cx="952444" cy="224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135" idx="6"/>
              <a:endCxn id="129" idx="1"/>
            </p:cNvCxnSpPr>
            <p:nvPr/>
          </p:nvCxnSpPr>
          <p:spPr>
            <a:xfrm>
              <a:off x="6886351" y="3360255"/>
              <a:ext cx="317340" cy="16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>
              <a:stCxn id="129" idx="3"/>
              <a:endCxn id="134" idx="2"/>
            </p:cNvCxnSpPr>
            <p:nvPr/>
          </p:nvCxnSpPr>
          <p:spPr>
            <a:xfrm>
              <a:off x="7830472" y="3376785"/>
              <a:ext cx="3091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136" idx="6"/>
              <a:endCxn id="127" idx="1"/>
            </p:cNvCxnSpPr>
            <p:nvPr/>
          </p:nvCxnSpPr>
          <p:spPr>
            <a:xfrm>
              <a:off x="5042948" y="3352052"/>
              <a:ext cx="379366" cy="82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>
              <a:stCxn id="127" idx="3"/>
              <a:endCxn id="135" idx="2"/>
            </p:cNvCxnSpPr>
            <p:nvPr/>
          </p:nvCxnSpPr>
          <p:spPr>
            <a:xfrm>
              <a:off x="6049095" y="3360255"/>
              <a:ext cx="37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180"/>
          <p:cNvGrpSpPr/>
          <p:nvPr/>
        </p:nvGrpSpPr>
        <p:grpSpPr>
          <a:xfrm>
            <a:off x="3071888" y="4699966"/>
            <a:ext cx="4197785" cy="1892170"/>
            <a:chOff x="1847017" y="4295952"/>
            <a:chExt cx="4197785" cy="1892170"/>
          </a:xfrm>
        </p:grpSpPr>
        <p:sp>
          <p:nvSpPr>
            <p:cNvPr id="155" name="正方形/長方形 154"/>
            <p:cNvSpPr/>
            <p:nvPr/>
          </p:nvSpPr>
          <p:spPr>
            <a:xfrm>
              <a:off x="2692519" y="4480618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c2</a:t>
              </a:r>
              <a:endParaRPr kumimoji="1" lang="ja-JP" altLang="en-US" dirty="0"/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1847017" y="5734050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c1</a:t>
              </a:r>
              <a:endParaRPr kumimoji="1" lang="ja-JP" altLang="en-US" dirty="0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3636644" y="5758763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c4</a:t>
              </a:r>
              <a:endParaRPr kumimoji="1" lang="ja-JP" altLang="en-US" dirty="0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4609802" y="4480618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c3</a:t>
              </a:r>
              <a:endParaRPr kumimoji="1" lang="ja-JP" altLang="en-US" dirty="0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5418021" y="5775293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c5</a:t>
              </a:r>
              <a:endParaRPr kumimoji="1" lang="ja-JP" altLang="en-US" dirty="0"/>
            </a:p>
          </p:txBody>
        </p:sp>
        <p:cxnSp>
          <p:nvCxnSpPr>
            <p:cNvPr id="163" name="直線コネクタ 162"/>
            <p:cNvCxnSpPr>
              <a:stCxn id="156" idx="3"/>
              <a:endCxn id="157" idx="1"/>
            </p:cNvCxnSpPr>
            <p:nvPr/>
          </p:nvCxnSpPr>
          <p:spPr>
            <a:xfrm>
              <a:off x="2473798" y="5882488"/>
              <a:ext cx="1162846" cy="24713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>
              <a:stCxn id="155" idx="2"/>
              <a:endCxn id="157" idx="0"/>
            </p:cNvCxnSpPr>
            <p:nvPr/>
          </p:nvCxnSpPr>
          <p:spPr>
            <a:xfrm rot="16200000" flipH="1">
              <a:off x="2987337" y="4796065"/>
              <a:ext cx="981270" cy="944125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>
              <a:stCxn id="155" idx="3"/>
              <a:endCxn id="158" idx="1"/>
            </p:cNvCxnSpPr>
            <p:nvPr/>
          </p:nvCxnSpPr>
          <p:spPr>
            <a:xfrm>
              <a:off x="3319300" y="4629056"/>
              <a:ext cx="1290502" cy="1588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>
              <a:endCxn id="159" idx="0"/>
            </p:cNvCxnSpPr>
            <p:nvPr/>
          </p:nvCxnSpPr>
          <p:spPr>
            <a:xfrm rot="16200000" flipH="1">
              <a:off x="4886133" y="4930014"/>
              <a:ext cx="997800" cy="692757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>
              <a:stCxn id="157" idx="3"/>
              <a:endCxn id="159" idx="1"/>
            </p:cNvCxnSpPr>
            <p:nvPr/>
          </p:nvCxnSpPr>
          <p:spPr>
            <a:xfrm>
              <a:off x="4263425" y="5907201"/>
              <a:ext cx="1154596" cy="16530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5" name="テキスト ボックス 174"/>
            <p:cNvSpPr txBox="1"/>
            <p:nvPr/>
          </p:nvSpPr>
          <p:spPr>
            <a:xfrm>
              <a:off x="3521523" y="50386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e</a:t>
              </a:r>
              <a:endParaRPr kumimoji="1" lang="ja-JP" altLang="en-US" dirty="0"/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2861753" y="5789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e</a:t>
              </a:r>
              <a:endParaRPr kumimoji="1" lang="ja-JP" altLang="en-US" dirty="0"/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3781198" y="4295952"/>
              <a:ext cx="317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d</a:t>
              </a:r>
              <a:endParaRPr kumimoji="1" lang="ja-JP" altLang="en-US" dirty="0"/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>
              <a:off x="5451350" y="5121080"/>
              <a:ext cx="449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g,h</a:t>
              </a:r>
              <a:endParaRPr kumimoji="1" lang="ja-JP" altLang="en-US" dirty="0"/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>
              <a:off x="4642926" y="581879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g</a:t>
              </a:r>
              <a:endParaRPr kumimoji="1" lang="ja-JP" altLang="en-US" dirty="0"/>
            </a:p>
          </p:txBody>
        </p:sp>
      </p:grpSp>
      <p:sp>
        <p:nvSpPr>
          <p:cNvPr id="160" name="タイトル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altLang="ja-JP" dirty="0" smtClean="0"/>
              <a:t>Graph representation</a:t>
            </a:r>
            <a:endParaRPr lang="ja-JP" altLang="en-US" dirty="0"/>
          </a:p>
        </p:txBody>
      </p:sp>
      <p:sp>
        <p:nvSpPr>
          <p:cNvPr id="162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608" y="1254558"/>
            <a:ext cx="7498080" cy="496824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Clausal theory can be represented as graph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Focus on </a:t>
            </a:r>
            <a:r>
              <a:rPr lang="en-US" altLang="ja-JP" sz="2800" dirty="0" smtClean="0"/>
              <a:t>common symbols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endParaRPr lang="ja-JP" altLang="en-US" sz="2800" dirty="0"/>
          </a:p>
        </p:txBody>
      </p:sp>
      <p:sp>
        <p:nvSpPr>
          <p:cNvPr id="166" name="スライド番号プレースホルダ 165"/>
          <p:cNvSpPr>
            <a:spLocks noGrp="1"/>
          </p:cNvSpPr>
          <p:nvPr>
            <p:ph type="sldNum" sz="quarter" idx="12"/>
          </p:nvPr>
        </p:nvSpPr>
        <p:spPr>
          <a:xfrm>
            <a:off x="8613648" y="6360762"/>
            <a:ext cx="457200" cy="476250"/>
          </a:xfrm>
        </p:spPr>
        <p:txBody>
          <a:bodyPr/>
          <a:lstStyle/>
          <a:p>
            <a:fld id="{7B1084DA-1E34-3246-93E1-0C4CAAF1660B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67" name="フッター プレースホルダ 166"/>
          <p:cNvSpPr>
            <a:spLocks noGrp="1"/>
          </p:cNvSpPr>
          <p:nvPr>
            <p:ph type="ftr" sz="quarter" idx="11"/>
          </p:nvPr>
        </p:nvSpPr>
        <p:spPr>
          <a:xfrm>
            <a:off x="5715000" y="6342358"/>
            <a:ext cx="2895600" cy="476250"/>
          </a:xfrm>
        </p:spPr>
        <p:txBody>
          <a:bodyPr/>
          <a:lstStyle/>
          <a:p>
            <a:r>
              <a:rPr lang="en-US" altLang="ja-JP" dirty="0" smtClean="0"/>
              <a:t>Automated Problem Decomposition</a:t>
            </a:r>
            <a:endParaRPr lang="ja-JP" altLang="en-US" dirty="0"/>
          </a:p>
        </p:txBody>
      </p:sp>
      <p:sp>
        <p:nvSpPr>
          <p:cNvPr id="168" name="スライド番号プレースホルダ 3"/>
          <p:cNvSpPr txBox="1">
            <a:spLocks/>
          </p:cNvSpPr>
          <p:nvPr/>
        </p:nvSpPr>
        <p:spPr>
          <a:xfrm>
            <a:off x="8610600" y="6356728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5" name="図形グループ 180"/>
          <p:cNvGrpSpPr/>
          <p:nvPr/>
        </p:nvGrpSpPr>
        <p:grpSpPr>
          <a:xfrm>
            <a:off x="3071888" y="4699966"/>
            <a:ext cx="4197785" cy="1892170"/>
            <a:chOff x="1847017" y="4295952"/>
            <a:chExt cx="4197785" cy="1892170"/>
          </a:xfrm>
        </p:grpSpPr>
        <p:sp>
          <p:nvSpPr>
            <p:cNvPr id="236" name="正方形/長方形 235"/>
            <p:cNvSpPr/>
            <p:nvPr/>
          </p:nvSpPr>
          <p:spPr>
            <a:xfrm>
              <a:off x="2692519" y="4480618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c2</a:t>
              </a:r>
              <a:endParaRPr kumimoji="1" lang="ja-JP" altLang="en-US" dirty="0"/>
            </a:p>
          </p:txBody>
        </p:sp>
        <p:sp>
          <p:nvSpPr>
            <p:cNvPr id="237" name="正方形/長方形 236"/>
            <p:cNvSpPr/>
            <p:nvPr/>
          </p:nvSpPr>
          <p:spPr>
            <a:xfrm>
              <a:off x="1847017" y="5734050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c1</a:t>
              </a:r>
              <a:endParaRPr kumimoji="1" lang="ja-JP" altLang="en-US" dirty="0"/>
            </a:p>
          </p:txBody>
        </p:sp>
        <p:sp>
          <p:nvSpPr>
            <p:cNvPr id="238" name="正方形/長方形 237"/>
            <p:cNvSpPr/>
            <p:nvPr/>
          </p:nvSpPr>
          <p:spPr>
            <a:xfrm>
              <a:off x="3636644" y="5758763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c4</a:t>
              </a:r>
              <a:endParaRPr kumimoji="1" lang="ja-JP" altLang="en-US" dirty="0"/>
            </a:p>
          </p:txBody>
        </p:sp>
        <p:sp>
          <p:nvSpPr>
            <p:cNvPr id="239" name="正方形/長方形 238"/>
            <p:cNvSpPr/>
            <p:nvPr/>
          </p:nvSpPr>
          <p:spPr>
            <a:xfrm>
              <a:off x="4609802" y="4480618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c3</a:t>
              </a:r>
              <a:endParaRPr kumimoji="1" lang="ja-JP" altLang="en-US" dirty="0"/>
            </a:p>
          </p:txBody>
        </p:sp>
        <p:sp>
          <p:nvSpPr>
            <p:cNvPr id="240" name="正方形/長方形 239"/>
            <p:cNvSpPr/>
            <p:nvPr/>
          </p:nvSpPr>
          <p:spPr>
            <a:xfrm>
              <a:off x="5418021" y="5775293"/>
              <a:ext cx="626781" cy="296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c5</a:t>
              </a:r>
              <a:endParaRPr kumimoji="1" lang="ja-JP" altLang="en-US" dirty="0"/>
            </a:p>
          </p:txBody>
        </p:sp>
        <p:cxnSp>
          <p:nvCxnSpPr>
            <p:cNvPr id="241" name="直線コネクタ 240"/>
            <p:cNvCxnSpPr>
              <a:stCxn id="237" idx="3"/>
              <a:endCxn id="238" idx="1"/>
            </p:cNvCxnSpPr>
            <p:nvPr/>
          </p:nvCxnSpPr>
          <p:spPr>
            <a:xfrm>
              <a:off x="2473798" y="5882488"/>
              <a:ext cx="1162846" cy="24713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>
              <a:stCxn id="236" idx="2"/>
              <a:endCxn id="238" idx="0"/>
            </p:cNvCxnSpPr>
            <p:nvPr/>
          </p:nvCxnSpPr>
          <p:spPr>
            <a:xfrm rot="16200000" flipH="1">
              <a:off x="2987337" y="4796065"/>
              <a:ext cx="981270" cy="944125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直線コネクタ 242"/>
            <p:cNvCxnSpPr>
              <a:stCxn id="236" idx="3"/>
              <a:endCxn id="239" idx="1"/>
            </p:cNvCxnSpPr>
            <p:nvPr/>
          </p:nvCxnSpPr>
          <p:spPr>
            <a:xfrm>
              <a:off x="3319300" y="4629056"/>
              <a:ext cx="1290502" cy="1588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>
              <a:endCxn id="240" idx="0"/>
            </p:cNvCxnSpPr>
            <p:nvPr/>
          </p:nvCxnSpPr>
          <p:spPr>
            <a:xfrm rot="16200000" flipH="1">
              <a:off x="4886133" y="4930014"/>
              <a:ext cx="997800" cy="692757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>
              <a:stCxn id="238" idx="3"/>
              <a:endCxn id="240" idx="1"/>
            </p:cNvCxnSpPr>
            <p:nvPr/>
          </p:nvCxnSpPr>
          <p:spPr>
            <a:xfrm>
              <a:off x="4263425" y="5907201"/>
              <a:ext cx="1154596" cy="16530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6" name="テキスト ボックス 245"/>
            <p:cNvSpPr txBox="1"/>
            <p:nvPr/>
          </p:nvSpPr>
          <p:spPr>
            <a:xfrm>
              <a:off x="3521523" y="50386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47" name="テキスト ボックス 246"/>
            <p:cNvSpPr txBox="1"/>
            <p:nvPr/>
          </p:nvSpPr>
          <p:spPr>
            <a:xfrm>
              <a:off x="2861753" y="5789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48" name="テキスト ボックス 247"/>
            <p:cNvSpPr txBox="1"/>
            <p:nvPr/>
          </p:nvSpPr>
          <p:spPr>
            <a:xfrm>
              <a:off x="3781198" y="4295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49" name="テキスト ボックス 248"/>
            <p:cNvSpPr txBox="1"/>
            <p:nvPr/>
          </p:nvSpPr>
          <p:spPr>
            <a:xfrm>
              <a:off x="5451350" y="5121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50" name="テキスト ボックス 249"/>
            <p:cNvSpPr txBox="1"/>
            <p:nvPr/>
          </p:nvSpPr>
          <p:spPr>
            <a:xfrm>
              <a:off x="4642926" y="58187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Architecture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35608" y="1495370"/>
            <a:ext cx="1757709" cy="5613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Initial Theory</a:t>
            </a:r>
          </a:p>
          <a:p>
            <a:pPr algn="ctr"/>
            <a:r>
              <a:rPr lang="en-US" altLang="ja-JP" dirty="0" smtClean="0"/>
              <a:t>.sol file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49805" y="1495370"/>
            <a:ext cx="1748507" cy="561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Reduced graph representation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047143" y="2751478"/>
            <a:ext cx="1822128" cy="598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Partitioned graph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260620" y="2687064"/>
            <a:ext cx="2622760" cy="680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Partitioned clausal theory</a:t>
            </a:r>
          </a:p>
          <a:p>
            <a:pPr algn="ctr"/>
            <a:r>
              <a:rPr lang="en-US" altLang="ja-JP" dirty="0" smtClean="0"/>
              <a:t>.</a:t>
            </a:r>
            <a:r>
              <a:rPr lang="en-US" altLang="ja-JP" dirty="0" err="1" smtClean="0"/>
              <a:t>dcf</a:t>
            </a:r>
            <a:r>
              <a:rPr lang="en-US" altLang="ja-JP" dirty="0" smtClean="0"/>
              <a:t> file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65683" y="4628747"/>
            <a:ext cx="1269968" cy="496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Root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504490" y="6055101"/>
            <a:ext cx="2135019" cy="570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Solution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3193317" y="1776040"/>
            <a:ext cx="16564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7067648" y="1421754"/>
            <a:ext cx="1755608" cy="7085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kmetis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074749" y="598148"/>
            <a:ext cx="1748507" cy="5613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Number of partitions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3694196" y="4536720"/>
            <a:ext cx="1755608" cy="7085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Partition-based CF</a:t>
            </a:r>
            <a:endParaRPr kumimoji="1" lang="ja-JP" altLang="en-US" dirty="0"/>
          </a:p>
        </p:txBody>
      </p:sp>
      <p:cxnSp>
        <p:nvCxnSpPr>
          <p:cNvPr id="18" name="Shape 17"/>
          <p:cNvCxnSpPr>
            <a:stCxn id="8" idx="1"/>
            <a:endCxn id="9" idx="0"/>
          </p:cNvCxnSpPr>
          <p:nvPr/>
        </p:nvCxnSpPr>
        <p:spPr>
          <a:xfrm rot="10800000" flipV="1">
            <a:off x="2300668" y="3027549"/>
            <a:ext cx="959953" cy="16011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3"/>
            <a:endCxn id="14" idx="2"/>
          </p:cNvCxnSpPr>
          <p:nvPr/>
        </p:nvCxnSpPr>
        <p:spPr>
          <a:xfrm>
            <a:off x="6598312" y="1776040"/>
            <a:ext cx="46933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5" idx="2"/>
            <a:endCxn id="14" idx="0"/>
          </p:cNvCxnSpPr>
          <p:nvPr/>
        </p:nvCxnSpPr>
        <p:spPr>
          <a:xfrm rot="5400000">
            <a:off x="7816095" y="1288845"/>
            <a:ext cx="262267" cy="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4" idx="4"/>
            <a:endCxn id="7" idx="0"/>
          </p:cNvCxnSpPr>
          <p:nvPr/>
        </p:nvCxnSpPr>
        <p:spPr>
          <a:xfrm rot="16200000" flipH="1">
            <a:off x="7641255" y="2434526"/>
            <a:ext cx="621148" cy="1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7" idx="1"/>
            <a:endCxn id="8" idx="3"/>
          </p:cNvCxnSpPr>
          <p:nvPr/>
        </p:nvCxnSpPr>
        <p:spPr>
          <a:xfrm rot="10800000">
            <a:off x="5883381" y="3027549"/>
            <a:ext cx="1163763" cy="23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8" idx="2"/>
            <a:endCxn id="16" idx="0"/>
          </p:cNvCxnSpPr>
          <p:nvPr/>
        </p:nvCxnSpPr>
        <p:spPr>
          <a:xfrm rot="5400000">
            <a:off x="3987657" y="3952376"/>
            <a:ext cx="11686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9" idx="3"/>
            <a:endCxn id="16" idx="2"/>
          </p:cNvCxnSpPr>
          <p:nvPr/>
        </p:nvCxnSpPr>
        <p:spPr>
          <a:xfrm>
            <a:off x="2935651" y="4877209"/>
            <a:ext cx="758545" cy="13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6" idx="4"/>
            <a:endCxn id="10" idx="0"/>
          </p:cNvCxnSpPr>
          <p:nvPr/>
        </p:nvCxnSpPr>
        <p:spPr>
          <a:xfrm rot="5400000">
            <a:off x="4167098" y="5650198"/>
            <a:ext cx="8098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349045" y="1434935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buildGraph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51971" y="26962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graph2dcf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13566" y="3550840"/>
            <a:ext cx="21909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Root choice heuristic</a:t>
            </a:r>
            <a:endParaRPr kumimoji="1" lang="ja-JP" altLang="en-US" dirty="0"/>
          </a:p>
        </p:txBody>
      </p:sp>
      <p:sp>
        <p:nvSpPr>
          <p:cNvPr id="40" name="四角形吹き出し 39"/>
          <p:cNvSpPr/>
          <p:nvPr/>
        </p:nvSpPr>
        <p:spPr>
          <a:xfrm>
            <a:off x="5098278" y="3727654"/>
            <a:ext cx="3000068" cy="671035"/>
          </a:xfrm>
          <a:prstGeom prst="wedgeRectCallout">
            <a:avLst>
              <a:gd name="adj1" fmla="val -105242"/>
              <a:gd name="adj2" fmla="val -4318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1"/>
            <a:r>
              <a:rPr lang="en-US" altLang="ja-JP" i="1" dirty="0" smtClean="0"/>
              <a:t>Choose root with maximal average clause size</a:t>
            </a:r>
          </a:p>
          <a:p>
            <a:endParaRPr lang="ja-JP" altLang="en-US" dirty="0"/>
          </a:p>
        </p:txBody>
      </p:sp>
      <p:sp>
        <p:nvSpPr>
          <p:cNvPr id="42" name="スライド番号プレースホル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43" name="フッター プレースホルダ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44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In bioinformatics, need to reason on huge amount of data</a:t>
            </a:r>
          </a:p>
          <a:p>
            <a:pPr lvl="1"/>
            <a:r>
              <a:rPr lang="en-US" altLang="ja-JP" dirty="0" smtClean="0"/>
              <a:t>Huge networks (e.g. metabolic </a:t>
            </a:r>
            <a:r>
              <a:rPr lang="en-US" altLang="ja-JP" dirty="0" smtClean="0"/>
              <a:t>pathways, signaling pathways…)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On such problems, centralized methods</a:t>
            </a:r>
          </a:p>
          <a:p>
            <a:pPr lvl="1"/>
            <a:r>
              <a:rPr lang="en-US" altLang="ja-JP" dirty="0" smtClean="0"/>
              <a:t>Long computation time</a:t>
            </a:r>
          </a:p>
          <a:p>
            <a:pPr lvl="1"/>
            <a:r>
              <a:rPr lang="en-US" altLang="ja-JP" dirty="0" smtClean="0"/>
              <a:t>Memory overflow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Problem decomposition</a:t>
            </a:r>
          </a:p>
          <a:p>
            <a:pPr lvl="1"/>
            <a:r>
              <a:rPr lang="en-US" altLang="ja-JP" dirty="0" smtClean="0"/>
              <a:t>Divide into smaller problems or steps to recompose a global solution</a:t>
            </a:r>
          </a:p>
          <a:p>
            <a:pPr lvl="1"/>
            <a:r>
              <a:rPr lang="en-US" altLang="ja-JP" dirty="0" smtClean="0"/>
              <a:t>Need for (1) an automated process to decompose and (2) an algorithm to solve local problems and recompose global solution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 Decomposition</a:t>
            </a:r>
            <a:br>
              <a:rPr lang="en-US" altLang="ja-JP" dirty="0" smtClean="0"/>
            </a:br>
            <a:endParaRPr lang="ja-JP" altLang="en-US" dirty="0"/>
          </a:p>
        </p:txBody>
      </p:sp>
      <p:grpSp>
        <p:nvGrpSpPr>
          <p:cNvPr id="3" name="図形グループ 346"/>
          <p:cNvGrpSpPr/>
          <p:nvPr/>
        </p:nvGrpSpPr>
        <p:grpSpPr>
          <a:xfrm>
            <a:off x="1021445" y="1520231"/>
            <a:ext cx="8027310" cy="5013852"/>
            <a:chOff x="247662" y="1045196"/>
            <a:chExt cx="8027310" cy="5013852"/>
          </a:xfrm>
        </p:grpSpPr>
        <p:cxnSp>
          <p:nvCxnSpPr>
            <p:cNvPr id="44" name="直線コネクタ 43"/>
            <p:cNvCxnSpPr>
              <a:stCxn id="108" idx="0"/>
              <a:endCxn id="118" idx="2"/>
            </p:cNvCxnSpPr>
            <p:nvPr/>
          </p:nvCxnSpPr>
          <p:spPr>
            <a:xfrm rot="5400000" flipH="1" flipV="1">
              <a:off x="532274" y="5612569"/>
              <a:ext cx="519215" cy="5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131" idx="3"/>
              <a:endCxn id="119" idx="7"/>
            </p:cNvCxnSpPr>
            <p:nvPr/>
          </p:nvCxnSpPr>
          <p:spPr>
            <a:xfrm rot="16200000" flipH="1">
              <a:off x="1347493" y="4026326"/>
              <a:ext cx="2438130" cy="50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図形グループ 397"/>
            <p:cNvGrpSpPr/>
            <p:nvPr/>
          </p:nvGrpSpPr>
          <p:grpSpPr>
            <a:xfrm>
              <a:off x="2433225" y="2644715"/>
              <a:ext cx="856753" cy="201323"/>
              <a:chOff x="2489200" y="2286000"/>
              <a:chExt cx="899164" cy="258764"/>
            </a:xfrm>
          </p:grpSpPr>
          <p:sp>
            <p:nvSpPr>
              <p:cNvPr id="131" name="八角形 130"/>
              <p:cNvSpPr/>
              <p:nvPr/>
            </p:nvSpPr>
            <p:spPr>
              <a:xfrm>
                <a:off x="2546929" y="2308226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2" name="Rectangle 9"/>
              <p:cNvSpPr>
                <a:spLocks/>
              </p:cNvSpPr>
              <p:nvPr/>
            </p:nvSpPr>
            <p:spPr bwMode="auto">
              <a:xfrm>
                <a:off x="2489200" y="2286000"/>
                <a:ext cx="899164" cy="258764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hade val="63000"/>
                      <a:satMod val="165000"/>
                    </a:schemeClr>
                  </a:gs>
                  <a:gs pos="30000">
                    <a:schemeClr val="accent5">
                      <a:shade val="58000"/>
                      <a:satMod val="165000"/>
                    </a:schemeClr>
                  </a:gs>
                  <a:gs pos="58000">
                    <a:schemeClr val="accent5">
                      <a:shade val="30000"/>
                      <a:satMod val="175000"/>
                    </a:schemeClr>
                  </a:gs>
                  <a:gs pos="72000">
                    <a:schemeClr val="accent5">
                      <a:shade val="15000"/>
                      <a:satMod val="175000"/>
                    </a:schemeClr>
                  </a:gs>
                  <a:gs pos="100000">
                    <a:schemeClr val="accent3"/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succinate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4" name="直線コネクタ 53"/>
            <p:cNvCxnSpPr>
              <a:stCxn id="130" idx="2"/>
              <a:endCxn id="155" idx="0"/>
            </p:cNvCxnSpPr>
            <p:nvPr/>
          </p:nvCxnSpPr>
          <p:spPr>
            <a:xfrm rot="5400000">
              <a:off x="3217186" y="4446657"/>
              <a:ext cx="135884" cy="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stCxn id="98" idx="2"/>
              <a:endCxn id="130" idx="0"/>
            </p:cNvCxnSpPr>
            <p:nvPr/>
          </p:nvCxnSpPr>
          <p:spPr>
            <a:xfrm rot="16200000" flipH="1">
              <a:off x="3048528" y="3959319"/>
              <a:ext cx="459457" cy="13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99" idx="1"/>
              <a:endCxn id="130" idx="3"/>
            </p:cNvCxnSpPr>
            <p:nvPr/>
          </p:nvCxnSpPr>
          <p:spPr>
            <a:xfrm rot="10800000" flipV="1">
              <a:off x="3859886" y="4287322"/>
              <a:ext cx="74092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図形グループ 391"/>
            <p:cNvGrpSpPr/>
            <p:nvPr/>
          </p:nvGrpSpPr>
          <p:grpSpPr>
            <a:xfrm>
              <a:off x="2710382" y="4195926"/>
              <a:ext cx="1157362" cy="182795"/>
              <a:chOff x="2780076" y="4343400"/>
              <a:chExt cx="1214653" cy="234950"/>
            </a:xfrm>
          </p:grpSpPr>
          <p:sp>
            <p:nvSpPr>
              <p:cNvPr id="129" name="八角形 128"/>
              <p:cNvSpPr/>
              <p:nvPr/>
            </p:nvSpPr>
            <p:spPr>
              <a:xfrm>
                <a:off x="3585526" y="4350159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0" name="Rectangle 15"/>
              <p:cNvSpPr>
                <a:spLocks/>
              </p:cNvSpPr>
              <p:nvPr/>
            </p:nvSpPr>
            <p:spPr bwMode="auto">
              <a:xfrm>
                <a:off x="2780076" y="4343400"/>
                <a:ext cx="1206406" cy="2349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formaldehyde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8" name="曲線コネクタ 246"/>
            <p:cNvCxnSpPr>
              <a:stCxn id="105" idx="0"/>
              <a:endCxn id="129" idx="1"/>
            </p:cNvCxnSpPr>
            <p:nvPr/>
          </p:nvCxnSpPr>
          <p:spPr>
            <a:xfrm rot="16200000" flipV="1">
              <a:off x="3968642" y="4217591"/>
              <a:ext cx="249422" cy="451218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99" idx="2"/>
              <a:endCxn id="127" idx="6"/>
            </p:cNvCxnSpPr>
            <p:nvPr/>
          </p:nvCxnSpPr>
          <p:spPr>
            <a:xfrm rot="16200000" flipH="1">
              <a:off x="5365737" y="4127334"/>
              <a:ext cx="291484" cy="794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126" idx="2"/>
              <a:endCxn id="127" idx="7"/>
            </p:cNvCxnSpPr>
            <p:nvPr/>
          </p:nvCxnSpPr>
          <p:spPr>
            <a:xfrm rot="5400000">
              <a:off x="6564079" y="4005478"/>
              <a:ext cx="280940" cy="1048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図形グループ 395"/>
            <p:cNvGrpSpPr/>
            <p:nvPr/>
          </p:nvGrpSpPr>
          <p:grpSpPr>
            <a:xfrm>
              <a:off x="5494774" y="4668804"/>
              <a:ext cx="1040187" cy="184883"/>
              <a:chOff x="5702300" y="4951199"/>
              <a:chExt cx="1091678" cy="237633"/>
            </a:xfrm>
          </p:grpSpPr>
          <p:sp>
            <p:nvSpPr>
              <p:cNvPr id="127" name="八角形 126"/>
              <p:cNvSpPr/>
              <p:nvPr/>
            </p:nvSpPr>
            <p:spPr>
              <a:xfrm>
                <a:off x="6068319" y="4953000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5702300" y="4951199"/>
                <a:ext cx="1091678" cy="2376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creatinine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2" name="直線コネクタ 61"/>
            <p:cNvCxnSpPr>
              <a:stCxn id="126" idx="1"/>
              <a:endCxn id="141" idx="2"/>
            </p:cNvCxnSpPr>
            <p:nvPr/>
          </p:nvCxnSpPr>
          <p:spPr>
            <a:xfrm rot="10800000" flipV="1">
              <a:off x="6354537" y="4297866"/>
              <a:ext cx="426964" cy="2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図形グループ 396"/>
            <p:cNvGrpSpPr/>
            <p:nvPr/>
          </p:nvGrpSpPr>
          <p:grpSpPr>
            <a:xfrm>
              <a:off x="6781501" y="4206469"/>
              <a:ext cx="894610" cy="182796"/>
              <a:chOff x="6918313" y="4343399"/>
              <a:chExt cx="938895" cy="234951"/>
            </a:xfrm>
          </p:grpSpPr>
          <p:sp>
            <p:nvSpPr>
              <p:cNvPr id="125" name="八角形 124"/>
              <p:cNvSpPr/>
              <p:nvPr/>
            </p:nvSpPr>
            <p:spPr>
              <a:xfrm>
                <a:off x="7035716" y="4351338"/>
                <a:ext cx="192161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6" name="Rectangle 22"/>
              <p:cNvSpPr>
                <a:spLocks/>
              </p:cNvSpPr>
              <p:nvPr/>
            </p:nvSpPr>
            <p:spPr bwMode="auto">
              <a:xfrm>
                <a:off x="6918313" y="4343399"/>
                <a:ext cx="938895" cy="23495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creatine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4" name="直線コネクタ 63"/>
            <p:cNvCxnSpPr>
              <a:stCxn id="141" idx="0"/>
              <a:endCxn id="104" idx="2"/>
            </p:cNvCxnSpPr>
            <p:nvPr/>
          </p:nvCxnSpPr>
          <p:spPr>
            <a:xfrm rot="5400000" flipH="1" flipV="1">
              <a:off x="6328195" y="4094313"/>
              <a:ext cx="57197" cy="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126" idx="0"/>
              <a:endCxn id="102" idx="2"/>
            </p:cNvCxnSpPr>
            <p:nvPr/>
          </p:nvCxnSpPr>
          <p:spPr>
            <a:xfrm rot="5400000" flipH="1" flipV="1">
              <a:off x="7000284" y="3970595"/>
              <a:ext cx="464397" cy="7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104" idx="0"/>
              <a:endCxn id="177" idx="0"/>
            </p:cNvCxnSpPr>
            <p:nvPr/>
          </p:nvCxnSpPr>
          <p:spPr>
            <a:xfrm rot="16200000" flipV="1">
              <a:off x="6326216" y="3851104"/>
              <a:ext cx="64512" cy="1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102" idx="1"/>
              <a:endCxn id="177" idx="4"/>
            </p:cNvCxnSpPr>
            <p:nvPr/>
          </p:nvCxnSpPr>
          <p:spPr>
            <a:xfrm rot="10800000">
              <a:off x="6526719" y="3645487"/>
              <a:ext cx="273804" cy="7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144" idx="0"/>
              <a:endCxn id="103" idx="0"/>
            </p:cNvCxnSpPr>
            <p:nvPr/>
          </p:nvCxnSpPr>
          <p:spPr>
            <a:xfrm rot="5400000">
              <a:off x="5245152" y="3250341"/>
              <a:ext cx="603165" cy="1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102" idx="0"/>
              <a:endCxn id="101" idx="2"/>
            </p:cNvCxnSpPr>
            <p:nvPr/>
          </p:nvCxnSpPr>
          <p:spPr>
            <a:xfrm rot="5400000" flipH="1" flipV="1">
              <a:off x="7107335" y="3429303"/>
              <a:ext cx="263739" cy="6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stCxn id="101" idx="1"/>
              <a:endCxn id="100" idx="3"/>
            </p:cNvCxnSpPr>
            <p:nvPr/>
          </p:nvCxnSpPr>
          <p:spPr>
            <a:xfrm rot="10800000" flipV="1">
              <a:off x="6409179" y="3208462"/>
              <a:ext cx="431180" cy="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124" idx="2"/>
              <a:endCxn id="116" idx="0"/>
            </p:cNvCxnSpPr>
            <p:nvPr/>
          </p:nvCxnSpPr>
          <p:spPr>
            <a:xfrm rot="5400000">
              <a:off x="4586965" y="2436786"/>
              <a:ext cx="427713" cy="8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stCxn id="132" idx="3"/>
              <a:endCxn id="116" idx="1"/>
            </p:cNvCxnSpPr>
            <p:nvPr/>
          </p:nvCxnSpPr>
          <p:spPr>
            <a:xfrm>
              <a:off x="3289978" y="2745377"/>
              <a:ext cx="1032847" cy="1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95" idx="0"/>
              <a:endCxn id="115" idx="3"/>
            </p:cNvCxnSpPr>
            <p:nvPr/>
          </p:nvCxnSpPr>
          <p:spPr>
            <a:xfrm rot="5400000" flipH="1" flipV="1">
              <a:off x="4323728" y="2895173"/>
              <a:ext cx="312985" cy="185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115" idx="2"/>
              <a:endCxn id="96" idx="0"/>
            </p:cNvCxnSpPr>
            <p:nvPr/>
          </p:nvCxnSpPr>
          <p:spPr>
            <a:xfrm rot="16200000" flipH="1">
              <a:off x="4837436" y="2850475"/>
              <a:ext cx="317109" cy="278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94" idx="0"/>
              <a:endCxn id="123" idx="3"/>
            </p:cNvCxnSpPr>
            <p:nvPr/>
          </p:nvCxnSpPr>
          <p:spPr>
            <a:xfrm rot="5400000" flipH="1" flipV="1">
              <a:off x="4113874" y="1923575"/>
              <a:ext cx="175351" cy="792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132" idx="0"/>
              <a:endCxn id="89" idx="2"/>
            </p:cNvCxnSpPr>
            <p:nvPr/>
          </p:nvCxnSpPr>
          <p:spPr>
            <a:xfrm rot="16200000" flipV="1">
              <a:off x="2348342" y="2131455"/>
              <a:ext cx="1011488" cy="1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stCxn id="92" idx="1"/>
              <a:endCxn id="89" idx="3"/>
            </p:cNvCxnSpPr>
            <p:nvPr/>
          </p:nvCxnSpPr>
          <p:spPr>
            <a:xfrm rot="10800000">
              <a:off x="3630510" y="1541212"/>
              <a:ext cx="67174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89" idx="0"/>
              <a:endCxn id="91" idx="1"/>
            </p:cNvCxnSpPr>
            <p:nvPr/>
          </p:nvCxnSpPr>
          <p:spPr>
            <a:xfrm rot="5400000" flipH="1" flipV="1">
              <a:off x="3410373" y="647499"/>
              <a:ext cx="237894" cy="1365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90" idx="1"/>
              <a:endCxn id="91" idx="3"/>
            </p:cNvCxnSpPr>
            <p:nvPr/>
          </p:nvCxnSpPr>
          <p:spPr>
            <a:xfrm rot="10800000">
              <a:off x="5911181" y="1211302"/>
              <a:ext cx="1442532" cy="3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図形グループ 394"/>
            <p:cNvGrpSpPr/>
            <p:nvPr/>
          </p:nvGrpSpPr>
          <p:grpSpPr>
            <a:xfrm>
              <a:off x="7174824" y="2025617"/>
              <a:ext cx="1100148" cy="184031"/>
              <a:chOff x="1923626" y="6469063"/>
              <a:chExt cx="1154609" cy="236538"/>
            </a:xfrm>
          </p:grpSpPr>
          <p:sp>
            <p:nvSpPr>
              <p:cNvPr id="121" name="八角形 120"/>
              <p:cNvSpPr/>
              <p:nvPr/>
            </p:nvSpPr>
            <p:spPr>
              <a:xfrm>
                <a:off x="2669031" y="6469063"/>
                <a:ext cx="409204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2" name="Rectangle 27"/>
              <p:cNvSpPr>
                <a:spLocks/>
              </p:cNvSpPr>
              <p:nvPr/>
            </p:nvSpPr>
            <p:spPr bwMode="auto">
              <a:xfrm>
                <a:off x="1923626" y="6469063"/>
                <a:ext cx="1154609" cy="23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beta-</a:t>
                </a:r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alanine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85" name="Shape 84"/>
            <p:cNvCxnSpPr>
              <a:stCxn id="122" idx="0"/>
              <a:endCxn id="90" idx="2"/>
            </p:cNvCxnSpPr>
            <p:nvPr/>
          </p:nvCxnSpPr>
          <p:spPr>
            <a:xfrm rot="5400000" flipH="1" flipV="1">
              <a:off x="7368874" y="1662968"/>
              <a:ext cx="718672" cy="66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122" idx="1"/>
              <a:endCxn id="124" idx="3"/>
            </p:cNvCxnSpPr>
            <p:nvPr/>
          </p:nvCxnSpPr>
          <p:spPr>
            <a:xfrm rot="10800000" flipV="1">
              <a:off x="5208867" y="2117632"/>
              <a:ext cx="1965956" cy="8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132" idx="1"/>
              <a:endCxn id="97" idx="0"/>
            </p:cNvCxnSpPr>
            <p:nvPr/>
          </p:nvCxnSpPr>
          <p:spPr>
            <a:xfrm rot="10800000" flipV="1">
              <a:off x="1777335" y="2745376"/>
              <a:ext cx="655890" cy="4723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1"/>
            <p:cNvSpPr>
              <a:spLocks/>
            </p:cNvSpPr>
            <p:nvPr/>
          </p:nvSpPr>
          <p:spPr bwMode="auto">
            <a:xfrm>
              <a:off x="2062630" y="1449196"/>
              <a:ext cx="1567879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2-oxe-glutarate</a:t>
              </a:r>
            </a:p>
          </p:txBody>
        </p:sp>
        <p:sp>
          <p:nvSpPr>
            <p:cNvPr id="90" name="Rectangle 2"/>
            <p:cNvSpPr>
              <a:spLocks/>
            </p:cNvSpPr>
            <p:nvPr/>
          </p:nvSpPr>
          <p:spPr bwMode="auto">
            <a:xfrm>
              <a:off x="7353713" y="1122914"/>
              <a:ext cx="75562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l</a:t>
              </a:r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-lysine</a:t>
              </a:r>
            </a:p>
          </p:txBody>
        </p:sp>
        <p:sp>
          <p:nvSpPr>
            <p:cNvPr id="91" name="Rectangle 3"/>
            <p:cNvSpPr>
              <a:spLocks/>
            </p:cNvSpPr>
            <p:nvPr/>
          </p:nvSpPr>
          <p:spPr bwMode="auto">
            <a:xfrm>
              <a:off x="4212071" y="1119286"/>
              <a:ext cx="169911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l-2-aminoadipate</a:t>
              </a:r>
            </a:p>
          </p:txBody>
        </p:sp>
        <p:sp>
          <p:nvSpPr>
            <p:cNvPr id="92" name="Rectangle 4"/>
            <p:cNvSpPr>
              <a:spLocks/>
            </p:cNvSpPr>
            <p:nvPr/>
          </p:nvSpPr>
          <p:spPr bwMode="auto">
            <a:xfrm>
              <a:off x="4302252" y="1450784"/>
              <a:ext cx="995983" cy="184031"/>
            </a:xfrm>
            <a:prstGeom prst="rect">
              <a:avLst/>
            </a:prstGeom>
            <a:gradFill>
              <a:gsLst>
                <a:gs pos="0">
                  <a:schemeClr val="accent5">
                    <a:shade val="63000"/>
                    <a:satMod val="165000"/>
                  </a:schemeClr>
                </a:gs>
                <a:gs pos="23000">
                  <a:schemeClr val="accent5">
                    <a:shade val="58000"/>
                    <a:satMod val="165000"/>
                  </a:schemeClr>
                </a:gs>
                <a:gs pos="64000">
                  <a:schemeClr val="accent5">
                    <a:shade val="30000"/>
                    <a:satMod val="175000"/>
                  </a:schemeClr>
                </a:gs>
                <a:gs pos="75000">
                  <a:schemeClr val="accent5">
                    <a:shade val="15000"/>
                    <a:satMod val="175000"/>
                  </a:schemeClr>
                </a:gs>
                <a:gs pos="87000">
                  <a:schemeClr val="bg2">
                    <a:lumMod val="25000"/>
                  </a:schemeClr>
                </a:gs>
                <a:gs pos="100000">
                  <a:schemeClr val="accent4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isocitrate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5"/>
            <p:cNvSpPr>
              <a:spLocks/>
            </p:cNvSpPr>
            <p:nvPr/>
          </p:nvSpPr>
          <p:spPr bwMode="auto">
            <a:xfrm>
              <a:off x="5593275" y="1720683"/>
              <a:ext cx="1541632" cy="1848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trans-</a:t>
              </a:r>
              <a:r>
                <a:rPr lang="en-US" altLang="ja-JP" sz="1200" dirty="0" err="1">
                  <a:solidFill>
                    <a:srgbClr val="0000FF"/>
                  </a:solidFill>
                  <a:ea typeface="Gill Sans" charset="0"/>
                  <a:cs typeface="Gill Sans" charset="0"/>
                </a:rPr>
                <a:t>aconitate</a:t>
              </a:r>
              <a:endParaRPr lang="en-US" altLang="ja-JP" sz="1200" dirty="0">
                <a:solidFill>
                  <a:srgbClr val="0000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4" name="Rectangle 8"/>
            <p:cNvSpPr>
              <a:spLocks/>
            </p:cNvSpPr>
            <p:nvPr/>
          </p:nvSpPr>
          <p:spPr bwMode="auto">
            <a:xfrm>
              <a:off x="3417724" y="2407595"/>
              <a:ext cx="77496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taurine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5" name="Rectangle 10"/>
            <p:cNvSpPr>
              <a:spLocks/>
            </p:cNvSpPr>
            <p:nvPr/>
          </p:nvSpPr>
          <p:spPr bwMode="auto">
            <a:xfrm>
              <a:off x="4069116" y="3144359"/>
              <a:ext cx="63682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nmnd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6" name="Rectangle 11"/>
            <p:cNvSpPr>
              <a:spLocks/>
            </p:cNvSpPr>
            <p:nvPr/>
          </p:nvSpPr>
          <p:spPr bwMode="auto">
            <a:xfrm>
              <a:off x="4826011" y="3148483"/>
              <a:ext cx="618863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nmna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7" name="Rectangle 12"/>
            <p:cNvSpPr>
              <a:spLocks/>
            </p:cNvSpPr>
            <p:nvPr/>
          </p:nvSpPr>
          <p:spPr bwMode="auto">
            <a:xfrm>
              <a:off x="1271055" y="3217732"/>
              <a:ext cx="101256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hippurate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8" name="Rectangle 14"/>
            <p:cNvSpPr>
              <a:spLocks/>
            </p:cNvSpPr>
            <p:nvPr/>
          </p:nvSpPr>
          <p:spPr bwMode="auto">
            <a:xfrm>
              <a:off x="2843147" y="3552438"/>
              <a:ext cx="85646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formate</a:t>
              </a:r>
            </a:p>
          </p:txBody>
        </p:sp>
        <p:sp>
          <p:nvSpPr>
            <p:cNvPr id="99" name="Rectangle 16"/>
            <p:cNvSpPr>
              <a:spLocks/>
            </p:cNvSpPr>
            <p:nvPr/>
          </p:nvSpPr>
          <p:spPr bwMode="auto">
            <a:xfrm>
              <a:off x="4600814" y="4195925"/>
              <a:ext cx="1027070" cy="182796"/>
            </a:xfrm>
            <a:prstGeom prst="rect">
              <a:avLst/>
            </a:prstGeom>
            <a:gradFill>
              <a:gsLst>
                <a:gs pos="0">
                  <a:schemeClr val="accent1">
                    <a:shade val="63000"/>
                    <a:satMod val="165000"/>
                  </a:schemeClr>
                </a:gs>
                <a:gs pos="30000">
                  <a:schemeClr val="accent1">
                    <a:shade val="58000"/>
                    <a:satMod val="165000"/>
                  </a:schemeClr>
                </a:gs>
                <a:gs pos="56000">
                  <a:schemeClr val="accent1">
                    <a:shade val="30000"/>
                    <a:satMod val="175000"/>
                  </a:schemeClr>
                </a:gs>
                <a:gs pos="75000">
                  <a:schemeClr val="accent1">
                    <a:shade val="15000"/>
                    <a:satMod val="175000"/>
                  </a:schemeClr>
                </a:gs>
                <a:gs pos="86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sarcosine</a:t>
              </a:r>
              <a:endParaRPr lang="en-US" altLang="ja-JP" sz="12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17"/>
            <p:cNvSpPr>
              <a:spLocks/>
            </p:cNvSpPr>
            <p:nvPr/>
          </p:nvSpPr>
          <p:spPr bwMode="auto">
            <a:xfrm>
              <a:off x="5956906" y="3116447"/>
              <a:ext cx="452273" cy="1902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l-as</a:t>
              </a:r>
            </a:p>
          </p:txBody>
        </p:sp>
        <p:sp>
          <p:nvSpPr>
            <p:cNvPr id="101" name="Rectangle 18"/>
            <p:cNvSpPr>
              <a:spLocks/>
            </p:cNvSpPr>
            <p:nvPr/>
          </p:nvSpPr>
          <p:spPr bwMode="auto">
            <a:xfrm>
              <a:off x="6840359" y="3116447"/>
              <a:ext cx="803781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citrulline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9"/>
            <p:cNvSpPr>
              <a:spLocks/>
            </p:cNvSpPr>
            <p:nvPr/>
          </p:nvSpPr>
          <p:spPr bwMode="auto">
            <a:xfrm>
              <a:off x="6800523" y="3564217"/>
              <a:ext cx="871271" cy="17785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FFFFFF"/>
                  </a:solidFill>
                  <a:ea typeface="Gill Sans" charset="0"/>
                  <a:cs typeface="Gill Sans" charset="0"/>
                </a:rPr>
                <a:t>ornithine</a:t>
              </a:r>
              <a:endParaRPr lang="en-US" altLang="ja-JP" sz="1200" dirty="0">
                <a:solidFill>
                  <a:srgbClr val="FFFF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3" name="Rectangle 20"/>
            <p:cNvSpPr>
              <a:spLocks/>
            </p:cNvSpPr>
            <p:nvPr/>
          </p:nvSpPr>
          <p:spPr bwMode="auto">
            <a:xfrm>
              <a:off x="5121441" y="3552438"/>
              <a:ext cx="849556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FFFFFF"/>
                  </a:solidFill>
                  <a:ea typeface="Gill Sans" charset="0"/>
                  <a:cs typeface="Gill Sans" charset="0"/>
                </a:rPr>
                <a:t>arginine</a:t>
              </a:r>
              <a:endParaRPr lang="en-US" altLang="ja-JP" sz="1200" dirty="0">
                <a:solidFill>
                  <a:srgbClr val="FFFF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21"/>
            <p:cNvSpPr>
              <a:spLocks/>
            </p:cNvSpPr>
            <p:nvPr/>
          </p:nvSpPr>
          <p:spPr bwMode="auto">
            <a:xfrm>
              <a:off x="6100039" y="3883939"/>
              <a:ext cx="51802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urea</a:t>
              </a:r>
            </a:p>
          </p:txBody>
        </p:sp>
        <p:sp>
          <p:nvSpPr>
            <p:cNvPr id="105" name="Rectangle 24"/>
            <p:cNvSpPr>
              <a:spLocks/>
            </p:cNvSpPr>
            <p:nvPr/>
          </p:nvSpPr>
          <p:spPr bwMode="auto">
            <a:xfrm>
              <a:off x="3663492" y="4567911"/>
              <a:ext cx="1310939" cy="1848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methylamine</a:t>
              </a:r>
            </a:p>
          </p:txBody>
        </p:sp>
        <p:sp>
          <p:nvSpPr>
            <p:cNvPr id="106" name="Rectangle 25"/>
            <p:cNvSpPr>
              <a:spLocks/>
            </p:cNvSpPr>
            <p:nvPr/>
          </p:nvSpPr>
          <p:spPr bwMode="auto">
            <a:xfrm>
              <a:off x="2988359" y="4843081"/>
              <a:ext cx="589853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ea typeface="Gill Sans" charset="0"/>
                  <a:cs typeface="Gill Sans" charset="0"/>
                </a:rPr>
                <a:t>tmao</a:t>
              </a:r>
            </a:p>
          </p:txBody>
        </p:sp>
        <p:sp>
          <p:nvSpPr>
            <p:cNvPr id="107" name="Rectangle 26"/>
            <p:cNvSpPr>
              <a:spLocks/>
            </p:cNvSpPr>
            <p:nvPr/>
          </p:nvSpPr>
          <p:spPr bwMode="auto">
            <a:xfrm>
              <a:off x="1336018" y="5616050"/>
              <a:ext cx="72661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lactate</a:t>
              </a:r>
            </a:p>
          </p:txBody>
        </p:sp>
        <p:sp>
          <p:nvSpPr>
            <p:cNvPr id="108" name="Rectangle 42"/>
            <p:cNvSpPr>
              <a:spLocks/>
            </p:cNvSpPr>
            <p:nvPr/>
          </p:nvSpPr>
          <p:spPr bwMode="auto">
            <a:xfrm>
              <a:off x="319332" y="5875017"/>
              <a:ext cx="939415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glucose</a:t>
              </a:r>
              <a:endParaRPr lang="en-US" altLang="ja-JP" sz="120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43"/>
            <p:cNvSpPr>
              <a:spLocks/>
            </p:cNvSpPr>
            <p:nvPr/>
          </p:nvSpPr>
          <p:spPr bwMode="auto">
            <a:xfrm>
              <a:off x="1651270" y="4232805"/>
              <a:ext cx="798665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acetate</a:t>
              </a:r>
              <a:endParaRPr lang="en-US" altLang="ja-JP" sz="1200" dirty="0">
                <a:solidFill>
                  <a:srgbClr val="0000FF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37" name="図形グループ 392"/>
            <p:cNvGrpSpPr/>
            <p:nvPr/>
          </p:nvGrpSpPr>
          <p:grpSpPr>
            <a:xfrm>
              <a:off x="2197056" y="5267466"/>
              <a:ext cx="1257065" cy="184032"/>
              <a:chOff x="2203141" y="5566618"/>
              <a:chExt cx="1319292" cy="236538"/>
            </a:xfrm>
          </p:grpSpPr>
          <p:sp>
            <p:nvSpPr>
              <p:cNvPr id="119" name="八角形 118"/>
              <p:cNvSpPr/>
              <p:nvPr/>
            </p:nvSpPr>
            <p:spPr>
              <a:xfrm>
                <a:off x="2263937" y="5570622"/>
                <a:ext cx="409203" cy="219073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0" name="Rectangle 13"/>
              <p:cNvSpPr>
                <a:spLocks/>
              </p:cNvSpPr>
              <p:nvPr/>
            </p:nvSpPr>
            <p:spPr bwMode="auto">
              <a:xfrm>
                <a:off x="2203141" y="5566618"/>
                <a:ext cx="1319292" cy="236538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tint val="35000"/>
                      <a:satMod val="260000"/>
                    </a:schemeClr>
                  </a:gs>
                  <a:gs pos="14000">
                    <a:schemeClr val="accent5">
                      <a:tint val="38000"/>
                      <a:satMod val="260000"/>
                    </a:schemeClr>
                  </a:gs>
                  <a:gs pos="31000">
                    <a:schemeClr val="accent5">
                      <a:tint val="55000"/>
                      <a:satMod val="255000"/>
                    </a:schemeClr>
                  </a:gs>
                  <a:gs pos="43000">
                    <a:schemeClr val="accent5">
                      <a:tint val="70000"/>
                      <a:satMod val="255000"/>
                    </a:schemeClr>
                  </a:gs>
                  <a:gs pos="55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acryloyl-</a:t>
                </a:r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coa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1" name="図形グループ 393"/>
            <p:cNvGrpSpPr/>
            <p:nvPr/>
          </p:nvGrpSpPr>
          <p:grpSpPr>
            <a:xfrm>
              <a:off x="284968" y="5179105"/>
              <a:ext cx="1019507" cy="176697"/>
              <a:chOff x="243238" y="5867400"/>
              <a:chExt cx="1069974" cy="227112"/>
            </a:xfrm>
          </p:grpSpPr>
          <p:sp>
            <p:nvSpPr>
              <p:cNvPr id="117" name="八角形 116"/>
              <p:cNvSpPr/>
              <p:nvPr/>
            </p:nvSpPr>
            <p:spPr>
              <a:xfrm>
                <a:off x="643520" y="5875438"/>
                <a:ext cx="518740" cy="219074"/>
              </a:xfrm>
              <a:prstGeom prst="octago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18" name="Rectangle 41"/>
              <p:cNvSpPr>
                <a:spLocks/>
              </p:cNvSpPr>
              <p:nvPr/>
            </p:nvSpPr>
            <p:spPr bwMode="auto">
              <a:xfrm>
                <a:off x="243238" y="5867400"/>
                <a:ext cx="1069974" cy="2271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pyruvate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2" name="図形グループ 407"/>
            <p:cNvGrpSpPr/>
            <p:nvPr/>
          </p:nvGrpSpPr>
          <p:grpSpPr>
            <a:xfrm>
              <a:off x="4322826" y="2645344"/>
              <a:ext cx="956005" cy="193505"/>
              <a:chOff x="4472347" y="2350403"/>
              <a:chExt cx="1003331" cy="248715"/>
            </a:xfrm>
          </p:grpSpPr>
          <p:grpSp>
            <p:nvGrpSpPr>
              <p:cNvPr id="43" name="図形グループ 398"/>
              <p:cNvGrpSpPr/>
              <p:nvPr/>
            </p:nvGrpSpPr>
            <p:grpSpPr>
              <a:xfrm>
                <a:off x="4472347" y="2362581"/>
                <a:ext cx="994545" cy="236537"/>
                <a:chOff x="4472347" y="2362581"/>
                <a:chExt cx="994545" cy="236537"/>
              </a:xfrm>
            </p:grpSpPr>
            <p:sp>
              <p:nvSpPr>
                <p:cNvPr id="115" name="八角形 114"/>
                <p:cNvSpPr/>
                <p:nvPr/>
              </p:nvSpPr>
              <p:spPr>
                <a:xfrm>
                  <a:off x="4679044" y="2370447"/>
                  <a:ext cx="409203" cy="219074"/>
                </a:xfrm>
                <a:prstGeom prst="octagon">
                  <a:avLst>
                    <a:gd name="adj" fmla="val 3117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116" name="Rectangle 7"/>
                <p:cNvSpPr>
                  <a:spLocks/>
                </p:cNvSpPr>
                <p:nvPr/>
              </p:nvSpPr>
              <p:spPr bwMode="auto">
                <a:xfrm>
                  <a:off x="4472347" y="2362581"/>
                  <a:ext cx="994545" cy="23653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ja-JP" sz="1200" dirty="0" err="1" smtClean="0">
                      <a:solidFill>
                        <a:schemeClr val="tx1"/>
                      </a:solidFill>
                      <a:ea typeface="Gill Sans" charset="0"/>
                      <a:cs typeface="Gill Sans" charset="0"/>
                    </a:rPr>
                    <a:t>Fumarate</a:t>
                  </a:r>
                  <a:endParaRPr lang="en-US" altLang="ja-JP" sz="1200" dirty="0">
                    <a:solidFill>
                      <a:schemeClr val="tx1"/>
                    </a:solidFill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14" name="Rectangle 7"/>
              <p:cNvSpPr>
                <a:spLocks/>
              </p:cNvSpPr>
              <p:nvPr/>
            </p:nvSpPr>
            <p:spPr bwMode="auto">
              <a:xfrm>
                <a:off x="4481129" y="2350403"/>
                <a:ext cx="994549" cy="2365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fumarate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" name="Rectangle 303"/>
            <p:cNvSpPr>
              <a:spLocks/>
            </p:cNvSpPr>
            <p:nvPr/>
          </p:nvSpPr>
          <p:spPr bwMode="auto">
            <a:xfrm>
              <a:off x="3136409" y="1192099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2.6.1.39</a:t>
              </a:r>
            </a:p>
          </p:txBody>
        </p:sp>
        <p:sp>
          <p:nvSpPr>
            <p:cNvPr id="7" name="Rectangle 304"/>
            <p:cNvSpPr>
              <a:spLocks/>
            </p:cNvSpPr>
            <p:nvPr/>
          </p:nvSpPr>
          <p:spPr bwMode="auto">
            <a:xfrm>
              <a:off x="3740651" y="1381732"/>
              <a:ext cx="46868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1.1.1.42</a:t>
              </a:r>
            </a:p>
          </p:txBody>
        </p:sp>
        <p:sp>
          <p:nvSpPr>
            <p:cNvPr id="8" name="Rectangle 305"/>
            <p:cNvSpPr>
              <a:spLocks/>
            </p:cNvSpPr>
            <p:nvPr/>
          </p:nvSpPr>
          <p:spPr bwMode="auto">
            <a:xfrm>
              <a:off x="2616499" y="2338293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2.3.1.61</a:t>
              </a:r>
            </a:p>
          </p:txBody>
        </p:sp>
        <p:sp>
          <p:nvSpPr>
            <p:cNvPr id="9" name="Rectangle 306"/>
            <p:cNvSpPr>
              <a:spLocks/>
            </p:cNvSpPr>
            <p:nvPr/>
          </p:nvSpPr>
          <p:spPr bwMode="auto">
            <a:xfrm>
              <a:off x="4395881" y="1666270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4.2.1.3</a:t>
              </a:r>
            </a:p>
          </p:txBody>
        </p:sp>
        <p:sp>
          <p:nvSpPr>
            <p:cNvPr id="11" name="Rectangle 308"/>
            <p:cNvSpPr>
              <a:spLocks/>
            </p:cNvSpPr>
            <p:nvPr/>
          </p:nvSpPr>
          <p:spPr bwMode="auto">
            <a:xfrm>
              <a:off x="4603901" y="2407595"/>
              <a:ext cx="401725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4.2.1.2</a:t>
              </a:r>
            </a:p>
          </p:txBody>
        </p:sp>
        <p:sp>
          <p:nvSpPr>
            <p:cNvPr id="12" name="Rectangle 309"/>
            <p:cNvSpPr>
              <a:spLocks/>
            </p:cNvSpPr>
            <p:nvPr/>
          </p:nvSpPr>
          <p:spPr bwMode="auto">
            <a:xfrm>
              <a:off x="3506600" y="2774948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1.3.99.1</a:t>
              </a:r>
            </a:p>
          </p:txBody>
        </p:sp>
        <p:sp>
          <p:nvSpPr>
            <p:cNvPr id="13" name="Rectangle 310"/>
            <p:cNvSpPr>
              <a:spLocks/>
            </p:cNvSpPr>
            <p:nvPr/>
          </p:nvSpPr>
          <p:spPr bwMode="auto">
            <a:xfrm>
              <a:off x="1790291" y="2933100"/>
              <a:ext cx="613988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1.13.11.16</a:t>
              </a:r>
            </a:p>
          </p:txBody>
        </p:sp>
        <p:sp>
          <p:nvSpPr>
            <p:cNvPr id="14" name="Rectangle 312"/>
            <p:cNvSpPr>
              <a:spLocks/>
            </p:cNvSpPr>
            <p:nvPr/>
          </p:nvSpPr>
          <p:spPr bwMode="auto">
            <a:xfrm>
              <a:off x="4200457" y="2928338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2.1.1.1</a:t>
              </a:r>
            </a:p>
          </p:txBody>
        </p:sp>
        <p:sp>
          <p:nvSpPr>
            <p:cNvPr id="15" name="Rectangle 313"/>
            <p:cNvSpPr>
              <a:spLocks/>
            </p:cNvSpPr>
            <p:nvPr/>
          </p:nvSpPr>
          <p:spPr bwMode="auto">
            <a:xfrm>
              <a:off x="4756614" y="2940399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2.1.1.7</a:t>
              </a:r>
            </a:p>
          </p:txBody>
        </p:sp>
        <p:sp>
          <p:nvSpPr>
            <p:cNvPr id="16" name="Rectangle 314"/>
            <p:cNvSpPr>
              <a:spLocks/>
            </p:cNvSpPr>
            <p:nvPr/>
          </p:nvSpPr>
          <p:spPr bwMode="auto">
            <a:xfrm>
              <a:off x="6431011" y="304168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6.3.4.5</a:t>
              </a:r>
            </a:p>
          </p:txBody>
        </p:sp>
        <p:sp>
          <p:nvSpPr>
            <p:cNvPr id="17" name="Rectangle 315"/>
            <p:cNvSpPr>
              <a:spLocks/>
            </p:cNvSpPr>
            <p:nvPr/>
          </p:nvSpPr>
          <p:spPr bwMode="auto">
            <a:xfrm>
              <a:off x="6979155" y="3372898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2.1.3.3</a:t>
              </a:r>
            </a:p>
          </p:txBody>
        </p:sp>
        <p:sp>
          <p:nvSpPr>
            <p:cNvPr id="18" name="Rectangle 317"/>
            <p:cNvSpPr>
              <a:spLocks/>
            </p:cNvSpPr>
            <p:nvPr/>
          </p:nvSpPr>
          <p:spPr bwMode="auto">
            <a:xfrm>
              <a:off x="7021579" y="3911113"/>
              <a:ext cx="401725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2.1.1.2</a:t>
              </a:r>
            </a:p>
          </p:txBody>
        </p:sp>
        <p:sp>
          <p:nvSpPr>
            <p:cNvPr id="19" name="Rectangle 318"/>
            <p:cNvSpPr>
              <a:spLocks/>
            </p:cNvSpPr>
            <p:nvPr/>
          </p:nvSpPr>
          <p:spPr bwMode="auto">
            <a:xfrm>
              <a:off x="5968931" y="3495762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3.5.3.1</a:t>
              </a:r>
            </a:p>
          </p:txBody>
        </p:sp>
        <p:sp>
          <p:nvSpPr>
            <p:cNvPr id="20" name="Rectangle 320"/>
            <p:cNvSpPr>
              <a:spLocks/>
            </p:cNvSpPr>
            <p:nvPr/>
          </p:nvSpPr>
          <p:spPr bwMode="auto">
            <a:xfrm>
              <a:off x="6350401" y="4127730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3.5.3.3</a:t>
              </a:r>
            </a:p>
          </p:txBody>
        </p:sp>
        <p:sp>
          <p:nvSpPr>
            <p:cNvPr id="21" name="Rectangle 321"/>
            <p:cNvSpPr>
              <a:spLocks/>
            </p:cNvSpPr>
            <p:nvPr/>
          </p:nvSpPr>
          <p:spPr bwMode="auto">
            <a:xfrm>
              <a:off x="6647601" y="4524599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3.5.2.10</a:t>
              </a:r>
            </a:p>
          </p:txBody>
        </p:sp>
        <p:sp>
          <p:nvSpPr>
            <p:cNvPr id="22" name="Rectangle 322"/>
            <p:cNvSpPr>
              <a:spLocks/>
            </p:cNvSpPr>
            <p:nvPr/>
          </p:nvSpPr>
          <p:spPr bwMode="auto">
            <a:xfrm>
              <a:off x="4023096" y="4067970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1.5.99.1</a:t>
              </a:r>
            </a:p>
          </p:txBody>
        </p:sp>
        <p:sp>
          <p:nvSpPr>
            <p:cNvPr id="23" name="Rectangle 323"/>
            <p:cNvSpPr>
              <a:spLocks/>
            </p:cNvSpPr>
            <p:nvPr/>
          </p:nvSpPr>
          <p:spPr bwMode="auto">
            <a:xfrm>
              <a:off x="3115522" y="3950637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1.1.99.8</a:t>
              </a:r>
            </a:p>
          </p:txBody>
        </p:sp>
        <p:sp>
          <p:nvSpPr>
            <p:cNvPr id="24" name="Rectangle 324"/>
            <p:cNvSpPr>
              <a:spLocks/>
            </p:cNvSpPr>
            <p:nvPr/>
          </p:nvSpPr>
          <p:spPr bwMode="auto">
            <a:xfrm>
              <a:off x="4334436" y="4422124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1.4.99.3</a:t>
              </a:r>
            </a:p>
          </p:txBody>
        </p:sp>
        <p:sp>
          <p:nvSpPr>
            <p:cNvPr id="25" name="Rectangle 325"/>
            <p:cNvSpPr>
              <a:spLocks/>
            </p:cNvSpPr>
            <p:nvPr/>
          </p:nvSpPr>
          <p:spPr bwMode="auto">
            <a:xfrm>
              <a:off x="2785577" y="4687589"/>
              <a:ext cx="46868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4.1.2.32</a:t>
              </a:r>
            </a:p>
          </p:txBody>
        </p:sp>
        <p:sp>
          <p:nvSpPr>
            <p:cNvPr id="26" name="Rectangle 326"/>
            <p:cNvSpPr>
              <a:spLocks/>
            </p:cNvSpPr>
            <p:nvPr/>
          </p:nvSpPr>
          <p:spPr bwMode="auto">
            <a:xfrm>
              <a:off x="2176784" y="5595551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4.2.1.54</a:t>
              </a:r>
            </a:p>
          </p:txBody>
        </p:sp>
        <p:sp>
          <p:nvSpPr>
            <p:cNvPr id="27" name="Rectangle 327"/>
            <p:cNvSpPr>
              <a:spLocks/>
            </p:cNvSpPr>
            <p:nvPr/>
          </p:nvSpPr>
          <p:spPr bwMode="auto">
            <a:xfrm>
              <a:off x="5135443" y="520080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4.3.1.6</a:t>
              </a:r>
            </a:p>
          </p:txBody>
        </p:sp>
        <p:sp>
          <p:nvSpPr>
            <p:cNvPr id="28" name="Rectangle 328"/>
            <p:cNvSpPr>
              <a:spLocks/>
            </p:cNvSpPr>
            <p:nvPr/>
          </p:nvSpPr>
          <p:spPr bwMode="auto">
            <a:xfrm>
              <a:off x="2433225" y="3851829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2.1.3.1</a:t>
              </a:r>
            </a:p>
          </p:txBody>
        </p:sp>
        <p:sp>
          <p:nvSpPr>
            <p:cNvPr id="29" name="Rectangle 329"/>
            <p:cNvSpPr>
              <a:spLocks/>
            </p:cNvSpPr>
            <p:nvPr/>
          </p:nvSpPr>
          <p:spPr bwMode="auto">
            <a:xfrm>
              <a:off x="7504132" y="1576402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4.1.1.20</a:t>
              </a:r>
            </a:p>
          </p:txBody>
        </p:sp>
        <p:sp>
          <p:nvSpPr>
            <p:cNvPr id="30" name="Rectangle 330"/>
            <p:cNvSpPr>
              <a:spLocks/>
            </p:cNvSpPr>
            <p:nvPr/>
          </p:nvSpPr>
          <p:spPr bwMode="auto">
            <a:xfrm>
              <a:off x="5978021" y="2162637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2.6.1.14</a:t>
              </a:r>
            </a:p>
          </p:txBody>
        </p:sp>
        <p:sp>
          <p:nvSpPr>
            <p:cNvPr id="31" name="Rectangle 331"/>
            <p:cNvSpPr>
              <a:spLocks/>
            </p:cNvSpPr>
            <p:nvPr/>
          </p:nvSpPr>
          <p:spPr bwMode="auto">
            <a:xfrm>
              <a:off x="6292668" y="1045196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1.2.1.31</a:t>
              </a:r>
            </a:p>
          </p:txBody>
        </p:sp>
        <p:sp>
          <p:nvSpPr>
            <p:cNvPr id="32" name="Rectangle 332"/>
            <p:cNvSpPr>
              <a:spLocks/>
            </p:cNvSpPr>
            <p:nvPr/>
          </p:nvSpPr>
          <p:spPr bwMode="auto">
            <a:xfrm>
              <a:off x="247662" y="5489473"/>
              <a:ext cx="72477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Glycolisis</a:t>
              </a:r>
              <a:r>
                <a:rPr lang="en-US" altLang="ja-JP" sz="90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path</a:t>
              </a:r>
              <a:endPara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33"/>
            <p:cNvSpPr>
              <a:spLocks/>
            </p:cNvSpPr>
            <p:nvPr/>
          </p:nvSpPr>
          <p:spPr bwMode="auto">
            <a:xfrm>
              <a:off x="1336018" y="5132081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1.1.1.27</a:t>
              </a:r>
            </a:p>
          </p:txBody>
        </p:sp>
        <p:sp>
          <p:nvSpPr>
            <p:cNvPr id="38" name="Rectangle 338"/>
            <p:cNvSpPr>
              <a:spLocks/>
            </p:cNvSpPr>
            <p:nvPr/>
          </p:nvSpPr>
          <p:spPr bwMode="auto">
            <a:xfrm>
              <a:off x="5555279" y="279594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4.3.2.1</a:t>
              </a:r>
            </a:p>
          </p:txBody>
        </p:sp>
        <p:sp>
          <p:nvSpPr>
            <p:cNvPr id="39" name="Rectangle 342"/>
            <p:cNvSpPr>
              <a:spLocks/>
            </p:cNvSpPr>
            <p:nvPr/>
          </p:nvSpPr>
          <p:spPr bwMode="auto">
            <a:xfrm>
              <a:off x="5258225" y="4448818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3.5.1.59</a:t>
              </a:r>
            </a:p>
          </p:txBody>
        </p:sp>
        <p:sp>
          <p:nvSpPr>
            <p:cNvPr id="40" name="Rectangle 343"/>
            <p:cNvSpPr>
              <a:spLocks/>
            </p:cNvSpPr>
            <p:nvPr/>
          </p:nvSpPr>
          <p:spPr bwMode="auto">
            <a:xfrm>
              <a:off x="3923379" y="2212326"/>
              <a:ext cx="464147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2.6.1.-</a:t>
              </a:r>
            </a:p>
          </p:txBody>
        </p:sp>
        <p:cxnSp>
          <p:nvCxnSpPr>
            <p:cNvPr id="138" name="直線コネクタ 137"/>
            <p:cNvCxnSpPr>
              <a:stCxn id="141" idx="4"/>
              <a:endCxn id="99" idx="3"/>
            </p:cNvCxnSpPr>
            <p:nvPr/>
          </p:nvCxnSpPr>
          <p:spPr>
            <a:xfrm rot="5400000" flipH="1">
              <a:off x="5897043" y="4018164"/>
              <a:ext cx="12801" cy="551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直角三角形 140"/>
            <p:cNvSpPr/>
            <p:nvPr/>
          </p:nvSpPr>
          <p:spPr>
            <a:xfrm flipH="1">
              <a:off x="6179004" y="4125167"/>
              <a:ext cx="175533" cy="174957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直角三角形 154"/>
            <p:cNvSpPr/>
            <p:nvPr/>
          </p:nvSpPr>
          <p:spPr>
            <a:xfrm>
              <a:off x="3285121" y="4514605"/>
              <a:ext cx="183759" cy="148493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6" name="直線コネクタ 155"/>
            <p:cNvCxnSpPr>
              <a:stCxn id="155" idx="2"/>
              <a:endCxn id="106" idx="0"/>
            </p:cNvCxnSpPr>
            <p:nvPr/>
          </p:nvCxnSpPr>
          <p:spPr>
            <a:xfrm rot="5400000">
              <a:off x="3194213" y="4752172"/>
              <a:ext cx="179983" cy="1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>
              <a:stCxn id="155" idx="4"/>
              <a:endCxn id="105" idx="1"/>
            </p:cNvCxnSpPr>
            <p:nvPr/>
          </p:nvCxnSpPr>
          <p:spPr>
            <a:xfrm rot="5400000" flipH="1" flipV="1">
              <a:off x="3564813" y="4564420"/>
              <a:ext cx="2745" cy="194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直角三角形 143"/>
            <p:cNvSpPr/>
            <p:nvPr/>
          </p:nvSpPr>
          <p:spPr>
            <a:xfrm flipH="1" flipV="1">
              <a:off x="5348560" y="2741157"/>
              <a:ext cx="198688" cy="208116"/>
            </a:xfrm>
            <a:prstGeom prst="rt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0" name="Shape 159"/>
            <p:cNvCxnSpPr>
              <a:stCxn id="100" idx="0"/>
              <a:endCxn id="144" idx="2"/>
            </p:cNvCxnSpPr>
            <p:nvPr/>
          </p:nvCxnSpPr>
          <p:spPr>
            <a:xfrm rot="16200000" flipV="1">
              <a:off x="5677501" y="2610904"/>
              <a:ext cx="375290" cy="635795"/>
            </a:xfrm>
            <a:prstGeom prst="bentConnector3">
              <a:avLst>
                <a:gd name="adj1" fmla="val 10302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>
              <a:stCxn id="114" idx="3"/>
              <a:endCxn id="144" idx="4"/>
            </p:cNvCxnSpPr>
            <p:nvPr/>
          </p:nvCxnSpPr>
          <p:spPr>
            <a:xfrm>
              <a:off x="5278834" y="2737359"/>
              <a:ext cx="69726" cy="3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直角三角形 176"/>
            <p:cNvSpPr/>
            <p:nvPr/>
          </p:nvSpPr>
          <p:spPr>
            <a:xfrm flipV="1">
              <a:off x="6357893" y="3645486"/>
              <a:ext cx="168826" cy="173941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9" name="直線コネクタ 188"/>
            <p:cNvCxnSpPr>
              <a:stCxn id="103" idx="3"/>
              <a:endCxn id="177" idx="2"/>
            </p:cNvCxnSpPr>
            <p:nvPr/>
          </p:nvCxnSpPr>
          <p:spPr>
            <a:xfrm>
              <a:off x="5970997" y="3644454"/>
              <a:ext cx="386896" cy="1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直角三角形 244"/>
            <p:cNvSpPr/>
            <p:nvPr/>
          </p:nvSpPr>
          <p:spPr>
            <a:xfrm flipV="1">
              <a:off x="4802538" y="1813123"/>
              <a:ext cx="160958" cy="130466"/>
            </a:xfrm>
            <a:prstGeom prst="rt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4" name="直線コネクタ 253"/>
            <p:cNvCxnSpPr>
              <a:stCxn id="92" idx="2"/>
              <a:endCxn id="245" idx="2"/>
            </p:cNvCxnSpPr>
            <p:nvPr/>
          </p:nvCxnSpPr>
          <p:spPr>
            <a:xfrm rot="16200000" flipH="1">
              <a:off x="4712237" y="1722822"/>
              <a:ext cx="178308" cy="2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線コネクタ 256"/>
            <p:cNvCxnSpPr>
              <a:stCxn id="93" idx="1"/>
              <a:endCxn id="245" idx="4"/>
            </p:cNvCxnSpPr>
            <p:nvPr/>
          </p:nvCxnSpPr>
          <p:spPr>
            <a:xfrm rot="10800000">
              <a:off x="4963497" y="1813123"/>
              <a:ext cx="629779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 43"/>
            <p:cNvSpPr>
              <a:spLocks/>
            </p:cNvSpPr>
            <p:nvPr/>
          </p:nvSpPr>
          <p:spPr bwMode="auto">
            <a:xfrm>
              <a:off x="411983" y="4226472"/>
              <a:ext cx="798665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acetylcoa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cxnSp>
          <p:nvCxnSpPr>
            <p:cNvPr id="285" name="Shape 284"/>
            <p:cNvCxnSpPr>
              <a:stCxn id="274" idx="0"/>
              <a:endCxn id="124" idx="1"/>
            </p:cNvCxnSpPr>
            <p:nvPr/>
          </p:nvCxnSpPr>
          <p:spPr>
            <a:xfrm rot="5400000" flipH="1" flipV="1">
              <a:off x="1556167" y="1381513"/>
              <a:ext cx="2100108" cy="358981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/>
            <p:cNvCxnSpPr>
              <a:stCxn id="109" idx="1"/>
              <a:endCxn id="274" idx="3"/>
            </p:cNvCxnSpPr>
            <p:nvPr/>
          </p:nvCxnSpPr>
          <p:spPr>
            <a:xfrm rot="10800000">
              <a:off x="1210648" y="4318489"/>
              <a:ext cx="440622" cy="6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>
              <a:stCxn id="118" idx="0"/>
              <a:endCxn id="274" idx="2"/>
            </p:cNvCxnSpPr>
            <p:nvPr/>
          </p:nvCxnSpPr>
          <p:spPr>
            <a:xfrm rot="5400000" flipH="1" flipV="1">
              <a:off x="418718" y="4786507"/>
              <a:ext cx="768602" cy="16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Rectangle 336"/>
            <p:cNvSpPr>
              <a:spLocks/>
            </p:cNvSpPr>
            <p:nvPr/>
          </p:nvSpPr>
          <p:spPr bwMode="auto">
            <a:xfrm>
              <a:off x="577280" y="3079233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2.3.3.1</a:t>
              </a:r>
              <a:endPara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296" name="Rectangle 334"/>
            <p:cNvSpPr>
              <a:spLocks/>
            </p:cNvSpPr>
            <p:nvPr/>
          </p:nvSpPr>
          <p:spPr bwMode="auto">
            <a:xfrm>
              <a:off x="585635" y="4888613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1.2.4.1</a:t>
              </a:r>
            </a:p>
          </p:txBody>
        </p:sp>
        <p:sp>
          <p:nvSpPr>
            <p:cNvPr id="297" name="Rectangle 336"/>
            <p:cNvSpPr>
              <a:spLocks/>
            </p:cNvSpPr>
            <p:nvPr/>
          </p:nvSpPr>
          <p:spPr bwMode="auto">
            <a:xfrm>
              <a:off x="1239400" y="416355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6.2.1.1</a:t>
              </a:r>
            </a:p>
          </p:txBody>
        </p:sp>
        <p:cxnSp>
          <p:nvCxnSpPr>
            <p:cNvPr id="310" name="直線コネクタ 309"/>
            <p:cNvCxnSpPr>
              <a:stCxn id="120" idx="2"/>
              <a:endCxn id="107" idx="3"/>
            </p:cNvCxnSpPr>
            <p:nvPr/>
          </p:nvCxnSpPr>
          <p:spPr>
            <a:xfrm rot="5400000">
              <a:off x="2315826" y="5198303"/>
              <a:ext cx="256568" cy="762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曲線コネクタ 246"/>
            <p:cNvCxnSpPr>
              <a:stCxn id="107" idx="0"/>
              <a:endCxn id="118" idx="3"/>
            </p:cNvCxnSpPr>
            <p:nvPr/>
          </p:nvCxnSpPr>
          <p:spPr>
            <a:xfrm rot="16200000" flipV="1">
              <a:off x="1327602" y="5244327"/>
              <a:ext cx="348596" cy="394849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hape 84"/>
            <p:cNvCxnSpPr>
              <a:stCxn id="120" idx="3"/>
              <a:endCxn id="122" idx="2"/>
            </p:cNvCxnSpPr>
            <p:nvPr/>
          </p:nvCxnSpPr>
          <p:spPr>
            <a:xfrm flipV="1">
              <a:off x="3454121" y="2209648"/>
              <a:ext cx="4270776" cy="314983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図形グループ 342"/>
            <p:cNvGrpSpPr/>
            <p:nvPr/>
          </p:nvGrpSpPr>
          <p:grpSpPr>
            <a:xfrm>
              <a:off x="4401126" y="1943588"/>
              <a:ext cx="807741" cy="288656"/>
              <a:chOff x="4401126" y="1943588"/>
              <a:chExt cx="807741" cy="288656"/>
            </a:xfrm>
          </p:grpSpPr>
          <p:cxnSp>
            <p:nvCxnSpPr>
              <p:cNvPr id="72" name="直線コネクタ 71"/>
              <p:cNvCxnSpPr>
                <a:stCxn id="245" idx="0"/>
                <a:endCxn id="124" idx="0"/>
              </p:cNvCxnSpPr>
              <p:nvPr/>
            </p:nvCxnSpPr>
            <p:spPr>
              <a:xfrm rot="16200000" flipH="1">
                <a:off x="4762753" y="1983373"/>
                <a:ext cx="82029" cy="2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八角形 122"/>
              <p:cNvSpPr/>
              <p:nvPr/>
            </p:nvSpPr>
            <p:spPr>
              <a:xfrm>
                <a:off x="4533475" y="2025618"/>
                <a:ext cx="580873" cy="206626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4" name="Rectangle 6"/>
              <p:cNvSpPr>
                <a:spLocks/>
              </p:cNvSpPr>
              <p:nvPr/>
            </p:nvSpPr>
            <p:spPr bwMode="auto">
              <a:xfrm>
                <a:off x="4401126" y="2025620"/>
                <a:ext cx="807741" cy="2014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citrate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71" name="テキスト ボックス 170"/>
          <p:cNvSpPr txBox="1"/>
          <p:nvPr/>
        </p:nvSpPr>
        <p:spPr>
          <a:xfrm>
            <a:off x="8002590" y="4977958"/>
            <a:ext cx="5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ag1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7780814" y="1831581"/>
            <a:ext cx="55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4">
                    <a:lumMod val="75000"/>
                  </a:schemeClr>
                </a:solidFill>
              </a:rPr>
              <a:t>ag3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4633668" y="3847933"/>
            <a:ext cx="5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ag2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774696" y="2141305"/>
            <a:ext cx="55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</a:rPr>
              <a:t>ag5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934426" y="5227829"/>
            <a:ext cx="55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ag4</a:t>
            </a:r>
            <a:endParaRPr kumimoji="1" lang="ja-JP" alt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4892207" y="5216156"/>
            <a:ext cx="5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ag0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6" name="図形グループ 153"/>
          <p:cNvGrpSpPr/>
          <p:nvPr/>
        </p:nvGrpSpPr>
        <p:grpSpPr>
          <a:xfrm>
            <a:off x="4082835" y="3096383"/>
            <a:ext cx="189301" cy="235092"/>
            <a:chOff x="3309052" y="2621348"/>
            <a:chExt cx="189301" cy="235092"/>
          </a:xfrm>
        </p:grpSpPr>
        <p:sp>
          <p:nvSpPr>
            <p:cNvPr id="152" name="二等辺三角形 151"/>
            <p:cNvSpPr/>
            <p:nvPr/>
          </p:nvSpPr>
          <p:spPr>
            <a:xfrm rot="5400000">
              <a:off x="3348009" y="2702142"/>
              <a:ext cx="231138" cy="6955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二等辺三角形 152"/>
            <p:cNvSpPr/>
            <p:nvPr/>
          </p:nvSpPr>
          <p:spPr>
            <a:xfrm rot="16200000">
              <a:off x="3228258" y="2706096"/>
              <a:ext cx="231138" cy="6955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9" name="二等辺三角形 158"/>
          <p:cNvSpPr/>
          <p:nvPr/>
        </p:nvSpPr>
        <p:spPr>
          <a:xfrm>
            <a:off x="3251489" y="5506096"/>
            <a:ext cx="231138" cy="6955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二等辺三角形 162"/>
          <p:cNvSpPr/>
          <p:nvPr/>
        </p:nvSpPr>
        <p:spPr>
          <a:xfrm rot="10800000">
            <a:off x="3247196" y="5617261"/>
            <a:ext cx="231138" cy="6955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二等辺三角形 182"/>
          <p:cNvSpPr/>
          <p:nvPr/>
        </p:nvSpPr>
        <p:spPr>
          <a:xfrm>
            <a:off x="3403889" y="5905906"/>
            <a:ext cx="231138" cy="6955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二等辺三角形 183"/>
          <p:cNvSpPr/>
          <p:nvPr/>
        </p:nvSpPr>
        <p:spPr>
          <a:xfrm rot="10800000">
            <a:off x="3399596" y="6017071"/>
            <a:ext cx="231138" cy="6955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二等辺三角形 184"/>
          <p:cNvSpPr/>
          <p:nvPr/>
        </p:nvSpPr>
        <p:spPr>
          <a:xfrm>
            <a:off x="5484012" y="2107442"/>
            <a:ext cx="231138" cy="6955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二等辺三角形 185"/>
          <p:cNvSpPr/>
          <p:nvPr/>
        </p:nvSpPr>
        <p:spPr>
          <a:xfrm rot="10800000">
            <a:off x="5479719" y="2218607"/>
            <a:ext cx="231138" cy="69550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図形グループ 186"/>
          <p:cNvGrpSpPr/>
          <p:nvPr/>
        </p:nvGrpSpPr>
        <p:grpSpPr>
          <a:xfrm>
            <a:off x="6428011" y="4644559"/>
            <a:ext cx="189301" cy="235092"/>
            <a:chOff x="3309052" y="2621348"/>
            <a:chExt cx="189301" cy="235092"/>
          </a:xfrm>
        </p:grpSpPr>
        <p:sp>
          <p:nvSpPr>
            <p:cNvPr id="188" name="二等辺三角形 187"/>
            <p:cNvSpPr/>
            <p:nvPr/>
          </p:nvSpPr>
          <p:spPr>
            <a:xfrm rot="5400000">
              <a:off x="3348009" y="2702142"/>
              <a:ext cx="231138" cy="6955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二等辺三角形 189"/>
            <p:cNvSpPr/>
            <p:nvPr/>
          </p:nvSpPr>
          <p:spPr>
            <a:xfrm rot="16200000">
              <a:off x="3228258" y="2706096"/>
              <a:ext cx="231138" cy="6955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図形グループ 190"/>
          <p:cNvGrpSpPr/>
          <p:nvPr/>
        </p:nvGrpSpPr>
        <p:grpSpPr>
          <a:xfrm>
            <a:off x="4252645" y="5708712"/>
            <a:ext cx="189301" cy="235092"/>
            <a:chOff x="3309052" y="2621348"/>
            <a:chExt cx="189301" cy="235092"/>
          </a:xfrm>
        </p:grpSpPr>
        <p:sp>
          <p:nvSpPr>
            <p:cNvPr id="192" name="二等辺三角形 191"/>
            <p:cNvSpPr/>
            <p:nvPr/>
          </p:nvSpPr>
          <p:spPr>
            <a:xfrm rot="5400000">
              <a:off x="3348009" y="2702142"/>
              <a:ext cx="231138" cy="6955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二等辺三角形 192"/>
            <p:cNvSpPr/>
            <p:nvPr/>
          </p:nvSpPr>
          <p:spPr>
            <a:xfrm rot="16200000">
              <a:off x="3228258" y="2706096"/>
              <a:ext cx="231138" cy="6955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スライド番号プレースホルダ 1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68" name="フッター プレースホルダ 1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69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Reasoning task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Partition-based algorithm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Automated decomposition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Experimental evaluation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Benchmark Problems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Biological </a:t>
            </a:r>
            <a:r>
              <a:rPr lang="en-US" altLang="ja-JP" dirty="0" smtClean="0"/>
              <a:t>networks</a:t>
            </a:r>
          </a:p>
          <a:p>
            <a:r>
              <a:rPr lang="en-US" altLang="ja-JP" dirty="0" smtClean="0"/>
              <a:t>TPTP </a:t>
            </a:r>
            <a:r>
              <a:rPr lang="en-US" altLang="ja-JP" dirty="0" smtClean="0"/>
              <a:t>problems</a:t>
            </a:r>
          </a:p>
          <a:p>
            <a:pPr lvl="1"/>
            <a:r>
              <a:rPr lang="en-US" altLang="ja-JP" dirty="0" smtClean="0"/>
              <a:t>Production field : </a:t>
            </a:r>
          </a:p>
          <a:p>
            <a:pPr lvl="2"/>
            <a:r>
              <a:rPr lang="en-US" altLang="ja-JP" dirty="0" smtClean="0"/>
              <a:t>Vocabulary of conjecture (+ removing conjecture)</a:t>
            </a:r>
          </a:p>
          <a:p>
            <a:pPr lvl="2"/>
            <a:r>
              <a:rPr lang="en-US" altLang="ja-JP" dirty="0" smtClean="0"/>
              <a:t>Full vocabulary with length limit</a:t>
            </a:r>
          </a:p>
          <a:p>
            <a:r>
              <a:rPr lang="en-US" altLang="ja-JP" dirty="0" smtClean="0"/>
              <a:t>SAT problems</a:t>
            </a:r>
          </a:p>
          <a:p>
            <a:pPr lvl="1"/>
            <a:r>
              <a:rPr lang="en-US" altLang="ja-JP" dirty="0" smtClean="0"/>
              <a:t>Production field</a:t>
            </a:r>
          </a:p>
          <a:p>
            <a:pPr lvl="2"/>
            <a:r>
              <a:rPr lang="en-US" altLang="ja-JP" dirty="0" smtClean="0"/>
              <a:t>Based on frequency of literals</a:t>
            </a:r>
          </a:p>
          <a:p>
            <a:pPr lvl="3"/>
            <a:r>
              <a:rPr lang="en-US" altLang="ja-JP" dirty="0" smtClean="0"/>
              <a:t>N% most/less frequent literals</a:t>
            </a:r>
          </a:p>
          <a:p>
            <a:pPr lvl="1"/>
            <a:r>
              <a:rPr lang="en-US" altLang="ja-JP" dirty="0" smtClean="0"/>
              <a:t>Size</a:t>
            </a:r>
          </a:p>
          <a:p>
            <a:pPr lvl="2"/>
            <a:r>
              <a:rPr lang="en-US" altLang="ja-JP" dirty="0" smtClean="0"/>
              <a:t>Problems still not tractable as CF problems</a:t>
            </a:r>
          </a:p>
          <a:p>
            <a:pPr lvl="3"/>
            <a:r>
              <a:rPr lang="en-US" altLang="ja-JP" dirty="0" smtClean="0"/>
              <a:t>Solving only a cohesive sub-problem (obtained by partition of the clause graph</a:t>
            </a:r>
            <a:r>
              <a:rPr lang="en-US" altLang="ja-JP" dirty="0" smtClean="0"/>
              <a:t>)</a:t>
            </a:r>
            <a:endParaRPr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7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Problems characteristics</a:t>
            </a:r>
            <a:br>
              <a:rPr lang="en-US" altLang="ja-JP" dirty="0" smtClean="0"/>
            </a:br>
            <a:endParaRPr lang="ja-JP" altLang="en-US" dirty="0"/>
          </a:p>
        </p:txBody>
      </p:sp>
      <p:pic>
        <p:nvPicPr>
          <p:cNvPr id="7" name="コンテンツ プレースホルダ 6" descr="TabPbDCF.eps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7535" b="-7535"/>
              <a:stretch>
                <a:fillRect/>
              </a:stretch>
            </p:blipFill>
          </mc:Choice>
          <mc:Fallback>
            <p:blipFill>
              <a:blip r:embed="rId3"/>
              <a:srcRect t="-7535" b="-7535"/>
              <a:stretch>
                <a:fillRect/>
              </a:stretch>
            </p:blipFill>
          </mc:Fallback>
        </mc:AlternateContent>
        <p:spPr>
          <a:xfrm>
            <a:off x="1157783" y="1034537"/>
            <a:ext cx="7986217" cy="5212229"/>
          </a:xfr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2616" y="274637"/>
            <a:ext cx="7467600" cy="52527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 – Biological Networks</a:t>
            </a:r>
            <a:endParaRPr lang="ja-JP" altLang="en-US" dirty="0"/>
          </a:p>
        </p:txBody>
      </p:sp>
      <p:pic>
        <p:nvPicPr>
          <p:cNvPr id="5" name="図 4" descr="TabResPbdcf-Bi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98208" y="801460"/>
            <a:ext cx="6026588" cy="577372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355625" y="1975559"/>
            <a:ext cx="1561629" cy="141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41425" y="2107748"/>
            <a:ext cx="6121078" cy="387586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0369" y="1893173"/>
            <a:ext cx="173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latin typeface="Times New Roman"/>
                <a:cs typeface="Times New Roman"/>
              </a:rPr>
              <a:t>2 682 252 (3 321 857)</a:t>
            </a:r>
            <a:endParaRPr kumimoji="1" lang="ja-JP" altLang="en-US" sz="1100" dirty="0">
              <a:latin typeface="Times New Roman"/>
              <a:cs typeface="Times New Roman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2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 – SAT problems</a:t>
            </a:r>
            <a:endParaRPr lang="ja-JP" altLang="en-US" dirty="0"/>
          </a:p>
        </p:txBody>
      </p:sp>
      <p:pic>
        <p:nvPicPr>
          <p:cNvPr id="5" name="図 4" descr="TabResPbdcf-SA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95117" y="1913189"/>
            <a:ext cx="8048883" cy="352485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14542" y="3924984"/>
            <a:ext cx="7929458" cy="652003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9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0590" y="274638"/>
            <a:ext cx="7467600" cy="45105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 – TPTP problems</a:t>
            </a:r>
            <a:endParaRPr lang="ja-JP" altLang="en-US" dirty="0"/>
          </a:p>
        </p:txBody>
      </p:sp>
      <p:pic>
        <p:nvPicPr>
          <p:cNvPr id="5" name="図 4" descr="TabResPbdcf-TPT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59649" y="725692"/>
            <a:ext cx="5579696" cy="614154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864588" y="3977391"/>
            <a:ext cx="4174757" cy="27391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64588" y="4907468"/>
            <a:ext cx="4174757" cy="27391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0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144" y="274638"/>
            <a:ext cx="7467600" cy="54176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 - summary</a:t>
            </a:r>
            <a:endParaRPr lang="ja-JP" altLang="en-US" dirty="0"/>
          </a:p>
        </p:txBody>
      </p:sp>
      <p:graphicFrame>
        <p:nvGraphicFramePr>
          <p:cNvPr id="5" name="グラフ 4"/>
          <p:cNvGraphicFramePr/>
          <p:nvPr/>
        </p:nvGraphicFramePr>
        <p:xfrm>
          <a:off x="1187144" y="1030655"/>
          <a:ext cx="7588556" cy="539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1016" y="274638"/>
            <a:ext cx="7467600" cy="54176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 - summary</a:t>
            </a:r>
            <a:endParaRPr lang="ja-JP" altLang="en-US" dirty="0"/>
          </a:p>
        </p:txBody>
      </p:sp>
      <p:graphicFrame>
        <p:nvGraphicFramePr>
          <p:cNvPr id="6" name="グラフ 5"/>
          <p:cNvGraphicFramePr/>
          <p:nvPr/>
        </p:nvGraphicFramePr>
        <p:xfrm>
          <a:off x="1271016" y="1260913"/>
          <a:ext cx="7688834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Results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For almost all problems, </a:t>
            </a:r>
            <a:r>
              <a:rPr lang="en-US" altLang="ja-JP" dirty="0" smtClean="0">
                <a:solidFill>
                  <a:srgbClr val="FE8637"/>
                </a:solidFill>
              </a:rPr>
              <a:t>decomposition can reduce the number of resolve operations needed</a:t>
            </a:r>
            <a:r>
              <a:rPr lang="en-US" altLang="ja-JP" dirty="0" smtClean="0"/>
              <a:t>.</a:t>
            </a:r>
          </a:p>
          <a:p>
            <a:pPr lvl="1">
              <a:buNone/>
            </a:pPr>
            <a:r>
              <a:rPr lang="en-US" altLang="ja-JP" dirty="0" smtClean="0"/>
              <a:t>Especially, it can solve some problems that could not be solved</a:t>
            </a:r>
          </a:p>
          <a:p>
            <a:r>
              <a:rPr lang="en-US" altLang="ja-JP" dirty="0" smtClean="0"/>
              <a:t>Time is no often improved</a:t>
            </a:r>
          </a:p>
          <a:p>
            <a:pPr lvl="1"/>
            <a:r>
              <a:rPr lang="en-US" altLang="ja-JP" dirty="0" smtClean="0"/>
              <a:t>Due to communication time (parsing, and such)</a:t>
            </a:r>
          </a:p>
          <a:p>
            <a:r>
              <a:rPr lang="en-US" altLang="ja-JP" dirty="0" smtClean="0"/>
              <a:t>Approached decomposition with </a:t>
            </a:r>
            <a:r>
              <a:rPr lang="en-US" altLang="ja-JP" dirty="0" err="1" smtClean="0"/>
              <a:t>metis</a:t>
            </a:r>
            <a:r>
              <a:rPr lang="en-US" altLang="ja-JP" dirty="0" smtClean="0"/>
              <a:t>: ok.</a:t>
            </a:r>
          </a:p>
          <a:p>
            <a:r>
              <a:rPr lang="en-US" altLang="ja-JP" dirty="0" smtClean="0"/>
              <a:t>Root choice heuristic: still insufficient, though not bad for biological networks problems.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Automated Problem Decomposition</a:t>
            </a:r>
            <a:endParaRPr lang="ja-JP" altLang="en-US" dirty="0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7B1084DA-1E34-3246-93E1-0C4CAAF1660B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Example Problem  (Krebs Cycle)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133" name="スライド番号プレースホルダ 3"/>
          <p:cNvSpPr txBox="1">
            <a:spLocks/>
          </p:cNvSpPr>
          <p:nvPr/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9703-DE9E-6248-A51D-1C2C52BE7151}" type="slidenum">
              <a:rPr kumimoji="0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直線コネクタ 43"/>
          <p:cNvCxnSpPr>
            <a:stCxn id="108" idx="0"/>
            <a:endCxn id="118" idx="2"/>
          </p:cNvCxnSpPr>
          <p:nvPr/>
        </p:nvCxnSpPr>
        <p:spPr>
          <a:xfrm rot="5400000" flipH="1" flipV="1">
            <a:off x="1210232" y="5610420"/>
            <a:ext cx="515535" cy="13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16200000" flipH="1">
            <a:off x="2028515" y="4026326"/>
            <a:ext cx="2438130" cy="50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397"/>
          <p:cNvGrpSpPr/>
          <p:nvPr/>
        </p:nvGrpSpPr>
        <p:grpSpPr>
          <a:xfrm>
            <a:off x="3114247" y="2644715"/>
            <a:ext cx="856753" cy="201323"/>
            <a:chOff x="2489200" y="2286000"/>
            <a:chExt cx="899164" cy="258764"/>
          </a:xfrm>
        </p:grpSpPr>
        <p:sp>
          <p:nvSpPr>
            <p:cNvPr id="131" name="八角形 130"/>
            <p:cNvSpPr/>
            <p:nvPr/>
          </p:nvSpPr>
          <p:spPr>
            <a:xfrm>
              <a:off x="2546929" y="2308226"/>
              <a:ext cx="409203" cy="219074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2" name="Rectangle 9"/>
            <p:cNvSpPr>
              <a:spLocks/>
            </p:cNvSpPr>
            <p:nvPr/>
          </p:nvSpPr>
          <p:spPr bwMode="auto">
            <a:xfrm>
              <a:off x="2489200" y="2286000"/>
              <a:ext cx="899164" cy="25876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succinate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4" name="直線コネクタ 53"/>
          <p:cNvCxnSpPr>
            <a:endCxn id="155" idx="0"/>
          </p:cNvCxnSpPr>
          <p:nvPr/>
        </p:nvCxnSpPr>
        <p:spPr>
          <a:xfrm rot="5400000">
            <a:off x="3898208" y="4446657"/>
            <a:ext cx="135884" cy="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98" idx="2"/>
          </p:cNvCxnSpPr>
          <p:nvPr/>
        </p:nvCxnSpPr>
        <p:spPr>
          <a:xfrm rot="16200000" flipH="1">
            <a:off x="3729550" y="3959319"/>
            <a:ext cx="459457" cy="13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99" idx="1"/>
          </p:cNvCxnSpPr>
          <p:nvPr/>
        </p:nvCxnSpPr>
        <p:spPr>
          <a:xfrm rot="10800000" flipV="1">
            <a:off x="4540908" y="4287322"/>
            <a:ext cx="7409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391"/>
          <p:cNvGrpSpPr/>
          <p:nvPr/>
        </p:nvGrpSpPr>
        <p:grpSpPr>
          <a:xfrm>
            <a:off x="3391404" y="4195926"/>
            <a:ext cx="1157362" cy="182795"/>
            <a:chOff x="2780076" y="4343400"/>
            <a:chExt cx="1214653" cy="234950"/>
          </a:xfrm>
        </p:grpSpPr>
        <p:sp>
          <p:nvSpPr>
            <p:cNvPr id="129" name="八角形 128"/>
            <p:cNvSpPr/>
            <p:nvPr/>
          </p:nvSpPr>
          <p:spPr>
            <a:xfrm>
              <a:off x="3585526" y="4350159"/>
              <a:ext cx="409203" cy="219074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0" name="Rectangle 15"/>
            <p:cNvSpPr>
              <a:spLocks/>
            </p:cNvSpPr>
            <p:nvPr/>
          </p:nvSpPr>
          <p:spPr bwMode="auto">
            <a:xfrm>
              <a:off x="2780076" y="4343400"/>
              <a:ext cx="1206406" cy="2349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formaldehyde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8" name="曲線コネクタ 246"/>
          <p:cNvCxnSpPr>
            <a:stCxn id="105" idx="0"/>
          </p:cNvCxnSpPr>
          <p:nvPr/>
        </p:nvCxnSpPr>
        <p:spPr>
          <a:xfrm rot="16200000" flipV="1">
            <a:off x="4649664" y="4217591"/>
            <a:ext cx="249422" cy="451218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99" idx="2"/>
          </p:cNvCxnSpPr>
          <p:nvPr/>
        </p:nvCxnSpPr>
        <p:spPr>
          <a:xfrm rot="16200000" flipH="1">
            <a:off x="6046759" y="4127334"/>
            <a:ext cx="291484" cy="794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rot="5400000">
            <a:off x="7245101" y="4005478"/>
            <a:ext cx="280940" cy="104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395"/>
          <p:cNvGrpSpPr/>
          <p:nvPr/>
        </p:nvGrpSpPr>
        <p:grpSpPr>
          <a:xfrm>
            <a:off x="6175796" y="4668804"/>
            <a:ext cx="1040187" cy="184883"/>
            <a:chOff x="5702300" y="4951199"/>
            <a:chExt cx="1091678" cy="237633"/>
          </a:xfrm>
        </p:grpSpPr>
        <p:sp>
          <p:nvSpPr>
            <p:cNvPr id="127" name="八角形 126"/>
            <p:cNvSpPr/>
            <p:nvPr/>
          </p:nvSpPr>
          <p:spPr>
            <a:xfrm>
              <a:off x="6068319" y="4953000"/>
              <a:ext cx="409203" cy="219074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8" name="Rectangle 23"/>
            <p:cNvSpPr>
              <a:spLocks/>
            </p:cNvSpPr>
            <p:nvPr/>
          </p:nvSpPr>
          <p:spPr bwMode="auto">
            <a:xfrm>
              <a:off x="5702300" y="4951199"/>
              <a:ext cx="1091678" cy="2376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creatinine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62" name="直線コネクタ 61"/>
          <p:cNvCxnSpPr>
            <a:endCxn id="141" idx="2"/>
          </p:cNvCxnSpPr>
          <p:nvPr/>
        </p:nvCxnSpPr>
        <p:spPr>
          <a:xfrm rot="10800000" flipV="1">
            <a:off x="7035559" y="4297866"/>
            <a:ext cx="426964" cy="2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図形グループ 396"/>
          <p:cNvGrpSpPr/>
          <p:nvPr/>
        </p:nvGrpSpPr>
        <p:grpSpPr>
          <a:xfrm>
            <a:off x="7462523" y="4206469"/>
            <a:ext cx="894610" cy="182796"/>
            <a:chOff x="6918313" y="4343399"/>
            <a:chExt cx="938895" cy="234951"/>
          </a:xfrm>
        </p:grpSpPr>
        <p:sp>
          <p:nvSpPr>
            <p:cNvPr id="125" name="八角形 124"/>
            <p:cNvSpPr/>
            <p:nvPr/>
          </p:nvSpPr>
          <p:spPr>
            <a:xfrm>
              <a:off x="7035716" y="4351338"/>
              <a:ext cx="192161" cy="219074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6" name="Rectangle 22"/>
            <p:cNvSpPr>
              <a:spLocks/>
            </p:cNvSpPr>
            <p:nvPr/>
          </p:nvSpPr>
          <p:spPr bwMode="auto">
            <a:xfrm>
              <a:off x="6918313" y="4343399"/>
              <a:ext cx="938895" cy="2349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creatine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64" name="直線コネクタ 63"/>
          <p:cNvCxnSpPr>
            <a:stCxn id="141" idx="0"/>
            <a:endCxn id="104" idx="2"/>
          </p:cNvCxnSpPr>
          <p:nvPr/>
        </p:nvCxnSpPr>
        <p:spPr>
          <a:xfrm rot="5400000" flipH="1" flipV="1">
            <a:off x="7009217" y="4094313"/>
            <a:ext cx="57197" cy="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endCxn id="102" idx="2"/>
          </p:cNvCxnSpPr>
          <p:nvPr/>
        </p:nvCxnSpPr>
        <p:spPr>
          <a:xfrm rot="5400000" flipH="1" flipV="1">
            <a:off x="7681306" y="3970595"/>
            <a:ext cx="464397" cy="73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104" idx="0"/>
            <a:endCxn id="177" idx="0"/>
          </p:cNvCxnSpPr>
          <p:nvPr/>
        </p:nvCxnSpPr>
        <p:spPr>
          <a:xfrm rot="16200000" flipV="1">
            <a:off x="7007238" y="3851104"/>
            <a:ext cx="64512" cy="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102" idx="1"/>
            <a:endCxn id="177" idx="4"/>
          </p:cNvCxnSpPr>
          <p:nvPr/>
        </p:nvCxnSpPr>
        <p:spPr>
          <a:xfrm rot="10800000">
            <a:off x="7207741" y="3645487"/>
            <a:ext cx="273804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44" idx="0"/>
            <a:endCxn id="103" idx="0"/>
          </p:cNvCxnSpPr>
          <p:nvPr/>
        </p:nvCxnSpPr>
        <p:spPr>
          <a:xfrm rot="5400000">
            <a:off x="5926174" y="3250341"/>
            <a:ext cx="603165" cy="1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102" idx="0"/>
            <a:endCxn id="101" idx="2"/>
          </p:cNvCxnSpPr>
          <p:nvPr/>
        </p:nvCxnSpPr>
        <p:spPr>
          <a:xfrm rot="5400000" flipH="1" flipV="1">
            <a:off x="7788357" y="3429303"/>
            <a:ext cx="263739" cy="6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101" idx="1"/>
            <a:endCxn id="100" idx="3"/>
          </p:cNvCxnSpPr>
          <p:nvPr/>
        </p:nvCxnSpPr>
        <p:spPr>
          <a:xfrm rot="10800000" flipV="1">
            <a:off x="7090201" y="3208462"/>
            <a:ext cx="431180" cy="3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rot="5400000">
            <a:off x="5267987" y="2436786"/>
            <a:ext cx="427713" cy="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3971000" y="2745377"/>
            <a:ext cx="1032847" cy="1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95" idx="0"/>
          </p:cNvCxnSpPr>
          <p:nvPr/>
        </p:nvCxnSpPr>
        <p:spPr>
          <a:xfrm rot="5400000" flipH="1" flipV="1">
            <a:off x="5004750" y="2895173"/>
            <a:ext cx="312985" cy="185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96" idx="0"/>
          </p:cNvCxnSpPr>
          <p:nvPr/>
        </p:nvCxnSpPr>
        <p:spPr>
          <a:xfrm rot="16200000" flipH="1">
            <a:off x="5518458" y="2850475"/>
            <a:ext cx="317109" cy="278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94" idx="0"/>
          </p:cNvCxnSpPr>
          <p:nvPr/>
        </p:nvCxnSpPr>
        <p:spPr>
          <a:xfrm rot="5400000" flipH="1" flipV="1">
            <a:off x="4794896" y="1923575"/>
            <a:ext cx="175351" cy="79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89" idx="2"/>
          </p:cNvCxnSpPr>
          <p:nvPr/>
        </p:nvCxnSpPr>
        <p:spPr>
          <a:xfrm rot="16200000" flipV="1">
            <a:off x="3029364" y="2131455"/>
            <a:ext cx="1011488" cy="15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92" idx="1"/>
            <a:endCxn id="89" idx="3"/>
          </p:cNvCxnSpPr>
          <p:nvPr/>
        </p:nvCxnSpPr>
        <p:spPr>
          <a:xfrm rot="10800000">
            <a:off x="4311532" y="1541212"/>
            <a:ext cx="6717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89" idx="0"/>
            <a:endCxn id="91" idx="1"/>
          </p:cNvCxnSpPr>
          <p:nvPr/>
        </p:nvCxnSpPr>
        <p:spPr>
          <a:xfrm rot="5400000" flipH="1" flipV="1">
            <a:off x="4091395" y="647499"/>
            <a:ext cx="237894" cy="1365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90" idx="1"/>
            <a:endCxn id="91" idx="3"/>
          </p:cNvCxnSpPr>
          <p:nvPr/>
        </p:nvCxnSpPr>
        <p:spPr>
          <a:xfrm rot="10800000">
            <a:off x="6592203" y="1211302"/>
            <a:ext cx="1479344" cy="3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図形グループ 394"/>
          <p:cNvGrpSpPr/>
          <p:nvPr/>
        </p:nvGrpSpPr>
        <p:grpSpPr>
          <a:xfrm>
            <a:off x="7828236" y="2025617"/>
            <a:ext cx="1247396" cy="184031"/>
            <a:chOff x="2184400" y="6469063"/>
            <a:chExt cx="1309144" cy="236538"/>
          </a:xfrm>
        </p:grpSpPr>
        <p:sp>
          <p:nvSpPr>
            <p:cNvPr id="121" name="八角形 120"/>
            <p:cNvSpPr/>
            <p:nvPr/>
          </p:nvSpPr>
          <p:spPr>
            <a:xfrm>
              <a:off x="3084341" y="6469063"/>
              <a:ext cx="409203" cy="219074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2" name="Rectangle 27"/>
            <p:cNvSpPr>
              <a:spLocks/>
            </p:cNvSpPr>
            <p:nvPr/>
          </p:nvSpPr>
          <p:spPr bwMode="auto">
            <a:xfrm>
              <a:off x="2184400" y="6469063"/>
              <a:ext cx="1309144" cy="23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beta-</a:t>
              </a:r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alanine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5" name="Shape 84"/>
          <p:cNvCxnSpPr>
            <a:endCxn id="90" idx="2"/>
          </p:cNvCxnSpPr>
          <p:nvPr/>
        </p:nvCxnSpPr>
        <p:spPr>
          <a:xfrm rot="16200000" flipV="1">
            <a:off x="8091310" y="1664993"/>
            <a:ext cx="718672" cy="25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rot="10800000" flipV="1">
            <a:off x="5889890" y="2117632"/>
            <a:ext cx="1938347" cy="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97" idx="0"/>
          </p:cNvCxnSpPr>
          <p:nvPr/>
        </p:nvCxnSpPr>
        <p:spPr>
          <a:xfrm rot="10800000" flipV="1">
            <a:off x="2458357" y="2745376"/>
            <a:ext cx="655890" cy="472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1"/>
          <p:cNvSpPr>
            <a:spLocks/>
          </p:cNvSpPr>
          <p:nvPr/>
        </p:nvSpPr>
        <p:spPr bwMode="auto">
          <a:xfrm>
            <a:off x="2743652" y="1449196"/>
            <a:ext cx="1567879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  <a:ea typeface="Gill Sans" charset="0"/>
                <a:cs typeface="Gill Sans" charset="0"/>
              </a:rPr>
              <a:t>2-oxe-glutarate</a:t>
            </a:r>
          </a:p>
        </p:txBody>
      </p:sp>
      <p:sp>
        <p:nvSpPr>
          <p:cNvPr id="90" name="Rectangle 2"/>
          <p:cNvSpPr>
            <a:spLocks/>
          </p:cNvSpPr>
          <p:nvPr/>
        </p:nvSpPr>
        <p:spPr bwMode="auto">
          <a:xfrm>
            <a:off x="8071547" y="1122914"/>
            <a:ext cx="755622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</a:t>
            </a:r>
            <a:r>
              <a: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rPr>
              <a:t>-lysine</a:t>
            </a:r>
          </a:p>
        </p:txBody>
      </p:sp>
      <p:sp>
        <p:nvSpPr>
          <p:cNvPr id="91" name="Rectangle 3"/>
          <p:cNvSpPr>
            <a:spLocks/>
          </p:cNvSpPr>
          <p:nvPr/>
        </p:nvSpPr>
        <p:spPr bwMode="auto">
          <a:xfrm>
            <a:off x="4893093" y="1119286"/>
            <a:ext cx="1699110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rPr>
              <a:t>l-2-aminoadipate</a:t>
            </a:r>
          </a:p>
        </p:txBody>
      </p:sp>
      <p:sp>
        <p:nvSpPr>
          <p:cNvPr id="92" name="Rectangle 4"/>
          <p:cNvSpPr>
            <a:spLocks/>
          </p:cNvSpPr>
          <p:nvPr/>
        </p:nvSpPr>
        <p:spPr bwMode="auto">
          <a:xfrm>
            <a:off x="4983274" y="1450784"/>
            <a:ext cx="995983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isocitrate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3" name="Rectangle 5"/>
          <p:cNvSpPr>
            <a:spLocks/>
          </p:cNvSpPr>
          <p:nvPr/>
        </p:nvSpPr>
        <p:spPr bwMode="auto">
          <a:xfrm>
            <a:off x="6274297" y="1720683"/>
            <a:ext cx="1541632" cy="184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>
                <a:solidFill>
                  <a:srgbClr val="0000FF"/>
                </a:solidFill>
                <a:ea typeface="Gill Sans" charset="0"/>
                <a:cs typeface="Gill Sans" charset="0"/>
              </a:rPr>
              <a:t>trans-</a:t>
            </a:r>
            <a:r>
              <a:rPr lang="en-US" altLang="ja-JP" sz="12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aconitate</a:t>
            </a:r>
            <a:endParaRPr lang="en-US" altLang="ja-JP" sz="12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94" name="Rectangle 8"/>
          <p:cNvSpPr>
            <a:spLocks/>
          </p:cNvSpPr>
          <p:nvPr/>
        </p:nvSpPr>
        <p:spPr bwMode="auto">
          <a:xfrm>
            <a:off x="4098746" y="2407595"/>
            <a:ext cx="774960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taurine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5" name="Rectangle 10"/>
          <p:cNvSpPr>
            <a:spLocks/>
          </p:cNvSpPr>
          <p:nvPr/>
        </p:nvSpPr>
        <p:spPr bwMode="auto">
          <a:xfrm>
            <a:off x="4750138" y="3144359"/>
            <a:ext cx="636820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nmnd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6" name="Rectangle 11"/>
          <p:cNvSpPr>
            <a:spLocks/>
          </p:cNvSpPr>
          <p:nvPr/>
        </p:nvSpPr>
        <p:spPr bwMode="auto">
          <a:xfrm>
            <a:off x="5507033" y="3148483"/>
            <a:ext cx="618863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nmna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7" name="Rectangle 12"/>
          <p:cNvSpPr>
            <a:spLocks/>
          </p:cNvSpPr>
          <p:nvPr/>
        </p:nvSpPr>
        <p:spPr bwMode="auto">
          <a:xfrm>
            <a:off x="1952077" y="3217732"/>
            <a:ext cx="1012560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hippurate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8" name="Rectangle 14"/>
          <p:cNvSpPr>
            <a:spLocks/>
          </p:cNvSpPr>
          <p:nvPr/>
        </p:nvSpPr>
        <p:spPr bwMode="auto">
          <a:xfrm>
            <a:off x="3524169" y="3552438"/>
            <a:ext cx="856462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  <a:ea typeface="Gill Sans" charset="0"/>
                <a:cs typeface="Gill Sans" charset="0"/>
              </a:rPr>
              <a:t>formate</a:t>
            </a:r>
          </a:p>
        </p:txBody>
      </p:sp>
      <p:sp>
        <p:nvSpPr>
          <p:cNvPr id="99" name="Rectangle 16"/>
          <p:cNvSpPr>
            <a:spLocks/>
          </p:cNvSpPr>
          <p:nvPr/>
        </p:nvSpPr>
        <p:spPr bwMode="auto">
          <a:xfrm>
            <a:off x="5281836" y="4195925"/>
            <a:ext cx="1027070" cy="1827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sarcosine</a:t>
            </a:r>
            <a:endParaRPr lang="en-US" altLang="ja-JP" sz="12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0" name="Rectangle 17"/>
          <p:cNvSpPr>
            <a:spLocks/>
          </p:cNvSpPr>
          <p:nvPr/>
        </p:nvSpPr>
        <p:spPr bwMode="auto">
          <a:xfrm>
            <a:off x="6637928" y="3116447"/>
            <a:ext cx="452273" cy="190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  <a:ea typeface="Gill Sans" charset="0"/>
                <a:cs typeface="Gill Sans" charset="0"/>
              </a:rPr>
              <a:t>l-as</a:t>
            </a:r>
          </a:p>
        </p:txBody>
      </p:sp>
      <p:sp>
        <p:nvSpPr>
          <p:cNvPr id="101" name="Rectangle 18"/>
          <p:cNvSpPr>
            <a:spLocks/>
          </p:cNvSpPr>
          <p:nvPr/>
        </p:nvSpPr>
        <p:spPr bwMode="auto">
          <a:xfrm>
            <a:off x="7521381" y="3116447"/>
            <a:ext cx="803781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citrulline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2" name="Rectangle 19"/>
          <p:cNvSpPr>
            <a:spLocks/>
          </p:cNvSpPr>
          <p:nvPr/>
        </p:nvSpPr>
        <p:spPr bwMode="auto">
          <a:xfrm>
            <a:off x="7481545" y="3564217"/>
            <a:ext cx="871271" cy="1778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rgbClr val="FFFFFF"/>
                </a:solidFill>
                <a:ea typeface="Gill Sans" charset="0"/>
                <a:cs typeface="Gill Sans" charset="0"/>
              </a:rPr>
              <a:t>ornithine</a:t>
            </a:r>
            <a:endParaRPr lang="en-US" altLang="ja-JP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03" name="Rectangle 20"/>
          <p:cNvSpPr>
            <a:spLocks/>
          </p:cNvSpPr>
          <p:nvPr/>
        </p:nvSpPr>
        <p:spPr bwMode="auto">
          <a:xfrm>
            <a:off x="5802463" y="3552438"/>
            <a:ext cx="849556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arginine</a:t>
            </a:r>
            <a:endParaRPr lang="en-US" altLang="ja-JP" sz="12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4" name="Rectangle 21"/>
          <p:cNvSpPr>
            <a:spLocks/>
          </p:cNvSpPr>
          <p:nvPr/>
        </p:nvSpPr>
        <p:spPr bwMode="auto">
          <a:xfrm>
            <a:off x="6781061" y="3883939"/>
            <a:ext cx="518022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rPr>
              <a:t>urea</a:t>
            </a:r>
          </a:p>
        </p:txBody>
      </p:sp>
      <p:sp>
        <p:nvSpPr>
          <p:cNvPr id="105" name="Rectangle 24"/>
          <p:cNvSpPr>
            <a:spLocks/>
          </p:cNvSpPr>
          <p:nvPr/>
        </p:nvSpPr>
        <p:spPr bwMode="auto">
          <a:xfrm>
            <a:off x="4344514" y="4567911"/>
            <a:ext cx="1310939" cy="184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rPr>
              <a:t>methylamine</a:t>
            </a:r>
          </a:p>
        </p:txBody>
      </p:sp>
      <p:sp>
        <p:nvSpPr>
          <p:cNvPr id="106" name="Rectangle 25"/>
          <p:cNvSpPr>
            <a:spLocks/>
          </p:cNvSpPr>
          <p:nvPr/>
        </p:nvSpPr>
        <p:spPr bwMode="auto">
          <a:xfrm>
            <a:off x="3669381" y="4843081"/>
            <a:ext cx="589853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tmao</a:t>
            </a:r>
            <a:endParaRPr lang="en-US" altLang="ja-JP" sz="12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07" name="Rectangle 26"/>
          <p:cNvSpPr>
            <a:spLocks/>
          </p:cNvSpPr>
          <p:nvPr/>
        </p:nvSpPr>
        <p:spPr bwMode="auto">
          <a:xfrm>
            <a:off x="2017040" y="5616050"/>
            <a:ext cx="726612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rPr>
              <a:t>lactate</a:t>
            </a:r>
          </a:p>
        </p:txBody>
      </p:sp>
      <p:sp>
        <p:nvSpPr>
          <p:cNvPr id="108" name="Rectangle 42"/>
          <p:cNvSpPr>
            <a:spLocks/>
          </p:cNvSpPr>
          <p:nvPr/>
        </p:nvSpPr>
        <p:spPr bwMode="auto">
          <a:xfrm>
            <a:off x="1037787" y="5875017"/>
            <a:ext cx="846764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glucose</a:t>
            </a:r>
            <a:endParaRPr lang="en-US" altLang="ja-JP" sz="12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9" name="Rectangle 43"/>
          <p:cNvSpPr>
            <a:spLocks/>
          </p:cNvSpPr>
          <p:nvPr/>
        </p:nvSpPr>
        <p:spPr bwMode="auto">
          <a:xfrm>
            <a:off x="2332292" y="4232805"/>
            <a:ext cx="798665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acetate</a:t>
            </a:r>
            <a:endParaRPr lang="en-US" altLang="ja-JP" sz="12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36" name="図形グループ 392"/>
          <p:cNvGrpSpPr/>
          <p:nvPr/>
        </p:nvGrpSpPr>
        <p:grpSpPr>
          <a:xfrm>
            <a:off x="2878078" y="5267466"/>
            <a:ext cx="1257065" cy="184032"/>
            <a:chOff x="2203141" y="5566618"/>
            <a:chExt cx="1319292" cy="236538"/>
          </a:xfrm>
        </p:grpSpPr>
        <p:sp>
          <p:nvSpPr>
            <p:cNvPr id="119" name="八角形 118"/>
            <p:cNvSpPr/>
            <p:nvPr/>
          </p:nvSpPr>
          <p:spPr>
            <a:xfrm>
              <a:off x="2263937" y="5570622"/>
              <a:ext cx="409203" cy="219073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0" name="Rectangle 13"/>
            <p:cNvSpPr>
              <a:spLocks/>
            </p:cNvSpPr>
            <p:nvPr/>
          </p:nvSpPr>
          <p:spPr bwMode="auto">
            <a:xfrm>
              <a:off x="2203141" y="5566618"/>
              <a:ext cx="1319292" cy="236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acryloyl-</a:t>
              </a:r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coa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7" name="図形グループ 393"/>
          <p:cNvGrpSpPr/>
          <p:nvPr/>
        </p:nvGrpSpPr>
        <p:grpSpPr>
          <a:xfrm>
            <a:off x="1065396" y="5179104"/>
            <a:ext cx="818867" cy="180377"/>
            <a:chOff x="221173" y="5867400"/>
            <a:chExt cx="981708" cy="231842"/>
          </a:xfrm>
        </p:grpSpPr>
        <p:sp>
          <p:nvSpPr>
            <p:cNvPr id="117" name="八角形 116"/>
            <p:cNvSpPr/>
            <p:nvPr/>
          </p:nvSpPr>
          <p:spPr>
            <a:xfrm>
              <a:off x="643520" y="5875438"/>
              <a:ext cx="518740" cy="219074"/>
            </a:xfrm>
            <a:prstGeom prst="octag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8" name="Rectangle 41"/>
            <p:cNvSpPr>
              <a:spLocks/>
            </p:cNvSpPr>
            <p:nvPr/>
          </p:nvSpPr>
          <p:spPr bwMode="auto">
            <a:xfrm>
              <a:off x="221173" y="5867400"/>
              <a:ext cx="981708" cy="2318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pyruvate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図形グループ 407"/>
          <p:cNvGrpSpPr/>
          <p:nvPr/>
        </p:nvGrpSpPr>
        <p:grpSpPr>
          <a:xfrm>
            <a:off x="5003848" y="2645344"/>
            <a:ext cx="956005" cy="193505"/>
            <a:chOff x="4472347" y="2350403"/>
            <a:chExt cx="1003331" cy="248715"/>
          </a:xfrm>
        </p:grpSpPr>
        <p:grpSp>
          <p:nvGrpSpPr>
            <p:cNvPr id="42" name="図形グループ 398"/>
            <p:cNvGrpSpPr/>
            <p:nvPr/>
          </p:nvGrpSpPr>
          <p:grpSpPr>
            <a:xfrm>
              <a:off x="4472347" y="2362581"/>
              <a:ext cx="994545" cy="236537"/>
              <a:chOff x="4472347" y="2362581"/>
              <a:chExt cx="994545" cy="236537"/>
            </a:xfrm>
          </p:grpSpPr>
          <p:sp>
            <p:nvSpPr>
              <p:cNvPr id="115" name="八角形 114"/>
              <p:cNvSpPr/>
              <p:nvPr/>
            </p:nvSpPr>
            <p:spPr>
              <a:xfrm>
                <a:off x="4679044" y="2370447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16" name="Rectangle 7"/>
              <p:cNvSpPr>
                <a:spLocks/>
              </p:cNvSpPr>
              <p:nvPr/>
            </p:nvSpPr>
            <p:spPr bwMode="auto">
              <a:xfrm>
                <a:off x="4472347" y="2362581"/>
                <a:ext cx="994545" cy="2365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Fumarate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14" name="Rectangle 7"/>
            <p:cNvSpPr>
              <a:spLocks/>
            </p:cNvSpPr>
            <p:nvPr/>
          </p:nvSpPr>
          <p:spPr bwMode="auto">
            <a:xfrm>
              <a:off x="4481129" y="2350403"/>
              <a:ext cx="994549" cy="236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fumarate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6" name="Rectangle 303"/>
          <p:cNvSpPr>
            <a:spLocks/>
          </p:cNvSpPr>
          <p:nvPr/>
        </p:nvSpPr>
        <p:spPr bwMode="auto">
          <a:xfrm>
            <a:off x="3817431" y="1192099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2.6.1.39</a:t>
            </a:r>
          </a:p>
        </p:txBody>
      </p:sp>
      <p:sp>
        <p:nvSpPr>
          <p:cNvPr id="7" name="Rectangle 304"/>
          <p:cNvSpPr>
            <a:spLocks/>
          </p:cNvSpPr>
          <p:nvPr/>
        </p:nvSpPr>
        <p:spPr bwMode="auto">
          <a:xfrm>
            <a:off x="4421673" y="1381732"/>
            <a:ext cx="46868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1.1.1.42</a:t>
            </a:r>
          </a:p>
        </p:txBody>
      </p:sp>
      <p:sp>
        <p:nvSpPr>
          <p:cNvPr id="8" name="Rectangle 305"/>
          <p:cNvSpPr>
            <a:spLocks/>
          </p:cNvSpPr>
          <p:nvPr/>
        </p:nvSpPr>
        <p:spPr bwMode="auto">
          <a:xfrm>
            <a:off x="3297521" y="2338293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2.3.1.61</a:t>
            </a:r>
          </a:p>
        </p:txBody>
      </p:sp>
      <p:sp>
        <p:nvSpPr>
          <p:cNvPr id="9" name="Rectangle 306"/>
          <p:cNvSpPr>
            <a:spLocks/>
          </p:cNvSpPr>
          <p:nvPr/>
        </p:nvSpPr>
        <p:spPr bwMode="auto">
          <a:xfrm>
            <a:off x="5076903" y="1666270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4.2.1.3</a:t>
            </a:r>
          </a:p>
        </p:txBody>
      </p:sp>
      <p:sp>
        <p:nvSpPr>
          <p:cNvPr id="11" name="Rectangle 308"/>
          <p:cNvSpPr>
            <a:spLocks/>
          </p:cNvSpPr>
          <p:nvPr/>
        </p:nvSpPr>
        <p:spPr bwMode="auto">
          <a:xfrm>
            <a:off x="5284923" y="2407595"/>
            <a:ext cx="4017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4.2.1.2</a:t>
            </a:r>
          </a:p>
        </p:txBody>
      </p:sp>
      <p:sp>
        <p:nvSpPr>
          <p:cNvPr id="12" name="Rectangle 309"/>
          <p:cNvSpPr>
            <a:spLocks/>
          </p:cNvSpPr>
          <p:nvPr/>
        </p:nvSpPr>
        <p:spPr bwMode="auto">
          <a:xfrm>
            <a:off x="4187622" y="2774948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1.3.99.1</a:t>
            </a:r>
          </a:p>
        </p:txBody>
      </p:sp>
      <p:sp>
        <p:nvSpPr>
          <p:cNvPr id="13" name="Rectangle 310"/>
          <p:cNvSpPr>
            <a:spLocks/>
          </p:cNvSpPr>
          <p:nvPr/>
        </p:nvSpPr>
        <p:spPr bwMode="auto">
          <a:xfrm>
            <a:off x="2471313" y="2933100"/>
            <a:ext cx="613988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1.13.11.16</a:t>
            </a:r>
          </a:p>
        </p:txBody>
      </p:sp>
      <p:sp>
        <p:nvSpPr>
          <p:cNvPr id="14" name="Rectangle 312"/>
          <p:cNvSpPr>
            <a:spLocks/>
          </p:cNvSpPr>
          <p:nvPr/>
        </p:nvSpPr>
        <p:spPr bwMode="auto">
          <a:xfrm>
            <a:off x="4881479" y="2928338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2.1.1.1</a:t>
            </a:r>
          </a:p>
        </p:txBody>
      </p:sp>
      <p:sp>
        <p:nvSpPr>
          <p:cNvPr id="15" name="Rectangle 313"/>
          <p:cNvSpPr>
            <a:spLocks/>
          </p:cNvSpPr>
          <p:nvPr/>
        </p:nvSpPr>
        <p:spPr bwMode="auto">
          <a:xfrm>
            <a:off x="5437636" y="2940399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2.1.1.7</a:t>
            </a:r>
          </a:p>
        </p:txBody>
      </p:sp>
      <p:sp>
        <p:nvSpPr>
          <p:cNvPr id="16" name="Rectangle 314"/>
          <p:cNvSpPr>
            <a:spLocks/>
          </p:cNvSpPr>
          <p:nvPr/>
        </p:nvSpPr>
        <p:spPr bwMode="auto">
          <a:xfrm>
            <a:off x="7112033" y="3041685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6.3.4.5</a:t>
            </a:r>
          </a:p>
        </p:txBody>
      </p:sp>
      <p:sp>
        <p:nvSpPr>
          <p:cNvPr id="17" name="Rectangle 315"/>
          <p:cNvSpPr>
            <a:spLocks/>
          </p:cNvSpPr>
          <p:nvPr/>
        </p:nvSpPr>
        <p:spPr bwMode="auto">
          <a:xfrm>
            <a:off x="7660177" y="3372898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2.1.3.3</a:t>
            </a:r>
          </a:p>
        </p:txBody>
      </p:sp>
      <p:sp>
        <p:nvSpPr>
          <p:cNvPr id="18" name="Rectangle 317"/>
          <p:cNvSpPr>
            <a:spLocks/>
          </p:cNvSpPr>
          <p:nvPr/>
        </p:nvSpPr>
        <p:spPr bwMode="auto">
          <a:xfrm>
            <a:off x="7702601" y="3911113"/>
            <a:ext cx="4017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2.1.1.2</a:t>
            </a:r>
          </a:p>
        </p:txBody>
      </p:sp>
      <p:sp>
        <p:nvSpPr>
          <p:cNvPr id="19" name="Rectangle 318"/>
          <p:cNvSpPr>
            <a:spLocks/>
          </p:cNvSpPr>
          <p:nvPr/>
        </p:nvSpPr>
        <p:spPr bwMode="auto">
          <a:xfrm>
            <a:off x="6649953" y="3495762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3.5.3.1</a:t>
            </a:r>
          </a:p>
        </p:txBody>
      </p:sp>
      <p:sp>
        <p:nvSpPr>
          <p:cNvPr id="20" name="Rectangle 320"/>
          <p:cNvSpPr>
            <a:spLocks/>
          </p:cNvSpPr>
          <p:nvPr/>
        </p:nvSpPr>
        <p:spPr bwMode="auto">
          <a:xfrm>
            <a:off x="7031423" y="4127730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3.5.3.3</a:t>
            </a:r>
          </a:p>
        </p:txBody>
      </p:sp>
      <p:sp>
        <p:nvSpPr>
          <p:cNvPr id="21" name="Rectangle 321"/>
          <p:cNvSpPr>
            <a:spLocks/>
          </p:cNvSpPr>
          <p:nvPr/>
        </p:nvSpPr>
        <p:spPr bwMode="auto">
          <a:xfrm>
            <a:off x="7328623" y="4524599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3.5.2.10</a:t>
            </a:r>
          </a:p>
        </p:txBody>
      </p:sp>
      <p:sp>
        <p:nvSpPr>
          <p:cNvPr id="22" name="Rectangle 322"/>
          <p:cNvSpPr>
            <a:spLocks/>
          </p:cNvSpPr>
          <p:nvPr/>
        </p:nvSpPr>
        <p:spPr bwMode="auto">
          <a:xfrm>
            <a:off x="4704118" y="4067970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1.5.99.1</a:t>
            </a:r>
          </a:p>
        </p:txBody>
      </p:sp>
      <p:sp>
        <p:nvSpPr>
          <p:cNvPr id="23" name="Rectangle 323"/>
          <p:cNvSpPr>
            <a:spLocks/>
          </p:cNvSpPr>
          <p:nvPr/>
        </p:nvSpPr>
        <p:spPr bwMode="auto">
          <a:xfrm>
            <a:off x="3796544" y="3950637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>
                <a:solidFill>
                  <a:schemeClr val="tx1"/>
                </a:solidFill>
                <a:ea typeface="Gill Sans" charset="0"/>
                <a:cs typeface="Gill Sans" charset="0"/>
              </a:rPr>
              <a:t>1.1.99.8</a:t>
            </a:r>
          </a:p>
        </p:txBody>
      </p:sp>
      <p:sp>
        <p:nvSpPr>
          <p:cNvPr id="24" name="Rectangle 324"/>
          <p:cNvSpPr>
            <a:spLocks/>
          </p:cNvSpPr>
          <p:nvPr/>
        </p:nvSpPr>
        <p:spPr bwMode="auto">
          <a:xfrm>
            <a:off x="5015458" y="4422124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1.4.99.3</a:t>
            </a:r>
          </a:p>
        </p:txBody>
      </p:sp>
      <p:sp>
        <p:nvSpPr>
          <p:cNvPr id="25" name="Rectangle 325"/>
          <p:cNvSpPr>
            <a:spLocks/>
          </p:cNvSpPr>
          <p:nvPr/>
        </p:nvSpPr>
        <p:spPr bwMode="auto">
          <a:xfrm>
            <a:off x="3466599" y="4687589"/>
            <a:ext cx="46868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4.1.2.32</a:t>
            </a:r>
          </a:p>
        </p:txBody>
      </p:sp>
      <p:sp>
        <p:nvSpPr>
          <p:cNvPr id="26" name="Rectangle 326"/>
          <p:cNvSpPr>
            <a:spLocks/>
          </p:cNvSpPr>
          <p:nvPr/>
        </p:nvSpPr>
        <p:spPr bwMode="auto">
          <a:xfrm>
            <a:off x="2857806" y="5595551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4.2.1.54</a:t>
            </a:r>
          </a:p>
        </p:txBody>
      </p:sp>
      <p:sp>
        <p:nvSpPr>
          <p:cNvPr id="27" name="Rectangle 327"/>
          <p:cNvSpPr>
            <a:spLocks/>
          </p:cNvSpPr>
          <p:nvPr/>
        </p:nvSpPr>
        <p:spPr bwMode="auto">
          <a:xfrm>
            <a:off x="5816465" y="5200805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4.3.1.6</a:t>
            </a:r>
          </a:p>
        </p:txBody>
      </p:sp>
      <p:sp>
        <p:nvSpPr>
          <p:cNvPr id="28" name="Rectangle 328"/>
          <p:cNvSpPr>
            <a:spLocks/>
          </p:cNvSpPr>
          <p:nvPr/>
        </p:nvSpPr>
        <p:spPr bwMode="auto">
          <a:xfrm>
            <a:off x="3114247" y="3851829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2.1.3.1</a:t>
            </a:r>
          </a:p>
        </p:txBody>
      </p:sp>
      <p:sp>
        <p:nvSpPr>
          <p:cNvPr id="29" name="Rectangle 329"/>
          <p:cNvSpPr>
            <a:spLocks/>
          </p:cNvSpPr>
          <p:nvPr/>
        </p:nvSpPr>
        <p:spPr bwMode="auto">
          <a:xfrm>
            <a:off x="8240372" y="1576402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4.1.1.20</a:t>
            </a:r>
          </a:p>
        </p:txBody>
      </p:sp>
      <p:sp>
        <p:nvSpPr>
          <p:cNvPr id="30" name="Rectangle 330"/>
          <p:cNvSpPr>
            <a:spLocks/>
          </p:cNvSpPr>
          <p:nvPr/>
        </p:nvSpPr>
        <p:spPr bwMode="auto">
          <a:xfrm>
            <a:off x="6659043" y="2162637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2.6.1.14</a:t>
            </a:r>
          </a:p>
        </p:txBody>
      </p:sp>
      <p:sp>
        <p:nvSpPr>
          <p:cNvPr id="31" name="Rectangle 331"/>
          <p:cNvSpPr>
            <a:spLocks/>
          </p:cNvSpPr>
          <p:nvPr/>
        </p:nvSpPr>
        <p:spPr bwMode="auto">
          <a:xfrm>
            <a:off x="7453817" y="1052212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1.2.1.31</a:t>
            </a:r>
          </a:p>
        </p:txBody>
      </p:sp>
      <p:sp>
        <p:nvSpPr>
          <p:cNvPr id="32" name="Rectangle 332"/>
          <p:cNvSpPr>
            <a:spLocks/>
          </p:cNvSpPr>
          <p:nvPr/>
        </p:nvSpPr>
        <p:spPr bwMode="auto">
          <a:xfrm>
            <a:off x="1122401" y="5560360"/>
            <a:ext cx="60468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glycolisis</a:t>
            </a:r>
            <a:endParaRPr lang="en-US" altLang="ja-JP" sz="900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3" name="Rectangle 333"/>
          <p:cNvSpPr>
            <a:spLocks/>
          </p:cNvSpPr>
          <p:nvPr/>
        </p:nvSpPr>
        <p:spPr bwMode="auto">
          <a:xfrm>
            <a:off x="2017040" y="5132081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1.1.1.27</a:t>
            </a:r>
          </a:p>
        </p:txBody>
      </p:sp>
      <p:sp>
        <p:nvSpPr>
          <p:cNvPr id="38" name="Rectangle 338"/>
          <p:cNvSpPr>
            <a:spLocks/>
          </p:cNvSpPr>
          <p:nvPr/>
        </p:nvSpPr>
        <p:spPr bwMode="auto">
          <a:xfrm>
            <a:off x="6236301" y="2795945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4.3.2.1</a:t>
            </a:r>
          </a:p>
        </p:txBody>
      </p:sp>
      <p:sp>
        <p:nvSpPr>
          <p:cNvPr id="39" name="Rectangle 342"/>
          <p:cNvSpPr>
            <a:spLocks/>
          </p:cNvSpPr>
          <p:nvPr/>
        </p:nvSpPr>
        <p:spPr bwMode="auto">
          <a:xfrm>
            <a:off x="5939247" y="4448818"/>
            <a:ext cx="46810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3.5.1.59</a:t>
            </a:r>
          </a:p>
        </p:txBody>
      </p:sp>
      <p:sp>
        <p:nvSpPr>
          <p:cNvPr id="40" name="Rectangle 343"/>
          <p:cNvSpPr>
            <a:spLocks/>
          </p:cNvSpPr>
          <p:nvPr/>
        </p:nvSpPr>
        <p:spPr bwMode="auto">
          <a:xfrm>
            <a:off x="4604401" y="2212326"/>
            <a:ext cx="464147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2.6.1.-</a:t>
            </a:r>
          </a:p>
        </p:txBody>
      </p:sp>
      <p:cxnSp>
        <p:nvCxnSpPr>
          <p:cNvPr id="138" name="直線コネクタ 137"/>
          <p:cNvCxnSpPr>
            <a:stCxn id="141" idx="4"/>
            <a:endCxn id="99" idx="3"/>
          </p:cNvCxnSpPr>
          <p:nvPr/>
        </p:nvCxnSpPr>
        <p:spPr>
          <a:xfrm rot="5400000" flipH="1">
            <a:off x="6578065" y="4018164"/>
            <a:ext cx="12801" cy="55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直角三角形 140"/>
          <p:cNvSpPr/>
          <p:nvPr/>
        </p:nvSpPr>
        <p:spPr>
          <a:xfrm flipH="1">
            <a:off x="6860026" y="4125167"/>
            <a:ext cx="175533" cy="1749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直角三角形 154"/>
          <p:cNvSpPr/>
          <p:nvPr/>
        </p:nvSpPr>
        <p:spPr>
          <a:xfrm>
            <a:off x="3966143" y="4514605"/>
            <a:ext cx="183759" cy="14849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6" name="直線コネクタ 155"/>
          <p:cNvCxnSpPr>
            <a:stCxn id="155" idx="2"/>
            <a:endCxn id="106" idx="0"/>
          </p:cNvCxnSpPr>
          <p:nvPr/>
        </p:nvCxnSpPr>
        <p:spPr>
          <a:xfrm rot="5400000">
            <a:off x="3875235" y="4752172"/>
            <a:ext cx="179983" cy="1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stCxn id="155" idx="4"/>
            <a:endCxn id="105" idx="1"/>
          </p:cNvCxnSpPr>
          <p:nvPr/>
        </p:nvCxnSpPr>
        <p:spPr>
          <a:xfrm rot="5400000" flipH="1" flipV="1">
            <a:off x="4245835" y="4564420"/>
            <a:ext cx="2745" cy="19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直角三角形 143"/>
          <p:cNvSpPr/>
          <p:nvPr/>
        </p:nvSpPr>
        <p:spPr>
          <a:xfrm flipH="1" flipV="1">
            <a:off x="6029582" y="2741157"/>
            <a:ext cx="198688" cy="2081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0" name="Shape 159"/>
          <p:cNvCxnSpPr>
            <a:stCxn id="100" idx="0"/>
            <a:endCxn id="144" idx="2"/>
          </p:cNvCxnSpPr>
          <p:nvPr/>
        </p:nvCxnSpPr>
        <p:spPr>
          <a:xfrm rot="16200000" flipV="1">
            <a:off x="6358523" y="2610904"/>
            <a:ext cx="375290" cy="635795"/>
          </a:xfrm>
          <a:prstGeom prst="bentConnector3">
            <a:avLst>
              <a:gd name="adj1" fmla="val 10302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>
            <a:endCxn id="144" idx="4"/>
          </p:cNvCxnSpPr>
          <p:nvPr/>
        </p:nvCxnSpPr>
        <p:spPr>
          <a:xfrm>
            <a:off x="5959856" y="2737359"/>
            <a:ext cx="69726" cy="3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直角三角形 176"/>
          <p:cNvSpPr/>
          <p:nvPr/>
        </p:nvSpPr>
        <p:spPr>
          <a:xfrm flipV="1">
            <a:off x="7038915" y="3645486"/>
            <a:ext cx="168826" cy="17394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9" name="直線コネクタ 188"/>
          <p:cNvCxnSpPr>
            <a:stCxn id="103" idx="3"/>
            <a:endCxn id="177" idx="2"/>
          </p:cNvCxnSpPr>
          <p:nvPr/>
        </p:nvCxnSpPr>
        <p:spPr>
          <a:xfrm>
            <a:off x="6652019" y="3644454"/>
            <a:ext cx="386896" cy="1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直角三角形 244"/>
          <p:cNvSpPr/>
          <p:nvPr/>
        </p:nvSpPr>
        <p:spPr>
          <a:xfrm flipV="1">
            <a:off x="5483560" y="1813123"/>
            <a:ext cx="160958" cy="13046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4" name="直線コネクタ 253"/>
          <p:cNvCxnSpPr>
            <a:stCxn id="92" idx="2"/>
            <a:endCxn id="245" idx="2"/>
          </p:cNvCxnSpPr>
          <p:nvPr/>
        </p:nvCxnSpPr>
        <p:spPr>
          <a:xfrm rot="16200000" flipH="1">
            <a:off x="5393259" y="1722822"/>
            <a:ext cx="178308" cy="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>
            <a:stCxn id="93" idx="1"/>
            <a:endCxn id="245" idx="4"/>
          </p:cNvCxnSpPr>
          <p:nvPr/>
        </p:nvCxnSpPr>
        <p:spPr>
          <a:xfrm rot="10800000">
            <a:off x="5644519" y="1813123"/>
            <a:ext cx="62977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" name="Rectangle 43"/>
          <p:cNvSpPr>
            <a:spLocks/>
          </p:cNvSpPr>
          <p:nvPr/>
        </p:nvSpPr>
        <p:spPr bwMode="auto">
          <a:xfrm>
            <a:off x="1093005" y="4226472"/>
            <a:ext cx="798665" cy="18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acetylcoa</a:t>
            </a:r>
            <a:endParaRPr lang="en-US" altLang="ja-JP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cxnSp>
        <p:nvCxnSpPr>
          <p:cNvPr id="285" name="Shape 284"/>
          <p:cNvCxnSpPr>
            <a:stCxn id="274" idx="0"/>
          </p:cNvCxnSpPr>
          <p:nvPr/>
        </p:nvCxnSpPr>
        <p:spPr>
          <a:xfrm rot="5400000" flipH="1" flipV="1">
            <a:off x="2237189" y="1381513"/>
            <a:ext cx="2100108" cy="358981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>
            <a:stCxn id="109" idx="1"/>
            <a:endCxn id="274" idx="3"/>
          </p:cNvCxnSpPr>
          <p:nvPr/>
        </p:nvCxnSpPr>
        <p:spPr>
          <a:xfrm rot="10800000">
            <a:off x="1891670" y="4318489"/>
            <a:ext cx="440622" cy="6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>
            <a:endCxn id="274" idx="2"/>
          </p:cNvCxnSpPr>
          <p:nvPr/>
        </p:nvCxnSpPr>
        <p:spPr>
          <a:xfrm rot="5400000" flipH="1" flipV="1">
            <a:off x="1099740" y="4786507"/>
            <a:ext cx="768602" cy="1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Rectangle 336"/>
          <p:cNvSpPr>
            <a:spLocks/>
          </p:cNvSpPr>
          <p:nvPr/>
        </p:nvSpPr>
        <p:spPr bwMode="auto">
          <a:xfrm>
            <a:off x="1258302" y="3079233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2.3.3.1</a:t>
            </a:r>
            <a:endParaRPr lang="en-US" altLang="ja-JP" sz="900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96" name="Rectangle 334"/>
          <p:cNvSpPr>
            <a:spLocks/>
          </p:cNvSpPr>
          <p:nvPr/>
        </p:nvSpPr>
        <p:spPr bwMode="auto">
          <a:xfrm>
            <a:off x="1266657" y="4888613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1.2.4.1</a:t>
            </a:r>
          </a:p>
        </p:txBody>
      </p:sp>
      <p:sp>
        <p:nvSpPr>
          <p:cNvPr id="297" name="Rectangle 336"/>
          <p:cNvSpPr>
            <a:spLocks/>
          </p:cNvSpPr>
          <p:nvPr/>
        </p:nvSpPr>
        <p:spPr bwMode="auto">
          <a:xfrm>
            <a:off x="1920422" y="4163555"/>
            <a:ext cx="395160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6.2.1.1</a:t>
            </a:r>
          </a:p>
        </p:txBody>
      </p:sp>
      <p:cxnSp>
        <p:nvCxnSpPr>
          <p:cNvPr id="310" name="直線コネクタ 309"/>
          <p:cNvCxnSpPr>
            <a:endCxn id="107" idx="3"/>
          </p:cNvCxnSpPr>
          <p:nvPr/>
        </p:nvCxnSpPr>
        <p:spPr>
          <a:xfrm rot="5400000">
            <a:off x="2732878" y="5451799"/>
            <a:ext cx="267042" cy="245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曲線コネクタ 246"/>
          <p:cNvCxnSpPr>
            <a:stCxn id="107" idx="0"/>
            <a:endCxn id="118" idx="3"/>
          </p:cNvCxnSpPr>
          <p:nvPr/>
        </p:nvCxnSpPr>
        <p:spPr>
          <a:xfrm rot="16200000" flipV="1">
            <a:off x="1958927" y="5194630"/>
            <a:ext cx="346756" cy="496083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hape 84"/>
          <p:cNvCxnSpPr/>
          <p:nvPr/>
        </p:nvCxnSpPr>
        <p:spPr>
          <a:xfrm flipV="1">
            <a:off x="4135143" y="2209648"/>
            <a:ext cx="4316791" cy="31498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図形グループ 342"/>
          <p:cNvGrpSpPr/>
          <p:nvPr/>
        </p:nvGrpSpPr>
        <p:grpSpPr>
          <a:xfrm>
            <a:off x="5082148" y="1943588"/>
            <a:ext cx="807741" cy="288656"/>
            <a:chOff x="4401126" y="1943588"/>
            <a:chExt cx="807741" cy="288656"/>
          </a:xfrm>
        </p:grpSpPr>
        <p:cxnSp>
          <p:nvCxnSpPr>
            <p:cNvPr id="72" name="直線コネクタ 71"/>
            <p:cNvCxnSpPr>
              <a:stCxn id="245" idx="0"/>
              <a:endCxn id="124" idx="0"/>
            </p:cNvCxnSpPr>
            <p:nvPr/>
          </p:nvCxnSpPr>
          <p:spPr>
            <a:xfrm rot="5400000">
              <a:off x="4767354" y="1981232"/>
              <a:ext cx="82031" cy="6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3" name="八角形 122"/>
            <p:cNvSpPr/>
            <p:nvPr/>
          </p:nvSpPr>
          <p:spPr>
            <a:xfrm>
              <a:off x="4533475" y="2025618"/>
              <a:ext cx="580873" cy="206626"/>
            </a:xfrm>
            <a:prstGeom prst="octagon">
              <a:avLst>
                <a:gd name="adj" fmla="val 311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4" name="Rectangle 6"/>
            <p:cNvSpPr>
              <a:spLocks/>
            </p:cNvSpPr>
            <p:nvPr/>
          </p:nvSpPr>
          <p:spPr bwMode="auto">
            <a:xfrm>
              <a:off x="4401126" y="2025620"/>
              <a:ext cx="807741" cy="2014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citrate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スライド番号プレースホルダ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50" name="フッター プレースホルダ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51" name="スライド番号プレースホルダ 3"/>
          <p:cNvSpPr txBox="1">
            <a:spLocks/>
          </p:cNvSpPr>
          <p:nvPr/>
        </p:nvSpPr>
        <p:spPr>
          <a:xfrm>
            <a:off x="8610600" y="6310718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Reasoning task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Partition-based algorithm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Automated decomposition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Conclusion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271016" y="1417638"/>
            <a:ext cx="7467600" cy="5440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 sound and complete algorithm combined with automated problem decomposition</a:t>
            </a:r>
          </a:p>
          <a:p>
            <a:pPr lvl="1"/>
            <a:r>
              <a:rPr lang="en-US" altLang="ja-JP" dirty="0" smtClean="0"/>
              <a:t>Can increase efficiency (</a:t>
            </a:r>
            <a:r>
              <a:rPr lang="en-US" altLang="ja-JP" dirty="0" err="1" smtClean="0"/>
              <a:t>nb</a:t>
            </a:r>
            <a:r>
              <a:rPr lang="en-US" altLang="ja-JP" dirty="0" smtClean="0"/>
              <a:t> of operation) for almost all problems</a:t>
            </a:r>
          </a:p>
          <a:p>
            <a:pPr lvl="1"/>
            <a:r>
              <a:rPr lang="en-US" altLang="ja-JP" dirty="0" smtClean="0"/>
              <a:t>But, results dependent on the choice of root</a:t>
            </a:r>
          </a:p>
          <a:p>
            <a:pPr lvl="4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works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271016" y="1417638"/>
            <a:ext cx="7467600" cy="544036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Partition-based algorithm</a:t>
            </a:r>
          </a:p>
          <a:p>
            <a:pPr lvl="1"/>
            <a:r>
              <a:rPr lang="en-US" altLang="ja-JP" dirty="0" smtClean="0"/>
              <a:t>Variant for </a:t>
            </a:r>
            <a:r>
              <a:rPr lang="en-US" altLang="ja-JP" dirty="0" err="1" smtClean="0"/>
              <a:t>Newcarc</a:t>
            </a:r>
            <a:r>
              <a:rPr lang="en-US" altLang="ja-JP" dirty="0" smtClean="0"/>
              <a:t> computations</a:t>
            </a:r>
          </a:p>
          <a:p>
            <a:pPr lvl="1"/>
            <a:r>
              <a:rPr lang="en-US" altLang="ja-JP" dirty="0" smtClean="0"/>
              <a:t>Common Theories for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 representations</a:t>
            </a:r>
          </a:p>
          <a:p>
            <a:pPr lvl="1"/>
            <a:r>
              <a:rPr lang="en-US" altLang="ja-JP" dirty="0" smtClean="0"/>
              <a:t>Ordered partitions to break cycle (without removing links)</a:t>
            </a:r>
          </a:p>
          <a:p>
            <a:r>
              <a:rPr lang="en-US" altLang="ja-JP" dirty="0" smtClean="0"/>
              <a:t>Decomposition</a:t>
            </a:r>
          </a:p>
          <a:p>
            <a:pPr lvl="1"/>
            <a:r>
              <a:rPr lang="en-US" altLang="ja-JP" dirty="0" smtClean="0"/>
              <a:t>Directly from metabolic pathway</a:t>
            </a:r>
          </a:p>
          <a:p>
            <a:pPr lvl="1"/>
            <a:r>
              <a:rPr lang="en-US" altLang="ja-JP" dirty="0" smtClean="0"/>
              <a:t>Root choice heuristic</a:t>
            </a:r>
          </a:p>
          <a:p>
            <a:pPr lvl="2"/>
            <a:r>
              <a:rPr lang="en-US" altLang="ja-JP" dirty="0" smtClean="0"/>
              <a:t>Learning preference relation on root choice</a:t>
            </a:r>
          </a:p>
          <a:p>
            <a:pPr lvl="1"/>
            <a:r>
              <a:rPr lang="en-US" altLang="ja-JP" dirty="0" smtClean="0"/>
              <a:t>Choosing the number of partition</a:t>
            </a:r>
          </a:p>
          <a:p>
            <a:pPr lvl="4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Automated Problem Decomposition</a:t>
            </a:r>
            <a:endParaRPr lang="ja-JP" altLang="en-US" dirty="0"/>
          </a:p>
        </p:txBody>
      </p:sp>
      <p:sp>
        <p:nvSpPr>
          <p:cNvPr id="10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286000" y="1398747"/>
            <a:ext cx="6172200" cy="1894362"/>
          </a:xfrm>
        </p:spPr>
        <p:txBody>
          <a:bodyPr/>
          <a:lstStyle/>
          <a:p>
            <a:r>
              <a:rPr lang="en-US" altLang="ja-JP" dirty="0" smtClean="0"/>
              <a:t>Thank you for your attention</a:t>
            </a:r>
            <a:endParaRPr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432560" y="3966183"/>
            <a:ext cx="7406640" cy="17526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Any question ?</a:t>
            </a:r>
            <a:endParaRPr lang="ja-JP" altLang="en-US" sz="3600" dirty="0"/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7B1084DA-1E34-3246-93E1-0C4CAAF1660B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1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/>
          <a:p>
            <a:r>
              <a:rPr lang="en-US" altLang="ja-JP" dirty="0" smtClean="0"/>
              <a:t>Automated Problem Decomposition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Example Problem  (Krebs Cycle)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133" name="スライド番号プレースホルダ 3"/>
          <p:cNvSpPr txBox="1">
            <a:spLocks/>
          </p:cNvSpPr>
          <p:nvPr/>
        </p:nvSpPr>
        <p:spPr>
          <a:xfrm>
            <a:off x="8813317" y="5709284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9703-DE9E-6248-A51D-1C2C52BE7151}" type="slidenum">
              <a:rPr kumimoji="0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図形グループ 346"/>
          <p:cNvGrpSpPr/>
          <p:nvPr/>
        </p:nvGrpSpPr>
        <p:grpSpPr>
          <a:xfrm>
            <a:off x="1031863" y="1027446"/>
            <a:ext cx="8074672" cy="5006836"/>
            <a:chOff x="347562" y="1052212"/>
            <a:chExt cx="8074672" cy="5006836"/>
          </a:xfrm>
        </p:grpSpPr>
        <p:cxnSp>
          <p:nvCxnSpPr>
            <p:cNvPr id="44" name="直線コネクタ 43"/>
            <p:cNvCxnSpPr>
              <a:stCxn id="108" idx="0"/>
              <a:endCxn id="118" idx="2"/>
            </p:cNvCxnSpPr>
            <p:nvPr/>
          </p:nvCxnSpPr>
          <p:spPr>
            <a:xfrm rot="5400000" flipH="1" flipV="1">
              <a:off x="533812" y="5615021"/>
              <a:ext cx="515535" cy="4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131" idx="3"/>
              <a:endCxn id="119" idx="7"/>
            </p:cNvCxnSpPr>
            <p:nvPr/>
          </p:nvCxnSpPr>
          <p:spPr>
            <a:xfrm rot="16200000" flipH="1">
              <a:off x="1347493" y="4026326"/>
              <a:ext cx="2438130" cy="50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図形グループ 397"/>
            <p:cNvGrpSpPr/>
            <p:nvPr/>
          </p:nvGrpSpPr>
          <p:grpSpPr>
            <a:xfrm>
              <a:off x="2433225" y="2644715"/>
              <a:ext cx="856753" cy="201323"/>
              <a:chOff x="2489200" y="2286000"/>
              <a:chExt cx="899164" cy="258764"/>
            </a:xfrm>
          </p:grpSpPr>
          <p:sp>
            <p:nvSpPr>
              <p:cNvPr id="131" name="八角形 130"/>
              <p:cNvSpPr/>
              <p:nvPr/>
            </p:nvSpPr>
            <p:spPr>
              <a:xfrm>
                <a:off x="2546929" y="2308226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2" name="Rectangle 9"/>
              <p:cNvSpPr>
                <a:spLocks/>
              </p:cNvSpPr>
              <p:nvPr/>
            </p:nvSpPr>
            <p:spPr bwMode="auto">
              <a:xfrm>
                <a:off x="2489200" y="2286000"/>
                <a:ext cx="899164" cy="25876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succinate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4" name="直線コネクタ 53"/>
            <p:cNvCxnSpPr>
              <a:stCxn id="130" idx="2"/>
              <a:endCxn id="155" idx="0"/>
            </p:cNvCxnSpPr>
            <p:nvPr/>
          </p:nvCxnSpPr>
          <p:spPr>
            <a:xfrm rot="5400000">
              <a:off x="3217186" y="4446657"/>
              <a:ext cx="135884" cy="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stCxn id="98" idx="2"/>
              <a:endCxn id="130" idx="0"/>
            </p:cNvCxnSpPr>
            <p:nvPr/>
          </p:nvCxnSpPr>
          <p:spPr>
            <a:xfrm rot="16200000" flipH="1">
              <a:off x="3048528" y="3959319"/>
              <a:ext cx="459457" cy="13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99" idx="1"/>
              <a:endCxn id="130" idx="3"/>
            </p:cNvCxnSpPr>
            <p:nvPr/>
          </p:nvCxnSpPr>
          <p:spPr>
            <a:xfrm rot="10800000" flipV="1">
              <a:off x="3859886" y="4287322"/>
              <a:ext cx="74092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図形グループ 391"/>
            <p:cNvGrpSpPr/>
            <p:nvPr/>
          </p:nvGrpSpPr>
          <p:grpSpPr>
            <a:xfrm>
              <a:off x="2710382" y="4195926"/>
              <a:ext cx="1157362" cy="182795"/>
              <a:chOff x="2780076" y="4343400"/>
              <a:chExt cx="1214653" cy="234950"/>
            </a:xfrm>
          </p:grpSpPr>
          <p:sp>
            <p:nvSpPr>
              <p:cNvPr id="129" name="八角形 128"/>
              <p:cNvSpPr/>
              <p:nvPr/>
            </p:nvSpPr>
            <p:spPr>
              <a:xfrm>
                <a:off x="3585526" y="4350159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0" name="Rectangle 15"/>
              <p:cNvSpPr>
                <a:spLocks/>
              </p:cNvSpPr>
              <p:nvPr/>
            </p:nvSpPr>
            <p:spPr bwMode="auto">
              <a:xfrm>
                <a:off x="2780076" y="4343400"/>
                <a:ext cx="1206406" cy="2349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formaldehyde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8" name="曲線コネクタ 246"/>
            <p:cNvCxnSpPr>
              <a:stCxn id="105" idx="0"/>
              <a:endCxn id="129" idx="1"/>
            </p:cNvCxnSpPr>
            <p:nvPr/>
          </p:nvCxnSpPr>
          <p:spPr>
            <a:xfrm rot="16200000" flipV="1">
              <a:off x="3968642" y="4217591"/>
              <a:ext cx="249422" cy="451218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99" idx="2"/>
              <a:endCxn id="127" idx="6"/>
            </p:cNvCxnSpPr>
            <p:nvPr/>
          </p:nvCxnSpPr>
          <p:spPr>
            <a:xfrm rot="16200000" flipH="1">
              <a:off x="5365737" y="4127334"/>
              <a:ext cx="291484" cy="794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126" idx="2"/>
              <a:endCxn id="127" idx="7"/>
            </p:cNvCxnSpPr>
            <p:nvPr/>
          </p:nvCxnSpPr>
          <p:spPr>
            <a:xfrm rot="5400000">
              <a:off x="6564079" y="4005478"/>
              <a:ext cx="280940" cy="1048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図形グループ 395"/>
            <p:cNvGrpSpPr/>
            <p:nvPr/>
          </p:nvGrpSpPr>
          <p:grpSpPr>
            <a:xfrm>
              <a:off x="5494774" y="4668804"/>
              <a:ext cx="1040187" cy="184883"/>
              <a:chOff x="5702300" y="4951199"/>
              <a:chExt cx="1091678" cy="237633"/>
            </a:xfrm>
          </p:grpSpPr>
          <p:sp>
            <p:nvSpPr>
              <p:cNvPr id="127" name="八角形 126"/>
              <p:cNvSpPr/>
              <p:nvPr/>
            </p:nvSpPr>
            <p:spPr>
              <a:xfrm>
                <a:off x="6068319" y="4953000"/>
                <a:ext cx="409203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5702300" y="4951199"/>
                <a:ext cx="1091678" cy="2376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creatinine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2" name="直線コネクタ 61"/>
            <p:cNvCxnSpPr>
              <a:stCxn id="126" idx="1"/>
              <a:endCxn id="141" idx="2"/>
            </p:cNvCxnSpPr>
            <p:nvPr/>
          </p:nvCxnSpPr>
          <p:spPr>
            <a:xfrm rot="10800000" flipV="1">
              <a:off x="6354537" y="4297866"/>
              <a:ext cx="426964" cy="2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図形グループ 396"/>
            <p:cNvGrpSpPr/>
            <p:nvPr/>
          </p:nvGrpSpPr>
          <p:grpSpPr>
            <a:xfrm>
              <a:off x="6781501" y="4206469"/>
              <a:ext cx="894610" cy="182796"/>
              <a:chOff x="6918313" y="4343399"/>
              <a:chExt cx="938895" cy="234951"/>
            </a:xfrm>
          </p:grpSpPr>
          <p:sp>
            <p:nvSpPr>
              <p:cNvPr id="125" name="八角形 124"/>
              <p:cNvSpPr/>
              <p:nvPr/>
            </p:nvSpPr>
            <p:spPr>
              <a:xfrm>
                <a:off x="7035716" y="4351338"/>
                <a:ext cx="192161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6" name="Rectangle 22"/>
              <p:cNvSpPr>
                <a:spLocks/>
              </p:cNvSpPr>
              <p:nvPr/>
            </p:nvSpPr>
            <p:spPr bwMode="auto">
              <a:xfrm>
                <a:off x="6918313" y="4343399"/>
                <a:ext cx="938895" cy="23495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creatine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4" name="直線コネクタ 63"/>
            <p:cNvCxnSpPr>
              <a:stCxn id="141" idx="0"/>
              <a:endCxn id="104" idx="2"/>
            </p:cNvCxnSpPr>
            <p:nvPr/>
          </p:nvCxnSpPr>
          <p:spPr>
            <a:xfrm rot="5400000" flipH="1" flipV="1">
              <a:off x="6328195" y="4094313"/>
              <a:ext cx="57197" cy="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126" idx="0"/>
              <a:endCxn id="102" idx="2"/>
            </p:cNvCxnSpPr>
            <p:nvPr/>
          </p:nvCxnSpPr>
          <p:spPr>
            <a:xfrm rot="5400000" flipH="1" flipV="1">
              <a:off x="7000284" y="3970595"/>
              <a:ext cx="464397" cy="7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104" idx="0"/>
              <a:endCxn id="177" idx="0"/>
            </p:cNvCxnSpPr>
            <p:nvPr/>
          </p:nvCxnSpPr>
          <p:spPr>
            <a:xfrm rot="16200000" flipV="1">
              <a:off x="6326216" y="3851104"/>
              <a:ext cx="64512" cy="1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102" idx="1"/>
              <a:endCxn id="177" idx="4"/>
            </p:cNvCxnSpPr>
            <p:nvPr/>
          </p:nvCxnSpPr>
          <p:spPr>
            <a:xfrm rot="10800000">
              <a:off x="6526719" y="3645487"/>
              <a:ext cx="273804" cy="7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144" idx="0"/>
              <a:endCxn id="103" idx="0"/>
            </p:cNvCxnSpPr>
            <p:nvPr/>
          </p:nvCxnSpPr>
          <p:spPr>
            <a:xfrm rot="5400000">
              <a:off x="5245152" y="3250341"/>
              <a:ext cx="603165" cy="10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102" idx="0"/>
              <a:endCxn id="101" idx="2"/>
            </p:cNvCxnSpPr>
            <p:nvPr/>
          </p:nvCxnSpPr>
          <p:spPr>
            <a:xfrm rot="5400000" flipH="1" flipV="1">
              <a:off x="7107335" y="3429303"/>
              <a:ext cx="263739" cy="6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stCxn id="101" idx="1"/>
              <a:endCxn id="100" idx="3"/>
            </p:cNvCxnSpPr>
            <p:nvPr/>
          </p:nvCxnSpPr>
          <p:spPr>
            <a:xfrm rot="10800000" flipV="1">
              <a:off x="6409179" y="3208462"/>
              <a:ext cx="431180" cy="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124" idx="2"/>
              <a:endCxn id="116" idx="0"/>
            </p:cNvCxnSpPr>
            <p:nvPr/>
          </p:nvCxnSpPr>
          <p:spPr>
            <a:xfrm rot="5400000">
              <a:off x="4586965" y="2436786"/>
              <a:ext cx="427713" cy="8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stCxn id="132" idx="3"/>
              <a:endCxn id="116" idx="1"/>
            </p:cNvCxnSpPr>
            <p:nvPr/>
          </p:nvCxnSpPr>
          <p:spPr>
            <a:xfrm>
              <a:off x="3289978" y="2745377"/>
              <a:ext cx="1032847" cy="1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95" idx="0"/>
              <a:endCxn id="115" idx="3"/>
            </p:cNvCxnSpPr>
            <p:nvPr/>
          </p:nvCxnSpPr>
          <p:spPr>
            <a:xfrm rot="5400000" flipH="1" flipV="1">
              <a:off x="4323728" y="2895173"/>
              <a:ext cx="312985" cy="185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115" idx="2"/>
              <a:endCxn id="96" idx="0"/>
            </p:cNvCxnSpPr>
            <p:nvPr/>
          </p:nvCxnSpPr>
          <p:spPr>
            <a:xfrm rot="16200000" flipH="1">
              <a:off x="4837436" y="2850475"/>
              <a:ext cx="317109" cy="278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94" idx="0"/>
              <a:endCxn id="123" idx="3"/>
            </p:cNvCxnSpPr>
            <p:nvPr/>
          </p:nvCxnSpPr>
          <p:spPr>
            <a:xfrm rot="5400000" flipH="1" flipV="1">
              <a:off x="4113874" y="1923575"/>
              <a:ext cx="175351" cy="792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132" idx="0"/>
              <a:endCxn id="89" idx="2"/>
            </p:cNvCxnSpPr>
            <p:nvPr/>
          </p:nvCxnSpPr>
          <p:spPr>
            <a:xfrm rot="16200000" flipV="1">
              <a:off x="2348342" y="2131455"/>
              <a:ext cx="1011488" cy="1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stCxn id="92" idx="1"/>
              <a:endCxn id="89" idx="3"/>
            </p:cNvCxnSpPr>
            <p:nvPr/>
          </p:nvCxnSpPr>
          <p:spPr>
            <a:xfrm rot="10800000">
              <a:off x="3630510" y="1541212"/>
              <a:ext cx="67174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89" idx="0"/>
              <a:endCxn id="91" idx="1"/>
            </p:cNvCxnSpPr>
            <p:nvPr/>
          </p:nvCxnSpPr>
          <p:spPr>
            <a:xfrm rot="5400000" flipH="1" flipV="1">
              <a:off x="3410373" y="647499"/>
              <a:ext cx="237894" cy="1365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90" idx="1"/>
              <a:endCxn id="91" idx="3"/>
            </p:cNvCxnSpPr>
            <p:nvPr/>
          </p:nvCxnSpPr>
          <p:spPr>
            <a:xfrm rot="10800000">
              <a:off x="5911182" y="1211302"/>
              <a:ext cx="1506953" cy="3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図形グループ 394"/>
            <p:cNvGrpSpPr/>
            <p:nvPr/>
          </p:nvGrpSpPr>
          <p:grpSpPr>
            <a:xfrm>
              <a:off x="7174830" y="2025617"/>
              <a:ext cx="1247404" cy="184031"/>
              <a:chOff x="1923633" y="6469063"/>
              <a:chExt cx="1309155" cy="236538"/>
            </a:xfrm>
          </p:grpSpPr>
          <p:sp>
            <p:nvSpPr>
              <p:cNvPr id="121" name="八角形 120"/>
              <p:cNvSpPr/>
              <p:nvPr/>
            </p:nvSpPr>
            <p:spPr>
              <a:xfrm>
                <a:off x="2804252" y="6469063"/>
                <a:ext cx="409204" cy="219074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2" name="Rectangle 27"/>
              <p:cNvSpPr>
                <a:spLocks/>
              </p:cNvSpPr>
              <p:nvPr/>
            </p:nvSpPr>
            <p:spPr bwMode="auto">
              <a:xfrm>
                <a:off x="1923633" y="6469063"/>
                <a:ext cx="1309155" cy="23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beta-</a:t>
                </a:r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alanine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85" name="Shape 84"/>
            <p:cNvCxnSpPr>
              <a:stCxn id="122" idx="0"/>
              <a:endCxn id="90" idx="2"/>
            </p:cNvCxnSpPr>
            <p:nvPr/>
          </p:nvCxnSpPr>
          <p:spPr>
            <a:xfrm rot="16200000" flipV="1">
              <a:off x="7437897" y="1664993"/>
              <a:ext cx="718672" cy="257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122" idx="1"/>
              <a:endCxn id="124" idx="3"/>
            </p:cNvCxnSpPr>
            <p:nvPr/>
          </p:nvCxnSpPr>
          <p:spPr>
            <a:xfrm rot="10800000" flipV="1">
              <a:off x="5208867" y="2117632"/>
              <a:ext cx="1965956" cy="8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132" idx="1"/>
              <a:endCxn id="97" idx="0"/>
            </p:cNvCxnSpPr>
            <p:nvPr/>
          </p:nvCxnSpPr>
          <p:spPr>
            <a:xfrm rot="10800000" flipV="1">
              <a:off x="1777335" y="2745376"/>
              <a:ext cx="655890" cy="4723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1"/>
            <p:cNvSpPr>
              <a:spLocks/>
            </p:cNvSpPr>
            <p:nvPr/>
          </p:nvSpPr>
          <p:spPr bwMode="auto">
            <a:xfrm>
              <a:off x="2062630" y="1449196"/>
              <a:ext cx="1567879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2-oxe-glutarate</a:t>
              </a:r>
            </a:p>
          </p:txBody>
        </p:sp>
        <p:sp>
          <p:nvSpPr>
            <p:cNvPr id="90" name="Rectangle 2"/>
            <p:cNvSpPr>
              <a:spLocks/>
            </p:cNvSpPr>
            <p:nvPr/>
          </p:nvSpPr>
          <p:spPr bwMode="auto">
            <a:xfrm>
              <a:off x="7418134" y="1122914"/>
              <a:ext cx="75562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l</a:t>
              </a:r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-lysine</a:t>
              </a:r>
            </a:p>
          </p:txBody>
        </p:sp>
        <p:sp>
          <p:nvSpPr>
            <p:cNvPr id="91" name="Rectangle 3"/>
            <p:cNvSpPr>
              <a:spLocks/>
            </p:cNvSpPr>
            <p:nvPr/>
          </p:nvSpPr>
          <p:spPr bwMode="auto">
            <a:xfrm>
              <a:off x="4212071" y="1119286"/>
              <a:ext cx="169911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l-2-aminoadipate</a:t>
              </a:r>
            </a:p>
          </p:txBody>
        </p:sp>
        <p:sp>
          <p:nvSpPr>
            <p:cNvPr id="92" name="Rectangle 4"/>
            <p:cNvSpPr>
              <a:spLocks/>
            </p:cNvSpPr>
            <p:nvPr/>
          </p:nvSpPr>
          <p:spPr bwMode="auto">
            <a:xfrm>
              <a:off x="4302252" y="1450784"/>
              <a:ext cx="995983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isocitrate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3" name="Rectangle 5"/>
            <p:cNvSpPr>
              <a:spLocks/>
            </p:cNvSpPr>
            <p:nvPr/>
          </p:nvSpPr>
          <p:spPr bwMode="auto">
            <a:xfrm>
              <a:off x="5593275" y="1720683"/>
              <a:ext cx="1541632" cy="1848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trans-</a:t>
              </a:r>
              <a:r>
                <a:rPr lang="en-US" altLang="ja-JP" sz="1200" dirty="0" err="1">
                  <a:solidFill>
                    <a:srgbClr val="0000FF"/>
                  </a:solidFill>
                  <a:ea typeface="Gill Sans" charset="0"/>
                  <a:cs typeface="Gill Sans" charset="0"/>
                </a:rPr>
                <a:t>aconitate</a:t>
              </a:r>
              <a:endParaRPr lang="en-US" altLang="ja-JP" sz="1200" dirty="0">
                <a:solidFill>
                  <a:srgbClr val="0000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4" name="Rectangle 8"/>
            <p:cNvSpPr>
              <a:spLocks/>
            </p:cNvSpPr>
            <p:nvPr/>
          </p:nvSpPr>
          <p:spPr bwMode="auto">
            <a:xfrm>
              <a:off x="3417724" y="2407595"/>
              <a:ext cx="77496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taurine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5" name="Rectangle 10"/>
            <p:cNvSpPr>
              <a:spLocks/>
            </p:cNvSpPr>
            <p:nvPr/>
          </p:nvSpPr>
          <p:spPr bwMode="auto">
            <a:xfrm>
              <a:off x="4069116" y="3144359"/>
              <a:ext cx="63682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nmnd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6" name="Rectangle 11"/>
            <p:cNvSpPr>
              <a:spLocks/>
            </p:cNvSpPr>
            <p:nvPr/>
          </p:nvSpPr>
          <p:spPr bwMode="auto">
            <a:xfrm>
              <a:off x="4826011" y="3148483"/>
              <a:ext cx="618863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nmna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7" name="Rectangle 12"/>
            <p:cNvSpPr>
              <a:spLocks/>
            </p:cNvSpPr>
            <p:nvPr/>
          </p:nvSpPr>
          <p:spPr bwMode="auto">
            <a:xfrm>
              <a:off x="1271055" y="3217732"/>
              <a:ext cx="1012560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hippurate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98" name="Rectangle 14"/>
            <p:cNvSpPr>
              <a:spLocks/>
            </p:cNvSpPr>
            <p:nvPr/>
          </p:nvSpPr>
          <p:spPr bwMode="auto">
            <a:xfrm>
              <a:off x="2843147" y="3552438"/>
              <a:ext cx="85646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formate</a:t>
              </a:r>
            </a:p>
          </p:txBody>
        </p:sp>
        <p:sp>
          <p:nvSpPr>
            <p:cNvPr id="99" name="Rectangle 16"/>
            <p:cNvSpPr>
              <a:spLocks/>
            </p:cNvSpPr>
            <p:nvPr/>
          </p:nvSpPr>
          <p:spPr bwMode="auto">
            <a:xfrm>
              <a:off x="4600814" y="4195925"/>
              <a:ext cx="1027070" cy="1827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000000"/>
                  </a:solidFill>
                  <a:ea typeface="Gill Sans" charset="0"/>
                  <a:cs typeface="Gill Sans" charset="0"/>
                </a:rPr>
                <a:t>sarcosine</a:t>
              </a:r>
              <a:endParaRPr lang="en-US" altLang="ja-JP" sz="1200" dirty="0">
                <a:solidFill>
                  <a:srgbClr val="00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17"/>
            <p:cNvSpPr>
              <a:spLocks/>
            </p:cNvSpPr>
            <p:nvPr/>
          </p:nvSpPr>
          <p:spPr bwMode="auto">
            <a:xfrm>
              <a:off x="5956906" y="3116447"/>
              <a:ext cx="452273" cy="1902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chemeClr val="tx1"/>
                  </a:solidFill>
                  <a:ea typeface="Gill Sans" charset="0"/>
                  <a:cs typeface="Gill Sans" charset="0"/>
                </a:rPr>
                <a:t>l-as</a:t>
              </a:r>
            </a:p>
          </p:txBody>
        </p:sp>
        <p:sp>
          <p:nvSpPr>
            <p:cNvPr id="101" name="Rectangle 18"/>
            <p:cNvSpPr>
              <a:spLocks/>
            </p:cNvSpPr>
            <p:nvPr/>
          </p:nvSpPr>
          <p:spPr bwMode="auto">
            <a:xfrm>
              <a:off x="6840359" y="3116447"/>
              <a:ext cx="803781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citrulline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9"/>
            <p:cNvSpPr>
              <a:spLocks/>
            </p:cNvSpPr>
            <p:nvPr/>
          </p:nvSpPr>
          <p:spPr bwMode="auto">
            <a:xfrm>
              <a:off x="6800523" y="3564217"/>
              <a:ext cx="871271" cy="17785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FFFFFF"/>
                  </a:solidFill>
                  <a:ea typeface="Gill Sans" charset="0"/>
                  <a:cs typeface="Gill Sans" charset="0"/>
                </a:rPr>
                <a:t>ornithine</a:t>
              </a:r>
              <a:endParaRPr lang="en-US" altLang="ja-JP" sz="1200" dirty="0">
                <a:solidFill>
                  <a:srgbClr val="FFFF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3" name="Rectangle 20"/>
            <p:cNvSpPr>
              <a:spLocks/>
            </p:cNvSpPr>
            <p:nvPr/>
          </p:nvSpPr>
          <p:spPr bwMode="auto">
            <a:xfrm>
              <a:off x="5121441" y="3552438"/>
              <a:ext cx="849556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>
                  <a:solidFill>
                    <a:srgbClr val="FFFFFF"/>
                  </a:solidFill>
                  <a:ea typeface="Gill Sans" charset="0"/>
                  <a:cs typeface="Gill Sans" charset="0"/>
                </a:rPr>
                <a:t>arginine</a:t>
              </a:r>
              <a:endParaRPr lang="en-US" altLang="ja-JP" sz="1200" dirty="0">
                <a:solidFill>
                  <a:srgbClr val="FFFF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21"/>
            <p:cNvSpPr>
              <a:spLocks/>
            </p:cNvSpPr>
            <p:nvPr/>
          </p:nvSpPr>
          <p:spPr bwMode="auto">
            <a:xfrm>
              <a:off x="6100039" y="3883939"/>
              <a:ext cx="51802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urea</a:t>
              </a:r>
            </a:p>
          </p:txBody>
        </p:sp>
        <p:sp>
          <p:nvSpPr>
            <p:cNvPr id="105" name="Rectangle 24"/>
            <p:cNvSpPr>
              <a:spLocks/>
            </p:cNvSpPr>
            <p:nvPr/>
          </p:nvSpPr>
          <p:spPr bwMode="auto">
            <a:xfrm>
              <a:off x="3663492" y="4567911"/>
              <a:ext cx="1310939" cy="1848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methylamine</a:t>
              </a:r>
            </a:p>
          </p:txBody>
        </p:sp>
        <p:sp>
          <p:nvSpPr>
            <p:cNvPr id="106" name="Rectangle 25"/>
            <p:cNvSpPr>
              <a:spLocks/>
            </p:cNvSpPr>
            <p:nvPr/>
          </p:nvSpPr>
          <p:spPr bwMode="auto">
            <a:xfrm>
              <a:off x="2988359" y="4843081"/>
              <a:ext cx="589853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ea typeface="Gill Sans" charset="0"/>
                  <a:cs typeface="Gill Sans" charset="0"/>
                </a:rPr>
                <a:t>tmao</a:t>
              </a:r>
            </a:p>
          </p:txBody>
        </p:sp>
        <p:sp>
          <p:nvSpPr>
            <p:cNvPr id="107" name="Rectangle 26"/>
            <p:cNvSpPr>
              <a:spLocks/>
            </p:cNvSpPr>
            <p:nvPr/>
          </p:nvSpPr>
          <p:spPr bwMode="auto">
            <a:xfrm>
              <a:off x="1336018" y="5616050"/>
              <a:ext cx="726612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lactate</a:t>
              </a:r>
            </a:p>
          </p:txBody>
        </p:sp>
        <p:sp>
          <p:nvSpPr>
            <p:cNvPr id="108" name="Rectangle 42"/>
            <p:cNvSpPr>
              <a:spLocks/>
            </p:cNvSpPr>
            <p:nvPr/>
          </p:nvSpPr>
          <p:spPr bwMode="auto">
            <a:xfrm>
              <a:off x="365968" y="5875017"/>
              <a:ext cx="846764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glucose</a:t>
              </a:r>
              <a:endParaRPr lang="en-US" altLang="ja-JP" sz="120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43"/>
            <p:cNvSpPr>
              <a:spLocks/>
            </p:cNvSpPr>
            <p:nvPr/>
          </p:nvSpPr>
          <p:spPr bwMode="auto">
            <a:xfrm>
              <a:off x="1651270" y="4232805"/>
              <a:ext cx="798665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acetate</a:t>
              </a:r>
              <a:endParaRPr lang="en-US" altLang="ja-JP" sz="1200" dirty="0">
                <a:solidFill>
                  <a:srgbClr val="0000FF"/>
                </a:solidFill>
                <a:ea typeface="Gill Sans" charset="0"/>
                <a:cs typeface="Gill Sans" charset="0"/>
              </a:endParaRPr>
            </a:p>
          </p:txBody>
        </p:sp>
        <p:grpSp>
          <p:nvGrpSpPr>
            <p:cNvPr id="37" name="図形グループ 392"/>
            <p:cNvGrpSpPr/>
            <p:nvPr/>
          </p:nvGrpSpPr>
          <p:grpSpPr>
            <a:xfrm>
              <a:off x="2197056" y="5267466"/>
              <a:ext cx="1257065" cy="184032"/>
              <a:chOff x="2203141" y="5566618"/>
              <a:chExt cx="1319292" cy="236538"/>
            </a:xfrm>
          </p:grpSpPr>
          <p:sp>
            <p:nvSpPr>
              <p:cNvPr id="119" name="八角形 118"/>
              <p:cNvSpPr/>
              <p:nvPr/>
            </p:nvSpPr>
            <p:spPr>
              <a:xfrm>
                <a:off x="2263937" y="5570622"/>
                <a:ext cx="409203" cy="219073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0" name="Rectangle 13"/>
              <p:cNvSpPr>
                <a:spLocks/>
              </p:cNvSpPr>
              <p:nvPr/>
            </p:nvSpPr>
            <p:spPr bwMode="auto">
              <a:xfrm>
                <a:off x="2203141" y="5566618"/>
                <a:ext cx="1319292" cy="23653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acryloyl-</a:t>
                </a:r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coa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1" name="図形グループ 393"/>
            <p:cNvGrpSpPr/>
            <p:nvPr/>
          </p:nvGrpSpPr>
          <p:grpSpPr>
            <a:xfrm>
              <a:off x="347562" y="5179105"/>
              <a:ext cx="892492" cy="180377"/>
              <a:chOff x="308928" y="5867401"/>
              <a:chExt cx="936672" cy="231842"/>
            </a:xfrm>
          </p:grpSpPr>
          <p:sp>
            <p:nvSpPr>
              <p:cNvPr id="117" name="八角形 116"/>
              <p:cNvSpPr/>
              <p:nvPr/>
            </p:nvSpPr>
            <p:spPr>
              <a:xfrm>
                <a:off x="643520" y="5875438"/>
                <a:ext cx="518740" cy="219074"/>
              </a:xfrm>
              <a:prstGeom prst="octago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18" name="Rectangle 41"/>
              <p:cNvSpPr>
                <a:spLocks/>
              </p:cNvSpPr>
              <p:nvPr/>
            </p:nvSpPr>
            <p:spPr bwMode="auto">
              <a:xfrm>
                <a:off x="308928" y="5867401"/>
                <a:ext cx="936672" cy="23184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pyruvate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2" name="図形グループ 407"/>
            <p:cNvGrpSpPr/>
            <p:nvPr/>
          </p:nvGrpSpPr>
          <p:grpSpPr>
            <a:xfrm>
              <a:off x="4322826" y="2645344"/>
              <a:ext cx="956005" cy="193505"/>
              <a:chOff x="4472347" y="2350403"/>
              <a:chExt cx="1003331" cy="248715"/>
            </a:xfrm>
          </p:grpSpPr>
          <p:grpSp>
            <p:nvGrpSpPr>
              <p:cNvPr id="43" name="図形グループ 398"/>
              <p:cNvGrpSpPr/>
              <p:nvPr/>
            </p:nvGrpSpPr>
            <p:grpSpPr>
              <a:xfrm>
                <a:off x="4472347" y="2362581"/>
                <a:ext cx="994545" cy="236537"/>
                <a:chOff x="4472347" y="2362581"/>
                <a:chExt cx="994545" cy="236537"/>
              </a:xfrm>
            </p:grpSpPr>
            <p:sp>
              <p:nvSpPr>
                <p:cNvPr id="115" name="八角形 114"/>
                <p:cNvSpPr/>
                <p:nvPr/>
              </p:nvSpPr>
              <p:spPr>
                <a:xfrm>
                  <a:off x="4679044" y="2370447"/>
                  <a:ext cx="409203" cy="219074"/>
                </a:xfrm>
                <a:prstGeom prst="octagon">
                  <a:avLst>
                    <a:gd name="adj" fmla="val 3117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116" name="Rectangle 7"/>
                <p:cNvSpPr>
                  <a:spLocks/>
                </p:cNvSpPr>
                <p:nvPr/>
              </p:nvSpPr>
              <p:spPr bwMode="auto">
                <a:xfrm>
                  <a:off x="4472347" y="2362581"/>
                  <a:ext cx="994545" cy="23653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ja-JP" sz="1200" dirty="0" err="1" smtClean="0">
                      <a:solidFill>
                        <a:schemeClr val="tx1"/>
                      </a:solidFill>
                      <a:ea typeface="Gill Sans" charset="0"/>
                      <a:cs typeface="Gill Sans" charset="0"/>
                    </a:rPr>
                    <a:t>Fumarate</a:t>
                  </a:r>
                  <a:endParaRPr lang="en-US" altLang="ja-JP" sz="1200" dirty="0">
                    <a:solidFill>
                      <a:schemeClr val="tx1"/>
                    </a:solidFill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14" name="Rectangle 7"/>
              <p:cNvSpPr>
                <a:spLocks/>
              </p:cNvSpPr>
              <p:nvPr/>
            </p:nvSpPr>
            <p:spPr bwMode="auto">
              <a:xfrm>
                <a:off x="4481129" y="2350403"/>
                <a:ext cx="994549" cy="2365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err="1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fumarate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" name="Rectangle 303"/>
            <p:cNvSpPr>
              <a:spLocks/>
            </p:cNvSpPr>
            <p:nvPr/>
          </p:nvSpPr>
          <p:spPr bwMode="auto">
            <a:xfrm>
              <a:off x="3136409" y="1192099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2.6.1.39</a:t>
              </a:r>
            </a:p>
          </p:txBody>
        </p:sp>
        <p:sp>
          <p:nvSpPr>
            <p:cNvPr id="7" name="Rectangle 304"/>
            <p:cNvSpPr>
              <a:spLocks/>
            </p:cNvSpPr>
            <p:nvPr/>
          </p:nvSpPr>
          <p:spPr bwMode="auto">
            <a:xfrm>
              <a:off x="3740651" y="1381732"/>
              <a:ext cx="46868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1.1.1.42</a:t>
              </a:r>
            </a:p>
          </p:txBody>
        </p:sp>
        <p:sp>
          <p:nvSpPr>
            <p:cNvPr id="8" name="Rectangle 305"/>
            <p:cNvSpPr>
              <a:spLocks/>
            </p:cNvSpPr>
            <p:nvPr/>
          </p:nvSpPr>
          <p:spPr bwMode="auto">
            <a:xfrm>
              <a:off x="2616499" y="2338293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2.3.1.61</a:t>
              </a:r>
            </a:p>
          </p:txBody>
        </p:sp>
        <p:sp>
          <p:nvSpPr>
            <p:cNvPr id="9" name="Rectangle 306"/>
            <p:cNvSpPr>
              <a:spLocks/>
            </p:cNvSpPr>
            <p:nvPr/>
          </p:nvSpPr>
          <p:spPr bwMode="auto">
            <a:xfrm>
              <a:off x="4395881" y="1666270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4.2.1.3</a:t>
              </a:r>
            </a:p>
          </p:txBody>
        </p:sp>
        <p:sp>
          <p:nvSpPr>
            <p:cNvPr id="11" name="Rectangle 308"/>
            <p:cNvSpPr>
              <a:spLocks/>
            </p:cNvSpPr>
            <p:nvPr/>
          </p:nvSpPr>
          <p:spPr bwMode="auto">
            <a:xfrm>
              <a:off x="4603901" y="2407595"/>
              <a:ext cx="401725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4.2.1.2</a:t>
              </a:r>
            </a:p>
          </p:txBody>
        </p:sp>
        <p:sp>
          <p:nvSpPr>
            <p:cNvPr id="12" name="Rectangle 309"/>
            <p:cNvSpPr>
              <a:spLocks/>
            </p:cNvSpPr>
            <p:nvPr/>
          </p:nvSpPr>
          <p:spPr bwMode="auto">
            <a:xfrm>
              <a:off x="3506600" y="2774948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1.3.99.1</a:t>
              </a:r>
            </a:p>
          </p:txBody>
        </p:sp>
        <p:sp>
          <p:nvSpPr>
            <p:cNvPr id="13" name="Rectangle 310"/>
            <p:cNvSpPr>
              <a:spLocks/>
            </p:cNvSpPr>
            <p:nvPr/>
          </p:nvSpPr>
          <p:spPr bwMode="auto">
            <a:xfrm>
              <a:off x="1790291" y="2933100"/>
              <a:ext cx="613988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1.13.11.16</a:t>
              </a:r>
            </a:p>
          </p:txBody>
        </p:sp>
        <p:sp>
          <p:nvSpPr>
            <p:cNvPr id="14" name="Rectangle 312"/>
            <p:cNvSpPr>
              <a:spLocks/>
            </p:cNvSpPr>
            <p:nvPr/>
          </p:nvSpPr>
          <p:spPr bwMode="auto">
            <a:xfrm>
              <a:off x="4200457" y="2928338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2.1.1.1</a:t>
              </a:r>
            </a:p>
          </p:txBody>
        </p:sp>
        <p:sp>
          <p:nvSpPr>
            <p:cNvPr id="15" name="Rectangle 313"/>
            <p:cNvSpPr>
              <a:spLocks/>
            </p:cNvSpPr>
            <p:nvPr/>
          </p:nvSpPr>
          <p:spPr bwMode="auto">
            <a:xfrm>
              <a:off x="4756614" y="2940399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2.1.1.7</a:t>
              </a:r>
            </a:p>
          </p:txBody>
        </p:sp>
        <p:sp>
          <p:nvSpPr>
            <p:cNvPr id="16" name="Rectangle 314"/>
            <p:cNvSpPr>
              <a:spLocks/>
            </p:cNvSpPr>
            <p:nvPr/>
          </p:nvSpPr>
          <p:spPr bwMode="auto">
            <a:xfrm>
              <a:off x="6431011" y="304168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6.3.4.5</a:t>
              </a:r>
            </a:p>
          </p:txBody>
        </p:sp>
        <p:sp>
          <p:nvSpPr>
            <p:cNvPr id="17" name="Rectangle 315"/>
            <p:cNvSpPr>
              <a:spLocks/>
            </p:cNvSpPr>
            <p:nvPr/>
          </p:nvSpPr>
          <p:spPr bwMode="auto">
            <a:xfrm>
              <a:off x="6979155" y="3372898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2.1.3.3</a:t>
              </a:r>
            </a:p>
          </p:txBody>
        </p:sp>
        <p:sp>
          <p:nvSpPr>
            <p:cNvPr id="18" name="Rectangle 317"/>
            <p:cNvSpPr>
              <a:spLocks/>
            </p:cNvSpPr>
            <p:nvPr/>
          </p:nvSpPr>
          <p:spPr bwMode="auto">
            <a:xfrm>
              <a:off x="7021579" y="3911113"/>
              <a:ext cx="401725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2.1.1.2</a:t>
              </a:r>
            </a:p>
          </p:txBody>
        </p:sp>
        <p:sp>
          <p:nvSpPr>
            <p:cNvPr id="19" name="Rectangle 318"/>
            <p:cNvSpPr>
              <a:spLocks/>
            </p:cNvSpPr>
            <p:nvPr/>
          </p:nvSpPr>
          <p:spPr bwMode="auto">
            <a:xfrm>
              <a:off x="5968931" y="3495762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3.5.3.1</a:t>
              </a:r>
            </a:p>
          </p:txBody>
        </p:sp>
        <p:sp>
          <p:nvSpPr>
            <p:cNvPr id="20" name="Rectangle 320"/>
            <p:cNvSpPr>
              <a:spLocks/>
            </p:cNvSpPr>
            <p:nvPr/>
          </p:nvSpPr>
          <p:spPr bwMode="auto">
            <a:xfrm>
              <a:off x="6350401" y="4127730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3.5.3.3</a:t>
              </a:r>
            </a:p>
          </p:txBody>
        </p:sp>
        <p:sp>
          <p:nvSpPr>
            <p:cNvPr id="21" name="Rectangle 321"/>
            <p:cNvSpPr>
              <a:spLocks/>
            </p:cNvSpPr>
            <p:nvPr/>
          </p:nvSpPr>
          <p:spPr bwMode="auto">
            <a:xfrm>
              <a:off x="6647601" y="4524599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3.5.2.10</a:t>
              </a:r>
            </a:p>
          </p:txBody>
        </p:sp>
        <p:sp>
          <p:nvSpPr>
            <p:cNvPr id="22" name="Rectangle 322"/>
            <p:cNvSpPr>
              <a:spLocks/>
            </p:cNvSpPr>
            <p:nvPr/>
          </p:nvSpPr>
          <p:spPr bwMode="auto">
            <a:xfrm>
              <a:off x="4023096" y="4067970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1.5.99.1</a:t>
              </a:r>
            </a:p>
          </p:txBody>
        </p:sp>
        <p:sp>
          <p:nvSpPr>
            <p:cNvPr id="23" name="Rectangle 323"/>
            <p:cNvSpPr>
              <a:spLocks/>
            </p:cNvSpPr>
            <p:nvPr/>
          </p:nvSpPr>
          <p:spPr bwMode="auto">
            <a:xfrm>
              <a:off x="3115522" y="3950637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1.1.99.8</a:t>
              </a:r>
            </a:p>
          </p:txBody>
        </p:sp>
        <p:sp>
          <p:nvSpPr>
            <p:cNvPr id="24" name="Rectangle 324"/>
            <p:cNvSpPr>
              <a:spLocks/>
            </p:cNvSpPr>
            <p:nvPr/>
          </p:nvSpPr>
          <p:spPr bwMode="auto">
            <a:xfrm>
              <a:off x="4334436" y="4422124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1.4.99.3</a:t>
              </a:r>
            </a:p>
          </p:txBody>
        </p:sp>
        <p:sp>
          <p:nvSpPr>
            <p:cNvPr id="25" name="Rectangle 325"/>
            <p:cNvSpPr>
              <a:spLocks/>
            </p:cNvSpPr>
            <p:nvPr/>
          </p:nvSpPr>
          <p:spPr bwMode="auto">
            <a:xfrm>
              <a:off x="2785577" y="4687589"/>
              <a:ext cx="46868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4.1.2.32</a:t>
              </a:r>
            </a:p>
          </p:txBody>
        </p:sp>
        <p:sp>
          <p:nvSpPr>
            <p:cNvPr id="26" name="Rectangle 326"/>
            <p:cNvSpPr>
              <a:spLocks/>
            </p:cNvSpPr>
            <p:nvPr/>
          </p:nvSpPr>
          <p:spPr bwMode="auto">
            <a:xfrm>
              <a:off x="2176784" y="5595551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4.2.1.54</a:t>
              </a:r>
            </a:p>
          </p:txBody>
        </p:sp>
        <p:sp>
          <p:nvSpPr>
            <p:cNvPr id="27" name="Rectangle 327"/>
            <p:cNvSpPr>
              <a:spLocks/>
            </p:cNvSpPr>
            <p:nvPr/>
          </p:nvSpPr>
          <p:spPr bwMode="auto">
            <a:xfrm>
              <a:off x="5135443" y="520080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4.3.1.6</a:t>
              </a:r>
            </a:p>
          </p:txBody>
        </p:sp>
        <p:sp>
          <p:nvSpPr>
            <p:cNvPr id="28" name="Rectangle 328"/>
            <p:cNvSpPr>
              <a:spLocks/>
            </p:cNvSpPr>
            <p:nvPr/>
          </p:nvSpPr>
          <p:spPr bwMode="auto">
            <a:xfrm>
              <a:off x="2433225" y="3851829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2.1.3.1</a:t>
              </a:r>
            </a:p>
          </p:txBody>
        </p:sp>
        <p:sp>
          <p:nvSpPr>
            <p:cNvPr id="29" name="Rectangle 329"/>
            <p:cNvSpPr>
              <a:spLocks/>
            </p:cNvSpPr>
            <p:nvPr/>
          </p:nvSpPr>
          <p:spPr bwMode="auto">
            <a:xfrm>
              <a:off x="7586959" y="1576402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4.1.1.20</a:t>
              </a:r>
            </a:p>
          </p:txBody>
        </p:sp>
        <p:sp>
          <p:nvSpPr>
            <p:cNvPr id="30" name="Rectangle 330"/>
            <p:cNvSpPr>
              <a:spLocks/>
            </p:cNvSpPr>
            <p:nvPr/>
          </p:nvSpPr>
          <p:spPr bwMode="auto">
            <a:xfrm>
              <a:off x="5978021" y="2162637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2.6.1.14</a:t>
              </a:r>
            </a:p>
          </p:txBody>
        </p:sp>
        <p:sp>
          <p:nvSpPr>
            <p:cNvPr id="31" name="Rectangle 331"/>
            <p:cNvSpPr>
              <a:spLocks/>
            </p:cNvSpPr>
            <p:nvPr/>
          </p:nvSpPr>
          <p:spPr bwMode="auto">
            <a:xfrm>
              <a:off x="6524314" y="1052212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1.2.1.31</a:t>
              </a:r>
            </a:p>
          </p:txBody>
        </p:sp>
        <p:sp>
          <p:nvSpPr>
            <p:cNvPr id="32" name="Rectangle 332"/>
            <p:cNvSpPr>
              <a:spLocks/>
            </p:cNvSpPr>
            <p:nvPr/>
          </p:nvSpPr>
          <p:spPr bwMode="auto">
            <a:xfrm>
              <a:off x="472791" y="5637952"/>
              <a:ext cx="564257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glycolisis</a:t>
              </a:r>
              <a:endPara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33"/>
            <p:cNvSpPr>
              <a:spLocks/>
            </p:cNvSpPr>
            <p:nvPr/>
          </p:nvSpPr>
          <p:spPr bwMode="auto">
            <a:xfrm>
              <a:off x="1336018" y="5132081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1.1.1.27</a:t>
              </a:r>
            </a:p>
          </p:txBody>
        </p:sp>
        <p:sp>
          <p:nvSpPr>
            <p:cNvPr id="38" name="Rectangle 338"/>
            <p:cNvSpPr>
              <a:spLocks/>
            </p:cNvSpPr>
            <p:nvPr/>
          </p:nvSpPr>
          <p:spPr bwMode="auto">
            <a:xfrm>
              <a:off x="5555279" y="279594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4.3.2.1</a:t>
              </a:r>
            </a:p>
          </p:txBody>
        </p:sp>
        <p:sp>
          <p:nvSpPr>
            <p:cNvPr id="39" name="Rectangle 342"/>
            <p:cNvSpPr>
              <a:spLocks/>
            </p:cNvSpPr>
            <p:nvPr/>
          </p:nvSpPr>
          <p:spPr bwMode="auto">
            <a:xfrm>
              <a:off x="5258225" y="4448818"/>
              <a:ext cx="468102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3.5.1.59</a:t>
              </a:r>
            </a:p>
          </p:txBody>
        </p:sp>
        <p:sp>
          <p:nvSpPr>
            <p:cNvPr id="40" name="Rectangle 343"/>
            <p:cNvSpPr>
              <a:spLocks/>
            </p:cNvSpPr>
            <p:nvPr/>
          </p:nvSpPr>
          <p:spPr bwMode="auto">
            <a:xfrm>
              <a:off x="3923379" y="2212326"/>
              <a:ext cx="464147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2.6.1.-</a:t>
              </a:r>
            </a:p>
          </p:txBody>
        </p:sp>
        <p:cxnSp>
          <p:nvCxnSpPr>
            <p:cNvPr id="138" name="直線コネクタ 137"/>
            <p:cNvCxnSpPr>
              <a:stCxn id="141" idx="4"/>
              <a:endCxn id="99" idx="3"/>
            </p:cNvCxnSpPr>
            <p:nvPr/>
          </p:nvCxnSpPr>
          <p:spPr>
            <a:xfrm rot="5400000" flipH="1">
              <a:off x="5897043" y="4018164"/>
              <a:ext cx="12801" cy="551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直角三角形 140"/>
            <p:cNvSpPr/>
            <p:nvPr/>
          </p:nvSpPr>
          <p:spPr>
            <a:xfrm flipH="1">
              <a:off x="6179004" y="4125167"/>
              <a:ext cx="175533" cy="174957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直角三角形 154"/>
            <p:cNvSpPr/>
            <p:nvPr/>
          </p:nvSpPr>
          <p:spPr>
            <a:xfrm>
              <a:off x="3285121" y="4514605"/>
              <a:ext cx="183759" cy="148493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6" name="直線コネクタ 155"/>
            <p:cNvCxnSpPr>
              <a:stCxn id="155" idx="2"/>
              <a:endCxn id="106" idx="0"/>
            </p:cNvCxnSpPr>
            <p:nvPr/>
          </p:nvCxnSpPr>
          <p:spPr>
            <a:xfrm rot="5400000">
              <a:off x="3194213" y="4752172"/>
              <a:ext cx="179983" cy="1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>
              <a:stCxn id="155" idx="4"/>
              <a:endCxn id="105" idx="1"/>
            </p:cNvCxnSpPr>
            <p:nvPr/>
          </p:nvCxnSpPr>
          <p:spPr>
            <a:xfrm rot="5400000" flipH="1" flipV="1">
              <a:off x="3564813" y="4564420"/>
              <a:ext cx="2745" cy="194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直角三角形 143"/>
            <p:cNvSpPr/>
            <p:nvPr/>
          </p:nvSpPr>
          <p:spPr>
            <a:xfrm flipH="1" flipV="1">
              <a:off x="5348560" y="2741157"/>
              <a:ext cx="198688" cy="208116"/>
            </a:xfrm>
            <a:prstGeom prst="rt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0" name="Shape 159"/>
            <p:cNvCxnSpPr>
              <a:stCxn id="100" idx="0"/>
              <a:endCxn id="144" idx="2"/>
            </p:cNvCxnSpPr>
            <p:nvPr/>
          </p:nvCxnSpPr>
          <p:spPr>
            <a:xfrm rot="16200000" flipV="1">
              <a:off x="5677501" y="2610904"/>
              <a:ext cx="375290" cy="635795"/>
            </a:xfrm>
            <a:prstGeom prst="bentConnector3">
              <a:avLst>
                <a:gd name="adj1" fmla="val 10302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>
              <a:stCxn id="114" idx="3"/>
              <a:endCxn id="144" idx="4"/>
            </p:cNvCxnSpPr>
            <p:nvPr/>
          </p:nvCxnSpPr>
          <p:spPr>
            <a:xfrm>
              <a:off x="5278834" y="2737359"/>
              <a:ext cx="69726" cy="3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直角三角形 176"/>
            <p:cNvSpPr/>
            <p:nvPr/>
          </p:nvSpPr>
          <p:spPr>
            <a:xfrm flipV="1">
              <a:off x="6357893" y="3645486"/>
              <a:ext cx="168826" cy="173941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9" name="直線コネクタ 188"/>
            <p:cNvCxnSpPr>
              <a:stCxn id="103" idx="3"/>
              <a:endCxn id="177" idx="2"/>
            </p:cNvCxnSpPr>
            <p:nvPr/>
          </p:nvCxnSpPr>
          <p:spPr>
            <a:xfrm>
              <a:off x="5970997" y="3644454"/>
              <a:ext cx="386896" cy="1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直角三角形 244"/>
            <p:cNvSpPr/>
            <p:nvPr/>
          </p:nvSpPr>
          <p:spPr>
            <a:xfrm flipV="1">
              <a:off x="4802538" y="1813123"/>
              <a:ext cx="160958" cy="130466"/>
            </a:xfrm>
            <a:prstGeom prst="rt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4" name="直線コネクタ 253"/>
            <p:cNvCxnSpPr>
              <a:stCxn id="92" idx="2"/>
              <a:endCxn id="245" idx="2"/>
            </p:cNvCxnSpPr>
            <p:nvPr/>
          </p:nvCxnSpPr>
          <p:spPr>
            <a:xfrm rot="16200000" flipH="1">
              <a:off x="4712237" y="1722822"/>
              <a:ext cx="178308" cy="2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線コネクタ 256"/>
            <p:cNvCxnSpPr>
              <a:stCxn id="93" idx="1"/>
              <a:endCxn id="245" idx="4"/>
            </p:cNvCxnSpPr>
            <p:nvPr/>
          </p:nvCxnSpPr>
          <p:spPr>
            <a:xfrm rot="10800000">
              <a:off x="4963497" y="1813123"/>
              <a:ext cx="629779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 43"/>
            <p:cNvSpPr>
              <a:spLocks/>
            </p:cNvSpPr>
            <p:nvPr/>
          </p:nvSpPr>
          <p:spPr bwMode="auto">
            <a:xfrm>
              <a:off x="411983" y="4226472"/>
              <a:ext cx="798665" cy="184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200" dirty="0" err="1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acetylcoa</a:t>
              </a:r>
              <a:endParaRPr lang="en-US" altLang="ja-JP" sz="12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cxnSp>
          <p:nvCxnSpPr>
            <p:cNvPr id="285" name="Shape 284"/>
            <p:cNvCxnSpPr>
              <a:stCxn id="274" idx="0"/>
            </p:cNvCxnSpPr>
            <p:nvPr/>
          </p:nvCxnSpPr>
          <p:spPr>
            <a:xfrm rot="5400000" flipH="1" flipV="1">
              <a:off x="1556167" y="1381513"/>
              <a:ext cx="2100108" cy="358981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/>
            <p:cNvCxnSpPr>
              <a:stCxn id="109" idx="1"/>
              <a:endCxn id="274" idx="3"/>
            </p:cNvCxnSpPr>
            <p:nvPr/>
          </p:nvCxnSpPr>
          <p:spPr>
            <a:xfrm rot="10800000">
              <a:off x="1210648" y="4318489"/>
              <a:ext cx="440622" cy="6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>
              <a:stCxn id="118" idx="0"/>
              <a:endCxn id="274" idx="2"/>
            </p:cNvCxnSpPr>
            <p:nvPr/>
          </p:nvCxnSpPr>
          <p:spPr>
            <a:xfrm rot="5400000" flipH="1" flipV="1">
              <a:off x="418261" y="4786050"/>
              <a:ext cx="768602" cy="17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Rectangle 336"/>
            <p:cNvSpPr>
              <a:spLocks/>
            </p:cNvSpPr>
            <p:nvPr/>
          </p:nvSpPr>
          <p:spPr bwMode="auto">
            <a:xfrm>
              <a:off x="577280" y="3079233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2.3.3.1</a:t>
              </a:r>
              <a:endParaRPr lang="en-US" altLang="ja-JP" sz="900" b="1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296" name="Rectangle 334"/>
            <p:cNvSpPr>
              <a:spLocks/>
            </p:cNvSpPr>
            <p:nvPr/>
          </p:nvSpPr>
          <p:spPr bwMode="auto">
            <a:xfrm>
              <a:off x="585635" y="4888613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1.2.4.1</a:t>
              </a:r>
            </a:p>
          </p:txBody>
        </p:sp>
        <p:sp>
          <p:nvSpPr>
            <p:cNvPr id="297" name="Rectangle 336"/>
            <p:cNvSpPr>
              <a:spLocks/>
            </p:cNvSpPr>
            <p:nvPr/>
          </p:nvSpPr>
          <p:spPr bwMode="auto">
            <a:xfrm>
              <a:off x="1239400" y="4163555"/>
              <a:ext cx="395160" cy="138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6.2.1.1</a:t>
              </a:r>
            </a:p>
          </p:txBody>
        </p:sp>
        <p:cxnSp>
          <p:nvCxnSpPr>
            <p:cNvPr id="310" name="直線コネクタ 309"/>
            <p:cNvCxnSpPr>
              <a:stCxn id="119" idx="3"/>
              <a:endCxn id="107" idx="3"/>
            </p:cNvCxnSpPr>
            <p:nvPr/>
          </p:nvCxnSpPr>
          <p:spPr>
            <a:xfrm rot="5400000">
              <a:off x="2051856" y="5451799"/>
              <a:ext cx="267042" cy="245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曲線コネクタ 246"/>
            <p:cNvCxnSpPr>
              <a:stCxn id="107" idx="0"/>
              <a:endCxn id="118" idx="3"/>
            </p:cNvCxnSpPr>
            <p:nvPr/>
          </p:nvCxnSpPr>
          <p:spPr>
            <a:xfrm rot="16200000" flipV="1">
              <a:off x="1296311" y="5213037"/>
              <a:ext cx="346756" cy="459270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hape 84"/>
            <p:cNvCxnSpPr>
              <a:stCxn id="120" idx="3"/>
              <a:endCxn id="122" idx="2"/>
            </p:cNvCxnSpPr>
            <p:nvPr/>
          </p:nvCxnSpPr>
          <p:spPr>
            <a:xfrm flipV="1">
              <a:off x="3454121" y="2209648"/>
              <a:ext cx="4344400" cy="314983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図形グループ 342"/>
            <p:cNvGrpSpPr/>
            <p:nvPr/>
          </p:nvGrpSpPr>
          <p:grpSpPr>
            <a:xfrm>
              <a:off x="4401126" y="1943588"/>
              <a:ext cx="807741" cy="288656"/>
              <a:chOff x="4401126" y="1943588"/>
              <a:chExt cx="807741" cy="288656"/>
            </a:xfrm>
          </p:grpSpPr>
          <p:cxnSp>
            <p:nvCxnSpPr>
              <p:cNvPr id="72" name="直線コネクタ 71"/>
              <p:cNvCxnSpPr>
                <a:stCxn id="245" idx="0"/>
                <a:endCxn id="124" idx="0"/>
              </p:cNvCxnSpPr>
              <p:nvPr/>
            </p:nvCxnSpPr>
            <p:spPr>
              <a:xfrm rot="16200000" flipH="1">
                <a:off x="4762753" y="1983373"/>
                <a:ext cx="82029" cy="2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八角形 122"/>
              <p:cNvSpPr/>
              <p:nvPr/>
            </p:nvSpPr>
            <p:spPr>
              <a:xfrm>
                <a:off x="4533475" y="2025618"/>
                <a:ext cx="580873" cy="206626"/>
              </a:xfrm>
              <a:prstGeom prst="octagon">
                <a:avLst>
                  <a:gd name="adj" fmla="val 3117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24" name="Rectangle 6"/>
              <p:cNvSpPr>
                <a:spLocks/>
              </p:cNvSpPr>
              <p:nvPr/>
            </p:nvSpPr>
            <p:spPr bwMode="auto">
              <a:xfrm>
                <a:off x="4401126" y="2025620"/>
                <a:ext cx="807741" cy="2014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citrate</a:t>
                </a:r>
                <a:endParaRPr lang="en-US" altLang="ja-JP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46" name="図形グループ 347"/>
          <p:cNvGrpSpPr/>
          <p:nvPr/>
        </p:nvGrpSpPr>
        <p:grpSpPr>
          <a:xfrm>
            <a:off x="1728100" y="1027342"/>
            <a:ext cx="6830461" cy="4663069"/>
            <a:chOff x="752374" y="965043"/>
            <a:chExt cx="6830461" cy="4663069"/>
          </a:xfrm>
        </p:grpSpPr>
        <p:sp>
          <p:nvSpPr>
            <p:cNvPr id="349" name="スマイル 348"/>
            <p:cNvSpPr/>
            <p:nvPr/>
          </p:nvSpPr>
          <p:spPr>
            <a:xfrm>
              <a:off x="4600814" y="2801550"/>
              <a:ext cx="1012745" cy="940523"/>
            </a:xfrm>
            <a:prstGeom prst="smileyFac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Ag2</a:t>
              </a:r>
              <a:endParaRPr kumimoji="1" lang="ja-JP" altLang="en-US" dirty="0"/>
            </a:p>
          </p:txBody>
        </p:sp>
        <p:sp>
          <p:nvSpPr>
            <p:cNvPr id="350" name="スマイル 349"/>
            <p:cNvSpPr/>
            <p:nvPr/>
          </p:nvSpPr>
          <p:spPr>
            <a:xfrm>
              <a:off x="2747884" y="4117055"/>
              <a:ext cx="1012745" cy="940523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Ag0</a:t>
              </a:r>
              <a:endParaRPr kumimoji="1" lang="ja-JP" altLang="en-US" dirty="0"/>
            </a:p>
          </p:txBody>
        </p:sp>
        <p:sp>
          <p:nvSpPr>
            <p:cNvPr id="351" name="スマイル 350"/>
            <p:cNvSpPr/>
            <p:nvPr/>
          </p:nvSpPr>
          <p:spPr>
            <a:xfrm>
              <a:off x="752374" y="4687589"/>
              <a:ext cx="1012745" cy="940523"/>
            </a:xfrm>
            <a:prstGeom prst="smileyFac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Ag4</a:t>
              </a:r>
              <a:endParaRPr kumimoji="1" lang="ja-JP" altLang="en-US" dirty="0"/>
            </a:p>
          </p:txBody>
        </p:sp>
        <p:sp>
          <p:nvSpPr>
            <p:cNvPr id="352" name="スマイル 351"/>
            <p:cNvSpPr/>
            <p:nvPr/>
          </p:nvSpPr>
          <p:spPr>
            <a:xfrm>
              <a:off x="6570090" y="3812271"/>
              <a:ext cx="1012745" cy="940523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Ag1</a:t>
              </a:r>
              <a:endParaRPr kumimoji="1" lang="ja-JP" altLang="en-US" dirty="0"/>
            </a:p>
          </p:txBody>
        </p:sp>
        <p:sp>
          <p:nvSpPr>
            <p:cNvPr id="353" name="スマイル 352"/>
            <p:cNvSpPr/>
            <p:nvPr/>
          </p:nvSpPr>
          <p:spPr>
            <a:xfrm>
              <a:off x="4572000" y="1342863"/>
              <a:ext cx="1012745" cy="940523"/>
            </a:xfrm>
            <a:prstGeom prst="smileyFac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Ag3</a:t>
              </a:r>
              <a:endParaRPr kumimoji="1" lang="ja-JP" altLang="en-US" dirty="0"/>
            </a:p>
          </p:txBody>
        </p:sp>
        <p:sp>
          <p:nvSpPr>
            <p:cNvPr id="354" name="スマイル 353"/>
            <p:cNvSpPr/>
            <p:nvPr/>
          </p:nvSpPr>
          <p:spPr>
            <a:xfrm>
              <a:off x="1926852" y="965043"/>
              <a:ext cx="1012745" cy="940523"/>
            </a:xfrm>
            <a:prstGeom prst="smileyFac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Ag5</a:t>
              </a:r>
              <a:endParaRPr kumimoji="1" lang="ja-JP" altLang="en-US" dirty="0"/>
            </a:p>
          </p:txBody>
        </p:sp>
      </p:grpSp>
      <p:grpSp>
        <p:nvGrpSpPr>
          <p:cNvPr id="47" name="図形グループ 354"/>
          <p:cNvGrpSpPr/>
          <p:nvPr/>
        </p:nvGrpSpPr>
        <p:grpSpPr>
          <a:xfrm>
            <a:off x="2243677" y="1497604"/>
            <a:ext cx="5459655" cy="3390020"/>
            <a:chOff x="1310895" y="1513168"/>
            <a:chExt cx="5459655" cy="3390020"/>
          </a:xfrm>
        </p:grpSpPr>
        <p:cxnSp>
          <p:nvCxnSpPr>
            <p:cNvPr id="356" name="直線コネクタ 355"/>
            <p:cNvCxnSpPr>
              <a:stCxn id="353" idx="4"/>
              <a:endCxn id="349" idx="0"/>
            </p:cNvCxnSpPr>
            <p:nvPr/>
          </p:nvCxnSpPr>
          <p:spPr>
            <a:xfrm rot="16200000" flipH="1">
              <a:off x="4885845" y="2605924"/>
              <a:ext cx="518164" cy="288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/>
            <p:cNvCxnSpPr>
              <a:stCxn id="353" idx="2"/>
              <a:endCxn id="354" idx="6"/>
            </p:cNvCxnSpPr>
            <p:nvPr/>
          </p:nvCxnSpPr>
          <p:spPr>
            <a:xfrm rot="10800000">
              <a:off x="2991745" y="1513168"/>
              <a:ext cx="1632403" cy="377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テキスト ボックス 357"/>
            <p:cNvSpPr txBox="1"/>
            <p:nvPr/>
          </p:nvSpPr>
          <p:spPr>
            <a:xfrm>
              <a:off x="5035435" y="2475749"/>
              <a:ext cx="626249" cy="261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4.2.1.2</a:t>
              </a:r>
              <a:endParaRPr kumimoji="1" lang="ja-JP" altLang="en-US" sz="1100" b="1" dirty="0"/>
            </a:p>
          </p:txBody>
        </p:sp>
        <p:sp>
          <p:nvSpPr>
            <p:cNvPr id="359" name="テキスト ボックス 358"/>
            <p:cNvSpPr txBox="1"/>
            <p:nvPr/>
          </p:nvSpPr>
          <p:spPr>
            <a:xfrm>
              <a:off x="3374287" y="1588805"/>
              <a:ext cx="707251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1.1.1.42</a:t>
              </a:r>
            </a:p>
            <a:p>
              <a:r>
                <a:rPr lang="en-US" altLang="ja-JP" sz="1100" b="1" dirty="0" smtClean="0"/>
                <a:t>4.1.1.20</a:t>
              </a:r>
              <a:endParaRPr kumimoji="1" lang="ja-JP" altLang="en-US" sz="1100" b="1" dirty="0"/>
            </a:p>
          </p:txBody>
        </p:sp>
        <p:cxnSp>
          <p:nvCxnSpPr>
            <p:cNvPr id="360" name="直線コネクタ 359"/>
            <p:cNvCxnSpPr>
              <a:stCxn id="353" idx="3"/>
              <a:endCxn id="351" idx="7"/>
            </p:cNvCxnSpPr>
            <p:nvPr/>
          </p:nvCxnSpPr>
          <p:spPr>
            <a:xfrm rot="5400000">
              <a:off x="1880870" y="2011597"/>
              <a:ext cx="2679675" cy="31035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テキスト ボックス 360"/>
            <p:cNvSpPr txBox="1"/>
            <p:nvPr/>
          </p:nvSpPr>
          <p:spPr>
            <a:xfrm>
              <a:off x="3104599" y="3118371"/>
              <a:ext cx="626249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2.3.3.1</a:t>
              </a:r>
            </a:p>
            <a:p>
              <a:r>
                <a:rPr lang="en-US" altLang="ja-JP" sz="1100" b="1" dirty="0" smtClean="0"/>
                <a:t>4.3.1.6</a:t>
              </a:r>
              <a:endParaRPr kumimoji="1" lang="ja-JP" altLang="en-US" sz="1100" b="1" dirty="0"/>
            </a:p>
          </p:txBody>
        </p:sp>
        <p:cxnSp>
          <p:nvCxnSpPr>
            <p:cNvPr id="362" name="直線コネクタ 361"/>
            <p:cNvCxnSpPr>
              <a:stCxn id="354" idx="3"/>
              <a:endCxn id="351" idx="0"/>
            </p:cNvCxnSpPr>
            <p:nvPr/>
          </p:nvCxnSpPr>
          <p:spPr>
            <a:xfrm rot="5400000">
              <a:off x="259224" y="2897363"/>
              <a:ext cx="2919759" cy="8164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テキスト ボックス 362"/>
            <p:cNvSpPr txBox="1"/>
            <p:nvPr/>
          </p:nvSpPr>
          <p:spPr>
            <a:xfrm>
              <a:off x="1386200" y="2665140"/>
              <a:ext cx="626249" cy="261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2.1.3.1</a:t>
              </a:r>
              <a:endParaRPr kumimoji="1" lang="ja-JP" altLang="en-US" sz="1100" b="1" dirty="0"/>
            </a:p>
          </p:txBody>
        </p:sp>
        <p:cxnSp>
          <p:nvCxnSpPr>
            <p:cNvPr id="364" name="直線コネクタ 363"/>
            <p:cNvCxnSpPr>
              <a:stCxn id="349" idx="6"/>
              <a:endCxn id="352" idx="1"/>
            </p:cNvCxnSpPr>
            <p:nvPr/>
          </p:nvCxnSpPr>
          <p:spPr>
            <a:xfrm>
              <a:off x="5665706" y="3349675"/>
              <a:ext cx="1104844" cy="6781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テキスト ボックス 364"/>
            <p:cNvSpPr txBox="1"/>
            <p:nvPr/>
          </p:nvSpPr>
          <p:spPr>
            <a:xfrm>
              <a:off x="5984950" y="3379337"/>
              <a:ext cx="626249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2.1.3.3</a:t>
              </a:r>
            </a:p>
            <a:p>
              <a:r>
                <a:rPr lang="en-US" altLang="ja-JP" sz="1100" b="1" dirty="0" smtClean="0"/>
                <a:t>3.5.3.1</a:t>
              </a:r>
              <a:endParaRPr kumimoji="1" lang="ja-JP" altLang="en-US" sz="1100" b="1" dirty="0"/>
            </a:p>
          </p:txBody>
        </p:sp>
        <p:cxnSp>
          <p:nvCxnSpPr>
            <p:cNvPr id="366" name="直線コネクタ 365"/>
            <p:cNvCxnSpPr>
              <a:stCxn id="350" idx="6"/>
              <a:endCxn id="352" idx="2"/>
            </p:cNvCxnSpPr>
            <p:nvPr/>
          </p:nvCxnSpPr>
          <p:spPr>
            <a:xfrm flipV="1">
              <a:off x="3812776" y="4360396"/>
              <a:ext cx="2809461" cy="3047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テキスト ボックス 366"/>
            <p:cNvSpPr txBox="1"/>
            <p:nvPr/>
          </p:nvSpPr>
          <p:spPr>
            <a:xfrm>
              <a:off x="4692501" y="4456512"/>
              <a:ext cx="707251" cy="261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/>
                <a:t>1.5.99.1</a:t>
              </a:r>
              <a:endParaRPr kumimoji="1" lang="ja-JP" altLang="en-US" sz="1100" b="1" dirty="0"/>
            </a:p>
          </p:txBody>
        </p:sp>
      </p:grpSp>
      <p:cxnSp>
        <p:nvCxnSpPr>
          <p:cNvPr id="369" name="直線コネクタ 368"/>
          <p:cNvCxnSpPr/>
          <p:nvPr/>
        </p:nvCxnSpPr>
        <p:spPr>
          <a:xfrm rot="16200000" flipH="1">
            <a:off x="4049767" y="1538157"/>
            <a:ext cx="1171456" cy="19578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テキスト ボックス 371"/>
          <p:cNvSpPr txBox="1"/>
          <p:nvPr/>
        </p:nvSpPr>
        <p:spPr>
          <a:xfrm>
            <a:off x="4001888" y="2195304"/>
            <a:ext cx="707251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1.3.99.1</a:t>
            </a:r>
            <a:endParaRPr kumimoji="1" lang="ja-JP" altLang="en-US" sz="1100" b="1" dirty="0"/>
          </a:p>
        </p:txBody>
      </p:sp>
      <p:sp>
        <p:nvSpPr>
          <p:cNvPr id="168" name="スライド番号プレースホルダ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69" name="フッター プレースホルダ 1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170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Reasoning task</a:t>
            </a:r>
          </a:p>
          <a:p>
            <a:r>
              <a:rPr lang="en-US" altLang="ja-JP" dirty="0" smtClean="0"/>
              <a:t>Partition-based algorithm</a:t>
            </a:r>
          </a:p>
          <a:p>
            <a:r>
              <a:rPr lang="en-US" altLang="ja-JP" dirty="0" smtClean="0"/>
              <a:t>Automated decomposition</a:t>
            </a:r>
          </a:p>
          <a:p>
            <a:r>
              <a:rPr lang="en-US" altLang="ja-JP" dirty="0" smtClean="0"/>
              <a:t>Experimental evaluation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Reasoning task</a:t>
            </a:r>
          </a:p>
          <a:p>
            <a:r>
              <a:rPr lang="en-US" altLang="ja-JP" dirty="0" smtClean="0"/>
              <a:t>Partition-based algorithm</a:t>
            </a:r>
          </a:p>
          <a:p>
            <a:r>
              <a:rPr lang="en-US" altLang="ja-JP" dirty="0" smtClean="0"/>
              <a:t>Automated decomposition</a:t>
            </a:r>
          </a:p>
          <a:p>
            <a:r>
              <a:rPr lang="en-US" altLang="ja-JP" dirty="0" smtClean="0"/>
              <a:t>Experimental evaluation</a:t>
            </a:r>
          </a:p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Logical representation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Metabolic pathways: set of reactions </a:t>
            </a:r>
            <a:r>
              <a:rPr lang="en-US" altLang="ja-JP" sz="2800" dirty="0" err="1" smtClean="0"/>
              <a:t>R</a:t>
            </a:r>
            <a:r>
              <a:rPr lang="en-US" altLang="ja-JP" sz="2800" baseline="-25000" dirty="0" err="1" smtClean="0"/>
              <a:t>i</a:t>
            </a:r>
            <a:r>
              <a:rPr lang="en-US" altLang="ja-JP" sz="2800" dirty="0" smtClean="0"/>
              <a:t>:</a:t>
            </a:r>
          </a:p>
          <a:p>
            <a:pPr>
              <a:buNone/>
            </a:pPr>
            <a:r>
              <a:rPr lang="en-US" altLang="ja-JP" sz="2800" dirty="0" smtClean="0"/>
              <a:t>		</a:t>
            </a:r>
            <a:r>
              <a:rPr lang="en-US" altLang="ja-JP" sz="2800" dirty="0" err="1" smtClean="0"/>
              <a:t>R</a:t>
            </a:r>
            <a:r>
              <a:rPr lang="en-US" altLang="ja-JP" sz="2800" baseline="-25000" dirty="0" err="1" smtClean="0"/>
              <a:t>i</a:t>
            </a:r>
            <a:r>
              <a:rPr lang="en-US" altLang="ja-JP" sz="2800" dirty="0" smtClean="0"/>
              <a:t>: m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,m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,…,m</a:t>
            </a:r>
            <a:r>
              <a:rPr lang="en-US" altLang="ja-JP" sz="2800" baseline="-25000" dirty="0" smtClean="0"/>
              <a:t>p</a:t>
            </a:r>
            <a:r>
              <a:rPr lang="en-US" altLang="ja-JP" sz="2800" dirty="0" smtClean="0"/>
              <a:t> </a:t>
            </a:r>
            <a:r>
              <a:rPr lang="ja-JP" altLang="en-US" sz="2800" dirty="0" smtClean="0">
                <a:sym typeface="Wingdings"/>
              </a:rPr>
              <a:t></a:t>
            </a:r>
            <a:r>
              <a:rPr lang="en-US" altLang="ja-JP" sz="2800" dirty="0" smtClean="0">
                <a:sym typeface="Wingdings"/>
              </a:rPr>
              <a:t> p</a:t>
            </a:r>
            <a:r>
              <a:rPr lang="en-US" altLang="ja-JP" sz="2800" baseline="-25000" dirty="0" smtClean="0">
                <a:sym typeface="Wingdings"/>
              </a:rPr>
              <a:t>1</a:t>
            </a:r>
            <a:r>
              <a:rPr lang="en-US" altLang="ja-JP" sz="2800" dirty="0" smtClean="0">
                <a:sym typeface="Wingdings"/>
              </a:rPr>
              <a:t>,p</a:t>
            </a:r>
            <a:r>
              <a:rPr lang="en-US" altLang="ja-JP" sz="2800" baseline="-25000" dirty="0" smtClean="0">
                <a:sym typeface="Wingdings"/>
              </a:rPr>
              <a:t>2</a:t>
            </a:r>
            <a:r>
              <a:rPr lang="en-US" altLang="ja-JP" sz="2800" dirty="0" smtClean="0">
                <a:sym typeface="Wingdings"/>
              </a:rPr>
              <a:t>,…,</a:t>
            </a:r>
            <a:r>
              <a:rPr lang="en-US" altLang="ja-JP" sz="2800" dirty="0" err="1" smtClean="0">
                <a:sym typeface="Wingdings"/>
              </a:rPr>
              <a:t>p</a:t>
            </a:r>
            <a:r>
              <a:rPr lang="en-US" altLang="ja-JP" sz="2800" baseline="-25000" dirty="0" err="1" smtClean="0">
                <a:sym typeface="Wingdings"/>
              </a:rPr>
              <a:t>n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Such reactions can be represented as </a:t>
            </a:r>
          </a:p>
          <a:p>
            <a:pPr lvl="1"/>
            <a:r>
              <a:rPr lang="en-US" altLang="ja-JP" sz="2400" dirty="0" smtClean="0"/>
              <a:t>an activation rule</a:t>
            </a:r>
          </a:p>
          <a:p>
            <a:pPr lvl="2"/>
            <a:r>
              <a:rPr lang="en-US" altLang="ja-JP" sz="2000" dirty="0" smtClean="0"/>
              <a:t>¬m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v¬m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v…</a:t>
            </a:r>
            <a:r>
              <a:rPr lang="en-US" altLang="ja-JP" sz="2000" dirty="0" err="1" smtClean="0"/>
              <a:t>v¬m</a:t>
            </a:r>
            <a:r>
              <a:rPr lang="en-US" altLang="ja-JP" sz="2000" baseline="-25000" dirty="0" err="1" smtClean="0"/>
              <a:t>p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 </a:t>
            </a:r>
          </a:p>
          <a:p>
            <a:pPr lvl="1"/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production rules</a:t>
            </a:r>
          </a:p>
          <a:p>
            <a:pPr lvl="2"/>
            <a:r>
              <a:rPr lang="en-US" altLang="ja-JP" sz="2000" dirty="0" smtClean="0"/>
              <a:t>¬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</a:t>
            </a:r>
            <a:r>
              <a:rPr lang="en-US" altLang="ja-JP" sz="2000" dirty="0" smtClean="0"/>
              <a:t> p</a:t>
            </a:r>
            <a:r>
              <a:rPr lang="en-US" altLang="ja-JP" sz="2000" baseline="-25000" dirty="0" smtClean="0"/>
              <a:t>1</a:t>
            </a:r>
          </a:p>
          <a:p>
            <a:pPr lvl="2"/>
            <a:r>
              <a:rPr lang="en-US" altLang="ja-JP" sz="2000" dirty="0" smtClean="0"/>
              <a:t>¬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</a:t>
            </a:r>
            <a:r>
              <a:rPr lang="en-US" altLang="ja-JP" sz="2000" dirty="0" smtClean="0"/>
              <a:t> p</a:t>
            </a:r>
            <a:r>
              <a:rPr lang="en-US" altLang="ja-JP" sz="2000" baseline="-25000" dirty="0" smtClean="0"/>
              <a:t>2</a:t>
            </a:r>
          </a:p>
          <a:p>
            <a:pPr lvl="2"/>
            <a:r>
              <a:rPr lang="en-US" altLang="ja-JP" sz="2000" baseline="-25000" dirty="0" smtClean="0"/>
              <a:t>…</a:t>
            </a:r>
          </a:p>
          <a:p>
            <a:pPr lvl="2"/>
            <a:r>
              <a:rPr lang="en-US" altLang="ja-JP" sz="2000" dirty="0" smtClean="0"/>
              <a:t>¬</a:t>
            </a:r>
            <a:r>
              <a:rPr lang="en-US" altLang="ja-JP" sz="2000" dirty="0" err="1" smtClean="0"/>
              <a:t>R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n</a:t>
            </a:r>
            <a:endParaRPr lang="en-US" altLang="ja-JP" sz="2000" baseline="-25000" dirty="0" smtClean="0"/>
          </a:p>
          <a:p>
            <a:pPr>
              <a:buNone/>
            </a:pPr>
            <a:r>
              <a:rPr lang="ja-JP" altLang="en-US" dirty="0" smtClean="0">
                <a:sym typeface="Wingdings"/>
              </a:rPr>
              <a:t></a:t>
            </a:r>
            <a:r>
              <a:rPr lang="en-US" altLang="ja-JP" dirty="0" smtClean="0">
                <a:sym typeface="Wingdings"/>
              </a:rPr>
              <a:t> Clausal theory</a:t>
            </a:r>
            <a:endParaRPr lang="en-US" altLang="ja-JP" sz="2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Problems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4224"/>
          </a:xfrm>
        </p:spPr>
        <p:txBody>
          <a:bodyPr>
            <a:normAutofit fontScale="92500"/>
          </a:bodyPr>
          <a:lstStyle/>
          <a:p>
            <a:r>
              <a:rPr lang="en-US" altLang="ja-JP" sz="2800" dirty="0" smtClean="0"/>
              <a:t>(Conditional) accessibility problems</a:t>
            </a:r>
          </a:p>
          <a:p>
            <a:pPr lvl="2"/>
            <a:r>
              <a:rPr lang="en-US" altLang="ja-JP" sz="2000" dirty="0" smtClean="0"/>
              <a:t>Sources (</a:t>
            </a:r>
            <a:r>
              <a:rPr lang="en-US" altLang="ja-JP" sz="2000" dirty="0" err="1" smtClean="0"/>
              <a:t>s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), Conditional sources (</a:t>
            </a:r>
            <a:r>
              <a:rPr lang="en-US" altLang="ja-JP" sz="2000" dirty="0" err="1" smtClean="0"/>
              <a:t>c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), Targets (</a:t>
            </a:r>
            <a:r>
              <a:rPr lang="en-US" altLang="ja-JP" sz="2000" dirty="0" err="1" smtClean="0"/>
              <a:t>t</a:t>
            </a:r>
            <a:r>
              <a:rPr lang="en-US" altLang="ja-JP" sz="2000" baseline="-25000" dirty="0" err="1" smtClean="0"/>
              <a:t>i</a:t>
            </a:r>
            <a:r>
              <a:rPr lang="en-US" altLang="ja-JP" sz="2000" dirty="0" smtClean="0"/>
              <a:t>)</a:t>
            </a:r>
          </a:p>
          <a:p>
            <a:pPr lvl="2"/>
            <a:r>
              <a:rPr lang="en-US" altLang="ja-JP" sz="2000" dirty="0" smtClean="0"/>
              <a:t>Find which </a:t>
            </a:r>
            <a:r>
              <a:rPr lang="en-US" altLang="ja-JP" sz="2000" dirty="0" err="1" smtClean="0"/>
              <a:t>ti</a:t>
            </a:r>
            <a:r>
              <a:rPr lang="en-US" altLang="ja-JP" sz="2000" dirty="0" smtClean="0"/>
              <a:t> can be produced from </a:t>
            </a:r>
            <a:r>
              <a:rPr lang="en-US" altLang="ja-JP" sz="2000" dirty="0" err="1" smtClean="0"/>
              <a:t>si</a:t>
            </a:r>
            <a:r>
              <a:rPr lang="en-US" altLang="ja-JP" sz="2000" dirty="0" smtClean="0"/>
              <a:t>, possibly with the addition of </a:t>
            </a:r>
            <a:r>
              <a:rPr lang="en-US" altLang="ja-JP" sz="2000" dirty="0" err="1" smtClean="0"/>
              <a:t>ci</a:t>
            </a:r>
            <a:r>
              <a:rPr lang="en-US" altLang="ja-JP" sz="2000" dirty="0" smtClean="0"/>
              <a:t> as a new source</a:t>
            </a:r>
          </a:p>
          <a:p>
            <a:pPr lvl="1"/>
            <a:r>
              <a:rPr lang="en-US" altLang="ja-JP" sz="2400" dirty="0" smtClean="0"/>
              <a:t>Find all consequences of the form </a:t>
            </a:r>
          </a:p>
          <a:p>
            <a:pPr lvl="1">
              <a:buNone/>
            </a:pPr>
            <a:r>
              <a:rPr lang="en-US" altLang="ja-JP" sz="2400" dirty="0" smtClean="0"/>
              <a:t>			¬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i</a:t>
            </a:r>
            <a:r>
              <a:rPr lang="en-US" altLang="ja-JP" sz="2400" dirty="0" err="1" smtClean="0"/>
              <a:t>v</a:t>
            </a:r>
            <a:r>
              <a:rPr lang="en-US" altLang="ja-JP" sz="2400" dirty="0" smtClean="0"/>
              <a:t>…</a:t>
            </a:r>
            <a:r>
              <a:rPr lang="en-US" altLang="ja-JP" sz="2400" dirty="0" err="1" smtClean="0"/>
              <a:t>v¬c</a:t>
            </a:r>
            <a:r>
              <a:rPr lang="en-US" altLang="ja-JP" sz="2400" baseline="-25000" dirty="0" err="1" smtClean="0"/>
              <a:t>k</a:t>
            </a:r>
            <a:r>
              <a:rPr lang="en-US" altLang="ja-JP" sz="2400" dirty="0" err="1" smtClean="0"/>
              <a:t>v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j</a:t>
            </a:r>
            <a:endParaRPr lang="en-US" altLang="ja-JP" sz="2400" baseline="-25000" dirty="0" smtClean="0"/>
          </a:p>
          <a:p>
            <a:r>
              <a:rPr lang="en-US" altLang="ja-JP" sz="2800" dirty="0" smtClean="0"/>
              <a:t>Extraction of sub-networks</a:t>
            </a:r>
          </a:p>
          <a:p>
            <a:r>
              <a:rPr lang="en-US" altLang="ja-JP" sz="2800" dirty="0" smtClean="0"/>
              <a:t>Pathways </a:t>
            </a:r>
            <a:r>
              <a:rPr lang="en-US" altLang="ja-JP" sz="2800" dirty="0" smtClean="0"/>
              <a:t>completion (abduction)</a:t>
            </a:r>
          </a:p>
          <a:p>
            <a:pPr lvl="1"/>
            <a:r>
              <a:rPr lang="en-US" altLang="ja-JP" sz="2400" dirty="0" smtClean="0"/>
              <a:t>Find reactions (set of clauses)</a:t>
            </a:r>
          </a:p>
          <a:p>
            <a:r>
              <a:rPr lang="en-US" altLang="ja-JP" sz="2800" dirty="0" smtClean="0"/>
              <a:t>Hypothesis on state of reaction given experiments</a:t>
            </a:r>
          </a:p>
          <a:p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>
                <a:sym typeface="Wingdings"/>
              </a:rPr>
              <a:t></a:t>
            </a:r>
            <a:r>
              <a:rPr lang="en-US" altLang="ja-JP" sz="2800" dirty="0" smtClean="0">
                <a:sym typeface="Wingdings"/>
              </a:rPr>
              <a:t> Consequence finding (with specific form)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reasoning task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608" y="1438598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Consequence Finding (CF) in clausal theories</a:t>
            </a:r>
          </a:p>
          <a:p>
            <a:pPr lvl="1"/>
            <a:r>
              <a:rPr lang="en-US" altLang="ja-JP" dirty="0" smtClean="0"/>
              <a:t>Input</a:t>
            </a:r>
          </a:p>
          <a:p>
            <a:pPr lvl="2"/>
            <a:r>
              <a:rPr lang="en-US" altLang="ja-JP" dirty="0" smtClean="0"/>
              <a:t>A clausal theory T</a:t>
            </a:r>
          </a:p>
          <a:p>
            <a:pPr lvl="2"/>
            <a:r>
              <a:rPr lang="en-US" altLang="ja-JP" dirty="0" smtClean="0"/>
              <a:t>A production field P=&lt;</a:t>
            </a:r>
            <a:r>
              <a:rPr lang="en-US" altLang="ja-JP" dirty="0" err="1" smtClean="0"/>
              <a:t>L,Cond</a:t>
            </a:r>
            <a:r>
              <a:rPr lang="en-US" altLang="ja-JP" dirty="0" smtClean="0"/>
              <a:t>&gt;</a:t>
            </a:r>
          </a:p>
          <a:p>
            <a:pPr lvl="3"/>
            <a:r>
              <a:rPr lang="en-US" altLang="ja-JP" dirty="0" smtClean="0"/>
              <a:t>L is a list of literals</a:t>
            </a:r>
          </a:p>
          <a:p>
            <a:pPr lvl="3"/>
            <a:r>
              <a:rPr lang="en-US" altLang="ja-JP" dirty="0" err="1" smtClean="0"/>
              <a:t>Cond</a:t>
            </a:r>
            <a:r>
              <a:rPr lang="en-US" altLang="ja-JP" dirty="0" smtClean="0"/>
              <a:t> is a condition (maximal length of the consequences, or number of occurrences of some literals)</a:t>
            </a:r>
          </a:p>
          <a:p>
            <a:pPr lvl="1"/>
            <a:r>
              <a:rPr lang="en-US" altLang="ja-JP" dirty="0" smtClean="0"/>
              <a:t>Output	</a:t>
            </a:r>
          </a:p>
          <a:p>
            <a:pPr lvl="2"/>
            <a:r>
              <a:rPr lang="en-US" altLang="ja-JP" dirty="0" smtClean="0"/>
              <a:t>All the consequences of  T that are </a:t>
            </a:r>
            <a:r>
              <a:rPr lang="en-US" altLang="ja-JP" dirty="0" err="1" smtClean="0"/>
              <a:t>subsumption</a:t>
            </a:r>
            <a:r>
              <a:rPr lang="en-US" altLang="ja-JP" dirty="0" smtClean="0"/>
              <a:t>-minimal and belongs to P (formed with literals of L respecting condition </a:t>
            </a:r>
            <a:r>
              <a:rPr lang="en-US" altLang="ja-JP" dirty="0" err="1" smtClean="0"/>
              <a:t>Cond</a:t>
            </a:r>
            <a:r>
              <a:rPr lang="en-US" altLang="ja-JP" dirty="0" smtClean="0"/>
              <a:t>).</a:t>
            </a:r>
          </a:p>
          <a:p>
            <a:pPr lvl="2">
              <a:buNone/>
            </a:pPr>
            <a:r>
              <a:rPr lang="en-US" altLang="ja-JP" dirty="0" smtClean="0"/>
              <a:t>				</a:t>
            </a:r>
            <a:r>
              <a:rPr lang="en-US" altLang="ja-JP" dirty="0" err="1" smtClean="0"/>
              <a:t>Carc(T,P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84DA-1E34-3246-93E1-0C4CAAF1660B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Automated Problem Decomposition</a:t>
            </a:r>
            <a:endParaRPr lang="ja-JP" altLang="en-US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8610600" y="6301516"/>
            <a:ext cx="612648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/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フレッシュ.thmx</Template>
  <TotalTime>5937</TotalTime>
  <Words>1774</Words>
  <Application>Microsoft Macintosh PowerPoint</Application>
  <PresentationFormat>画面に合わせる (4:3)</PresentationFormat>
  <Paragraphs>609</Paragraphs>
  <Slides>33</Slides>
  <Notes>3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フレッシュ</vt:lpstr>
      <vt:lpstr>数式</vt:lpstr>
      <vt:lpstr>Decomposition for Reasoning with Biological Network</vt:lpstr>
      <vt:lpstr>Motivation</vt:lpstr>
      <vt:lpstr>Example Problem  (Krebs Cycle) </vt:lpstr>
      <vt:lpstr>Example Problem  (Krebs Cycle) </vt:lpstr>
      <vt:lpstr>Overview</vt:lpstr>
      <vt:lpstr>Overview</vt:lpstr>
      <vt:lpstr>Logical representation</vt:lpstr>
      <vt:lpstr>Problems</vt:lpstr>
      <vt:lpstr>Main reasoning task</vt:lpstr>
      <vt:lpstr>Overview</vt:lpstr>
      <vt:lpstr>Partition-based CF</vt:lpstr>
      <vt:lpstr>Partition-based Consequence Finding</vt:lpstr>
      <vt:lpstr>Communication languages</vt:lpstr>
      <vt:lpstr>Forward Message-passing Algorithm (Sequential)</vt:lpstr>
      <vt:lpstr>Parallel Variant </vt:lpstr>
      <vt:lpstr>Overview</vt:lpstr>
      <vt:lpstr>Decomposition of clausal theories</vt:lpstr>
      <vt:lpstr>Graph representation</vt:lpstr>
      <vt:lpstr>Architecture</vt:lpstr>
      <vt:lpstr>Problem Decomposition </vt:lpstr>
      <vt:lpstr>Overview</vt:lpstr>
      <vt:lpstr>Benchmark Problems </vt:lpstr>
      <vt:lpstr>Problems characteristics </vt:lpstr>
      <vt:lpstr>Results – Biological Networks</vt:lpstr>
      <vt:lpstr>Results – SAT problems</vt:lpstr>
      <vt:lpstr>Results – TPTP problems</vt:lpstr>
      <vt:lpstr>Results - summary</vt:lpstr>
      <vt:lpstr>Results - summary</vt:lpstr>
      <vt:lpstr>Results </vt:lpstr>
      <vt:lpstr>Overview</vt:lpstr>
      <vt:lpstr>Conclusion</vt:lpstr>
      <vt:lpstr>Future works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problem decomposition  for efficient reasoning in metabolic pathways</dc:title>
  <dc:creator>Gauvain Bourgne</dc:creator>
  <cp:lastModifiedBy>Gauvain Bourgne</cp:lastModifiedBy>
  <cp:revision>5</cp:revision>
  <dcterms:created xsi:type="dcterms:W3CDTF">2011-11-15T21:00:50Z</dcterms:created>
  <dcterms:modified xsi:type="dcterms:W3CDTF">2011-11-16T02:39:26Z</dcterms:modified>
</cp:coreProperties>
</file>