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346" r:id="rId15"/>
    <p:sldId id="270" r:id="rId16"/>
    <p:sldId id="271" r:id="rId17"/>
    <p:sldId id="272" r:id="rId18"/>
    <p:sldId id="274" r:id="rId19"/>
    <p:sldId id="356" r:id="rId20"/>
    <p:sldId id="277" r:id="rId21"/>
    <p:sldId id="347" r:id="rId22"/>
    <p:sldId id="278" r:id="rId23"/>
    <p:sldId id="279" r:id="rId24"/>
    <p:sldId id="282" r:id="rId25"/>
    <p:sldId id="283" r:id="rId26"/>
    <p:sldId id="284" r:id="rId27"/>
    <p:sldId id="285" r:id="rId28"/>
    <p:sldId id="286" r:id="rId29"/>
    <p:sldId id="287" r:id="rId30"/>
    <p:sldId id="288" r:id="rId31"/>
    <p:sldId id="289" r:id="rId32"/>
    <p:sldId id="348" r:id="rId33"/>
    <p:sldId id="292" r:id="rId34"/>
    <p:sldId id="293" r:id="rId35"/>
    <p:sldId id="359" r:id="rId36"/>
    <p:sldId id="295" r:id="rId37"/>
    <p:sldId id="296" r:id="rId38"/>
    <p:sldId id="297" r:id="rId39"/>
    <p:sldId id="298" r:id="rId40"/>
    <p:sldId id="299" r:id="rId41"/>
    <p:sldId id="301" r:id="rId42"/>
    <p:sldId id="349" r:id="rId43"/>
    <p:sldId id="280" r:id="rId44"/>
    <p:sldId id="305" r:id="rId45"/>
    <p:sldId id="306" r:id="rId46"/>
    <p:sldId id="307" r:id="rId47"/>
    <p:sldId id="308" r:id="rId48"/>
    <p:sldId id="309" r:id="rId49"/>
    <p:sldId id="310" r:id="rId50"/>
    <p:sldId id="311" r:id="rId51"/>
    <p:sldId id="313" r:id="rId52"/>
    <p:sldId id="314" r:id="rId53"/>
    <p:sldId id="315" r:id="rId54"/>
    <p:sldId id="316" r:id="rId55"/>
    <p:sldId id="317" r:id="rId56"/>
    <p:sldId id="318" r:id="rId57"/>
    <p:sldId id="350" r:id="rId58"/>
    <p:sldId id="281" r:id="rId59"/>
    <p:sldId id="319" r:id="rId60"/>
    <p:sldId id="320" r:id="rId61"/>
    <p:sldId id="321" r:id="rId62"/>
    <p:sldId id="322" r:id="rId63"/>
    <p:sldId id="323" r:id="rId64"/>
    <p:sldId id="324" r:id="rId65"/>
    <p:sldId id="327" r:id="rId66"/>
    <p:sldId id="328" r:id="rId67"/>
    <p:sldId id="352" r:id="rId68"/>
    <p:sldId id="353" r:id="rId69"/>
    <p:sldId id="360" r:id="rId70"/>
    <p:sldId id="357" r:id="rId71"/>
    <p:sldId id="361" r:id="rId72"/>
    <p:sldId id="358" r:id="rId73"/>
    <p:sldId id="354" r:id="rId74"/>
    <p:sldId id="355"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87276" autoAdjust="0"/>
  </p:normalViewPr>
  <p:slideViewPr>
    <p:cSldViewPr>
      <p:cViewPr>
        <p:scale>
          <a:sx n="70" d="100"/>
          <a:sy n="70" d="100"/>
        </p:scale>
        <p:origin x="-2528"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61094-FF5F-412D-AF35-46435E7FF1B7}" type="datetimeFigureOut">
              <a:rPr lang="en-US" smtClean="0"/>
              <a:pPr/>
              <a:t>11/13/11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FC14D-76B4-4761-9214-B8BDE9B540DF}" type="slidenum">
              <a:rPr lang="en-US" smtClean="0"/>
              <a:pPr/>
              <a:t>‹#›</a:t>
            </a:fld>
            <a:endParaRPr lang="en-US"/>
          </a:p>
        </p:txBody>
      </p:sp>
    </p:spTree>
    <p:extLst>
      <p:ext uri="{BB962C8B-B14F-4D97-AF65-F5344CB8AC3E}">
        <p14:creationId xmlns:p14="http://schemas.microsoft.com/office/powerpoint/2010/main" val="229252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Text Mining and Automated Reasoning in Molecular Biology and Pharmacology</a:t>
            </a:r>
            <a:endParaRPr lang="en-US" dirty="0"/>
          </a:p>
        </p:txBody>
      </p:sp>
      <p:sp>
        <p:nvSpPr>
          <p:cNvPr id="4" name="Slide Number Placeholder 3"/>
          <p:cNvSpPr>
            <a:spLocks noGrp="1"/>
          </p:cNvSpPr>
          <p:nvPr>
            <p:ph type="sldNum" sz="quarter" idx="10"/>
          </p:nvPr>
        </p:nvSpPr>
        <p:spPr/>
        <p:txBody>
          <a:bodyPr/>
          <a:lstStyle/>
          <a:p>
            <a:fld id="{8D1FC14D-76B4-4761-9214-B8BDE9B540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9B86F2-EA39-481E-8970-D200A592149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Give examples.</a:t>
            </a:r>
          </a:p>
        </p:txBody>
      </p:sp>
      <p:sp>
        <p:nvSpPr>
          <p:cNvPr id="4" name="Slide Number Placeholder 3"/>
          <p:cNvSpPr>
            <a:spLocks noGrp="1"/>
          </p:cNvSpPr>
          <p:nvPr>
            <p:ph type="sldNum" sz="quarter" idx="5"/>
          </p:nvPr>
        </p:nvSpPr>
        <p:spPr/>
        <p:txBody>
          <a:bodyPr/>
          <a:lstStyle/>
          <a:p>
            <a:pPr>
              <a:defRPr/>
            </a:pPr>
            <a:fld id="{E6D361E4-F2E3-48A9-AF3C-1FA13E62672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latin typeface="+mn-lt"/>
                <a:ea typeface="+mn-ea"/>
                <a:cs typeface="+mn-cs"/>
              </a:rPr>
              <a:t>[1] </a:t>
            </a:r>
            <a:r>
              <a:rPr lang="en-US" sz="1200" b="0" i="0" kern="1200" dirty="0" err="1" smtClean="0">
                <a:solidFill>
                  <a:schemeClr val="tx1"/>
                </a:solidFill>
                <a:latin typeface="+mn-lt"/>
                <a:ea typeface="+mn-ea"/>
                <a:cs typeface="+mn-cs"/>
              </a:rPr>
              <a:t>Boobis</a:t>
            </a:r>
            <a:r>
              <a:rPr lang="en-US" sz="1200" b="0" i="0" kern="1200" dirty="0" smtClean="0">
                <a:solidFill>
                  <a:schemeClr val="tx1"/>
                </a:solidFill>
                <a:latin typeface="+mn-lt"/>
                <a:ea typeface="+mn-ea"/>
                <a:cs typeface="+mn-cs"/>
              </a:rPr>
              <a:t>, A. et al. Drug Interactions. </a:t>
            </a:r>
            <a:r>
              <a:rPr lang="en-US" sz="1200" b="0" i="1" kern="1200" dirty="0" smtClean="0">
                <a:solidFill>
                  <a:schemeClr val="tx1"/>
                </a:solidFill>
                <a:latin typeface="+mn-lt"/>
                <a:ea typeface="+mn-ea"/>
                <a:cs typeface="+mn-cs"/>
              </a:rPr>
              <a:t>Drug Metabolism Reviews</a:t>
            </a:r>
            <a:r>
              <a:rPr lang="en-US" sz="1200" b="0" i="0" kern="1200" dirty="0" smtClean="0">
                <a:solidFill>
                  <a:schemeClr val="tx1"/>
                </a:solidFill>
                <a:latin typeface="+mn-lt"/>
                <a:ea typeface="+mn-ea"/>
                <a:cs typeface="+mn-cs"/>
              </a:rPr>
              <a:t>, 2009; 41(3): 486-527.</a:t>
            </a:r>
            <a:endParaRPr lang="en-US" dirty="0" smtClean="0"/>
          </a:p>
        </p:txBody>
      </p:sp>
      <p:sp>
        <p:nvSpPr>
          <p:cNvPr id="4" name="Slide Number Placeholder 3"/>
          <p:cNvSpPr>
            <a:spLocks noGrp="1"/>
          </p:cNvSpPr>
          <p:nvPr>
            <p:ph type="sldNum" sz="quarter" idx="5"/>
          </p:nvPr>
        </p:nvSpPr>
        <p:spPr/>
        <p:txBody>
          <a:bodyPr/>
          <a:lstStyle/>
          <a:p>
            <a:pPr>
              <a:defRPr/>
            </a:pPr>
            <a:fld id="{FC514A62-F574-4329-BB51-B9270EEF4CA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latin typeface="+mn-lt"/>
                <a:ea typeface="+mn-ea"/>
                <a:cs typeface="+mn-cs"/>
              </a:rPr>
              <a:t>[1] </a:t>
            </a:r>
            <a:r>
              <a:rPr lang="en-US" sz="1200" b="0" i="0" kern="1200" dirty="0" err="1" smtClean="0">
                <a:solidFill>
                  <a:schemeClr val="tx1"/>
                </a:solidFill>
                <a:latin typeface="+mn-lt"/>
                <a:ea typeface="+mn-ea"/>
                <a:cs typeface="+mn-cs"/>
              </a:rPr>
              <a:t>Boobis</a:t>
            </a:r>
            <a:r>
              <a:rPr lang="en-US" sz="1200" b="0" i="0" kern="1200" dirty="0" smtClean="0">
                <a:solidFill>
                  <a:schemeClr val="tx1"/>
                </a:solidFill>
                <a:latin typeface="+mn-lt"/>
                <a:ea typeface="+mn-ea"/>
                <a:cs typeface="+mn-cs"/>
              </a:rPr>
              <a:t>, A. et al. Drug Interactions. </a:t>
            </a:r>
            <a:r>
              <a:rPr lang="en-US" sz="1200" b="0" i="1" kern="1200" dirty="0" smtClean="0">
                <a:solidFill>
                  <a:schemeClr val="tx1"/>
                </a:solidFill>
                <a:latin typeface="+mn-lt"/>
                <a:ea typeface="+mn-ea"/>
                <a:cs typeface="+mn-cs"/>
              </a:rPr>
              <a:t>Drug Metabolism Reviews</a:t>
            </a:r>
            <a:r>
              <a:rPr lang="en-US" sz="1200" b="0" i="0" kern="1200" dirty="0" smtClean="0">
                <a:solidFill>
                  <a:schemeClr val="tx1"/>
                </a:solidFill>
                <a:latin typeface="+mn-lt"/>
                <a:ea typeface="+mn-ea"/>
                <a:cs typeface="+mn-cs"/>
              </a:rPr>
              <a:t>, 2009; 41(3): 486-527.</a:t>
            </a:r>
            <a:endParaRPr lang="en-US" dirty="0" smtClean="0"/>
          </a:p>
        </p:txBody>
      </p:sp>
      <p:sp>
        <p:nvSpPr>
          <p:cNvPr id="4" name="Slide Number Placeholder 3"/>
          <p:cNvSpPr>
            <a:spLocks noGrp="1"/>
          </p:cNvSpPr>
          <p:nvPr>
            <p:ph type="sldNum" sz="quarter" idx="5"/>
          </p:nvPr>
        </p:nvSpPr>
        <p:spPr/>
        <p:txBody>
          <a:bodyPr/>
          <a:lstStyle/>
          <a:p>
            <a:pPr>
              <a:defRPr/>
            </a:pPr>
            <a:fld id="{9C258FD9-C83C-49E3-872D-6514A59F39D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FC14D-76B4-4761-9214-B8BDE9B540D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0392F-F559-4F5B-96D1-534ADE2AA8E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C6F1DE-E4EE-4066-B290-B5E6D2AB9D0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C6F1DE-E4EE-4066-B290-B5E6D2AB9D0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C6F1DE-E4EE-4066-B290-B5E6D2AB9D0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F3D747-4976-4A97-A0D8-F0D75D5AE93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48F762F-91EE-4AA6-9E31-879C9749A3D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BioCreative (Critical Assessment for Information Extraction in Biology) is the main challenge evaluation in the area of biological text mining, focused on assessment of text mining applied to problems from real biological applications. To date, there have been three BioCreative evaluations; the biological task for the first BioCreative (2003-2004) focused on the automatic extraction and assignment of Gene Ontology (GO) annotations to human proteins based on information from full text articles. The biological task for both BioCreative II (2006-2007) and BioCreative II.5 (2009) focused on the identification of protein-protein interactions, in support for the </a:t>
            </a:r>
            <a:r>
              <a:rPr lang="en-US" dirty="0" err="1" smtClean="0"/>
              <a:t>curation</a:t>
            </a:r>
            <a:r>
              <a:rPr lang="en-US" dirty="0" smtClean="0"/>
              <a:t> of the </a:t>
            </a:r>
            <a:r>
              <a:rPr lang="en-US" dirty="0" err="1" smtClean="0"/>
              <a:t>IntAct</a:t>
            </a:r>
            <a:r>
              <a:rPr lang="en-US" dirty="0" smtClean="0"/>
              <a:t> and the MINT protein interaction databases. This series of evaluations has advanced the state of the art in text mining applied to biological problems.</a:t>
            </a:r>
            <a:endParaRPr lang="en-US" dirty="0"/>
          </a:p>
        </p:txBody>
      </p:sp>
      <p:sp>
        <p:nvSpPr>
          <p:cNvPr id="4" name="Slide Number Placeholder 3"/>
          <p:cNvSpPr>
            <a:spLocks noGrp="1"/>
          </p:cNvSpPr>
          <p:nvPr>
            <p:ph type="sldNum" sz="quarter" idx="10"/>
          </p:nvPr>
        </p:nvSpPr>
        <p:spPr/>
        <p:txBody>
          <a:bodyPr/>
          <a:lstStyle/>
          <a:p>
            <a:fld id="{D9C6F1DE-E4EE-4066-B290-B5E6D2AB9D08}" type="slidenum">
              <a:rPr lang="en-US" smtClean="0"/>
              <a:pPr/>
              <a:t>20</a:t>
            </a:fld>
            <a:endParaRPr lang="en-US"/>
          </a:p>
        </p:txBody>
      </p:sp>
    </p:spTree>
    <p:extLst>
      <p:ext uri="{BB962C8B-B14F-4D97-AF65-F5344CB8AC3E}">
        <p14:creationId xmlns:p14="http://schemas.microsoft.com/office/powerpoint/2010/main" val="8490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FC14D-76B4-4761-9214-B8BDE9B540D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E0392F-F559-4F5B-96D1-534ADE2AA8E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i="1" dirty="0" smtClean="0"/>
              <a:t>cf.</a:t>
            </a:r>
            <a:r>
              <a:rPr lang="en-US" dirty="0" smtClean="0"/>
              <a:t> </a:t>
            </a:r>
            <a:r>
              <a:rPr lang="en-US" dirty="0" err="1" smtClean="0"/>
              <a:t>PharmGKB</a:t>
            </a:r>
            <a:r>
              <a:rPr lang="en-US" dirty="0" smtClean="0"/>
              <a:t>, </a:t>
            </a:r>
            <a:r>
              <a:rPr lang="en-US" dirty="0" err="1" smtClean="0"/>
              <a:t>DrugBank</a:t>
            </a:r>
            <a:r>
              <a:rPr lang="en-US" dirty="0" smtClean="0"/>
              <a:t>, </a:t>
            </a:r>
            <a:r>
              <a:rPr lang="en-US" dirty="0" err="1" smtClean="0"/>
              <a:t>PharmGED</a:t>
            </a:r>
            <a:r>
              <a:rPr lang="en-US" dirty="0" smtClean="0"/>
              <a:t>, TTD, …</a:t>
            </a:r>
          </a:p>
          <a:p>
            <a:pPr eaLnBrk="1" hangingPunct="1">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3784B9-BDB0-46DC-BF6C-94F1C3B46F47}"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499890-8BB3-4C5F-BE37-11F4EECDFD22}"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08CA09-B50B-40C1-9F4E-72A90AA2832D}"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9BFBB2-116E-4BE8-A3A6-125D19EABAD4}"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594E7A-D056-424B-896E-6FB26C6275BA}"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71AC23-EE36-42AC-B1DB-C4A07D66D41F}"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66DEC9-F3F1-488A-ADDC-92042B1510A1}"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Explaining/Diagnosis – Use examples from the drug metabolism book. </a:t>
            </a:r>
          </a:p>
        </p:txBody>
      </p:sp>
      <p:sp>
        <p:nvSpPr>
          <p:cNvPr id="4" name="Slide Number Placeholder 3"/>
          <p:cNvSpPr>
            <a:spLocks noGrp="1"/>
          </p:cNvSpPr>
          <p:nvPr>
            <p:ph type="sldNum" sz="quarter" idx="5"/>
          </p:nvPr>
        </p:nvSpPr>
        <p:spPr/>
        <p:txBody>
          <a:bodyPr/>
          <a:lstStyle/>
          <a:p>
            <a:pPr>
              <a:defRPr/>
            </a:pPr>
            <a:fld id="{432FCD86-0D1C-4158-94A9-0C508583D4D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843B9F-7542-4F6F-949A-5516FB7BA02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233165-8944-486B-AE79-18B039E5E564}"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FC14D-76B4-4761-9214-B8BDE9B540D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1FC14D-76B4-4761-9214-B8BDE9B540D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AE82909C-C40A-461E-A9E9-A23524183119}"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1FC14D-76B4-4761-9214-B8BDE9B540D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r>
              <a:rPr lang="en-US" smtClean="0"/>
              <a:t>Traditional IE approach uses database as a storage of extracted facts, not the intermediate processed information. </a:t>
            </a:r>
          </a:p>
          <a:p>
            <a:pPr marL="0" lvl="1" eaLnBrk="1" hangingPunct="1"/>
            <a:r>
              <a:rPr lang="en-US" smtClean="0"/>
              <a:t>we should be able to extract what we want, provided that we have the appropriate information</a:t>
            </a:r>
          </a:p>
          <a:p>
            <a:pPr marL="0" lvl="1" eaLnBrk="1" hangingPunct="1"/>
            <a:r>
              <a:rPr lang="en-US" smtClean="0"/>
              <a:t>It’s easy to identify which the impact of each patterns when we run them as database queries</a:t>
            </a:r>
          </a:p>
          <a:p>
            <a:pPr eaLnBrk="1" hangingPunct="1"/>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C1FD22E8-FC58-4642-8A78-CD8F1FDA516E}"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C2D43AD2-4F9E-42CB-A436-C63B2FBE3A7B}"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B5BC9DA4-5AA1-4CD0-8204-9D3B5C7DA583}"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9A635E72-123C-412A-B902-3FC53CDF5DEF}"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65183F9F-5320-4979-9364-AE28D0A3691A}" type="slidenum">
              <a:rPr lang="en-US" smtClean="0"/>
              <a:pPr>
                <a:defRPr/>
              </a:pPr>
              <a:t>4</a:t>
            </a:fld>
            <a:endParaRPr 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Initially while the patient was taking St. John’s </a:t>
            </a:r>
            <a:r>
              <a:rPr lang="en-US" dirty="0" err="1" smtClean="0"/>
              <a:t>wort</a:t>
            </a:r>
            <a:r>
              <a:rPr lang="en-US" dirty="0" smtClean="0"/>
              <a:t> the drug</a:t>
            </a:r>
            <a:r>
              <a:rPr lang="en-US" baseline="0" dirty="0" smtClean="0"/>
              <a:t> was cleared at a higher rate than normal. The doctor was not aware that the patient was taking  </a:t>
            </a:r>
            <a:r>
              <a:rPr lang="en-US" sz="1200" dirty="0" smtClean="0"/>
              <a:t>St. John’s </a:t>
            </a:r>
            <a:r>
              <a:rPr lang="en-US" sz="1200" dirty="0" err="1" smtClean="0"/>
              <a:t>wort</a:t>
            </a:r>
            <a:r>
              <a:rPr lang="en-US" sz="1200" dirty="0" smtClean="0"/>
              <a:t> extract.</a:t>
            </a:r>
            <a:r>
              <a:rPr lang="en-US" sz="1200" baseline="0" dirty="0" smtClean="0"/>
              <a:t> The patient stopped taking thus reducing the clearance leading to accumulation of the drug.</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3E32954E-4815-47C8-B19F-3468CE8CC181}"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DF3C7BDE-36AF-4F60-8EAF-8F8C30964A9C}"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FC14D-76B4-4761-9214-B8BDE9B540D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9926C64-7320-4CD7-B498-8C5BE2BD479F}"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Next: We start with pharmakoinetic pathway</a:t>
            </a:r>
          </a:p>
          <a:p>
            <a:r>
              <a:rPr lang="en-US" smtClean="0"/>
              <a:t>Mainly because of some general knowledge that is very useful in constructing pathways </a:t>
            </a:r>
          </a:p>
        </p:txBody>
      </p:sp>
      <p:sp>
        <p:nvSpPr>
          <p:cNvPr id="32772" name="Slide Number Placeholder 3"/>
          <p:cNvSpPr>
            <a:spLocks noGrp="1"/>
          </p:cNvSpPr>
          <p:nvPr>
            <p:ph type="sldNum" sz="quarter" idx="5"/>
          </p:nvPr>
        </p:nvSpPr>
        <p:spPr bwMode="auto">
          <a:noFill/>
          <a:ln>
            <a:miter lim="800000"/>
            <a:headEnd/>
            <a:tailEnd/>
          </a:ln>
        </p:spPr>
        <p:txBody>
          <a:bodyPr/>
          <a:lstStyle/>
          <a:p>
            <a:fld id="{664501DF-B783-4279-81A0-504D05CCEF92}"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Pharmacokinetics  is  concerned  with  the  relationships  between  various  processes  during  the  course  of  the  drug consumption  in  the  body.</a:t>
            </a:r>
          </a:p>
          <a:p>
            <a:pPr eaLnBrk="1" hangingPunct="1">
              <a:spcBef>
                <a:spcPct val="0"/>
              </a:spcBef>
            </a:pPr>
            <a:endParaRPr lang="en-US" smtClean="0"/>
          </a:p>
          <a:p>
            <a:pPr eaLnBrk="1" hangingPunct="1">
              <a:spcBef>
                <a:spcPct val="0"/>
              </a:spcBef>
            </a:pPr>
            <a:r>
              <a:rPr lang="en-US" smtClean="0"/>
              <a:t>If this is represented as a network, it does not provide any information about the ordering of the interactions, which is important for the understanding of pharmacokinetics</a:t>
            </a:r>
          </a:p>
          <a:p>
            <a:pPr eaLnBrk="1" hangingPunct="1">
              <a:spcBef>
                <a:spcPct val="0"/>
              </a:spcBef>
            </a:pPr>
            <a:endParaRPr lang="en-US" smtClean="0"/>
          </a:p>
          <a:p>
            <a:pPr eaLnBrk="1" hangingPunct="1">
              <a:spcBef>
                <a:spcPct val="0"/>
              </a:spcBef>
            </a:pPr>
            <a:r>
              <a:rPr lang="en-US" smtClean="0"/>
              <a:t>Fetching the facts and interactions alone leads to the formation of a network of interactions, but the resulting network lacks  the  information  that  describes  which  of  the  interactions  appear  ahead  of  the  others. </a:t>
            </a:r>
          </a:p>
          <a:p>
            <a:pPr eaLnBrk="1" hangingPunct="1">
              <a:spcBef>
                <a:spcPct val="0"/>
              </a:spcBef>
            </a:pPr>
            <a:endParaRPr lang="en-US" smtClean="0"/>
          </a:p>
          <a:p>
            <a:pPr eaLnBrk="1" hangingPunct="1">
              <a:spcBef>
                <a:spcPct val="0"/>
              </a:spcBef>
            </a:pPr>
            <a:r>
              <a:rPr lang="en-US" smtClean="0"/>
              <a:t>On the other hand, the pathway representation of  fluvastatin shows the ordering of the interactions.  </a:t>
            </a:r>
          </a:p>
          <a:p>
            <a:pPr eaLnBrk="1" hangingPunct="1">
              <a:spcBef>
                <a:spcPct val="0"/>
              </a:spcBef>
            </a:pPr>
            <a:endParaRPr lang="en-US" smtClean="0"/>
          </a:p>
          <a:p>
            <a:pPr eaLnBrk="1" hangingPunct="1">
              <a:spcBef>
                <a:spcPct val="0"/>
              </a:spcBef>
            </a:pPr>
            <a:r>
              <a:rPr lang="en-US" smtClean="0"/>
              <a:t>The key idea for pathway synthesis is not only to collect the interactions but to order them in a biologically meaningful way</a:t>
            </a:r>
          </a:p>
          <a:p>
            <a:pPr eaLnBrk="1" hangingPunct="1">
              <a:spcBef>
                <a:spcPct val="0"/>
              </a:spcBef>
            </a:pPr>
            <a:endParaRPr lang="en-US" smtClean="0"/>
          </a:p>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63187921-9E4E-4C7A-A177-828EA6C5B123}"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Region  A: metabolism  of  the  drug  by  the  enzymes;  Region  B: in B1,  for metabolism  in B2  and  for  elimination  in B3; Region C:  the  drug  is metabolized  to metabolites by the enzymes.</a:t>
            </a:r>
          </a:p>
        </p:txBody>
      </p:sp>
      <p:sp>
        <p:nvSpPr>
          <p:cNvPr id="34820" name="Slide Number Placeholder 3"/>
          <p:cNvSpPr>
            <a:spLocks noGrp="1"/>
          </p:cNvSpPr>
          <p:nvPr>
            <p:ph type="sldNum" sz="quarter" idx="5"/>
          </p:nvPr>
        </p:nvSpPr>
        <p:spPr bwMode="auto">
          <a:noFill/>
          <a:ln>
            <a:miter lim="800000"/>
            <a:headEnd/>
            <a:tailEnd/>
          </a:ln>
        </p:spPr>
        <p:txBody>
          <a:bodyPr/>
          <a:lstStyle/>
          <a:p>
            <a:fld id="{3F2CAB42-2185-47BE-9F7E-19BF6C4DFD80}"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do we need in order to create pathways?</a:t>
            </a:r>
          </a:p>
          <a:p>
            <a:pPr eaLnBrk="1" hangingPunct="1">
              <a:spcBef>
                <a:spcPct val="0"/>
              </a:spcBef>
            </a:pPr>
            <a:r>
              <a:rPr lang="en-US" smtClean="0"/>
              <a:t>We need to find out interactions between entities such as drugs and enzymes. More importantly we need to identify the types of the interactions, as each kind of interactions has different roles in the pathways</a:t>
            </a:r>
          </a:p>
          <a:p>
            <a:pPr eaLnBrk="1" hangingPunct="1">
              <a:spcBef>
                <a:spcPct val="0"/>
              </a:spcBef>
            </a:pPr>
            <a:r>
              <a:rPr lang="en-US" smtClean="0"/>
              <a:t>Knowing the interactions is not enough. We need to order the interactions by capturing the pre- and post conditions of the interactions. For instance, drug A can only be metabolized by enzyme C if A has been distributed to a certain location in the liver by transporter B</a:t>
            </a:r>
          </a:p>
        </p:txBody>
      </p:sp>
      <p:sp>
        <p:nvSpPr>
          <p:cNvPr id="35844" name="Slide Number Placeholder 3"/>
          <p:cNvSpPr>
            <a:spLocks noGrp="1"/>
          </p:cNvSpPr>
          <p:nvPr>
            <p:ph type="sldNum" sz="quarter" idx="5"/>
          </p:nvPr>
        </p:nvSpPr>
        <p:spPr bwMode="auto">
          <a:noFill/>
          <a:ln>
            <a:miter lim="800000"/>
            <a:headEnd/>
            <a:tailEnd/>
          </a:ln>
        </p:spPr>
        <p:txBody>
          <a:bodyPr/>
          <a:lstStyle/>
          <a:p>
            <a:fld id="{C5DC347C-D33E-49EE-B629-1A8D15E7BA0F}"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With the diverse extraction needs in  the  synthesis of pharmacokinetic pathways,  it  is not  feasible  to develop  individual extraction  systems  for each specific extraction goal when lexical and syntactic clues are used for extraction.</a:t>
            </a:r>
          </a:p>
          <a:p>
            <a:pPr eaLnBrk="1" hangingPunct="1">
              <a:spcBef>
                <a:spcPct val="0"/>
              </a:spcBef>
            </a:pPr>
            <a:r>
              <a:rPr lang="en-US" smtClean="0"/>
              <a:t>This implies the need of a flexible system that is designed for extraction of various interactions and their types.</a:t>
            </a:r>
          </a:p>
          <a:p>
            <a:pPr eaLnBrk="1" hangingPunct="1">
              <a:spcBef>
                <a:spcPct val="0"/>
              </a:spcBef>
            </a:pPr>
            <a:endParaRPr lang="en-US" smtClean="0"/>
          </a:p>
          <a:p>
            <a:pPr eaLnBrk="1" hangingPunct="1">
              <a:spcBef>
                <a:spcPct val="0"/>
              </a:spcBef>
            </a:pPr>
            <a:r>
              <a:rPr lang="en-US" smtClean="0"/>
              <a:t>Facts such as location of drug metabolism is rarely mentioned explicitly in literature.</a:t>
            </a:r>
          </a:p>
          <a:p>
            <a:pPr eaLnBrk="1" hangingPunct="1">
              <a:spcBef>
                <a:spcPct val="0"/>
              </a:spcBef>
            </a:pPr>
            <a:r>
              <a:rPr lang="en-US" smtClean="0"/>
              <a:t>We rely on manual annotation from DrugBank and Gene Ontology for such facts.</a:t>
            </a:r>
          </a:p>
          <a:p>
            <a:pPr eaLnBrk="1" hangingPunct="1">
              <a:spcBef>
                <a:spcPct val="0"/>
              </a:spcBef>
            </a:pPr>
            <a:endParaRPr lang="en-US" smtClean="0"/>
          </a:p>
          <a:p>
            <a:pPr eaLnBrk="1" hangingPunct="1">
              <a:spcBef>
                <a:spcPct val="0"/>
              </a:spcBef>
            </a:pPr>
            <a:r>
              <a:rPr lang="en-US" smtClean="0"/>
              <a:t>Gene names from the extracted interactions are normalized into their standardized names to  avoid  name ambiguity</a:t>
            </a:r>
          </a:p>
          <a:p>
            <a:pPr eaLnBrk="1" hangingPunct="1">
              <a:spcBef>
                <a:spcPct val="0"/>
              </a:spcBef>
            </a:pPr>
            <a:endParaRPr lang="en-US" smtClean="0"/>
          </a:p>
          <a:p>
            <a:pPr eaLnBrk="1" hangingPunct="1">
              <a:spcBef>
                <a:spcPct val="0"/>
              </a:spcBef>
            </a:pPr>
            <a:r>
              <a:rPr lang="en-US" smtClean="0"/>
              <a:t>As the interactions themselves do not reveal any kind of ordering, the goal is to represent the fundamental behavior and properties of pharmacokinetics so that the </a:t>
            </a:r>
          </a:p>
          <a:p>
            <a:pPr eaLnBrk="1" hangingPunct="1">
              <a:spcBef>
                <a:spcPct val="0"/>
              </a:spcBef>
            </a:pPr>
            <a:r>
              <a:rPr lang="en-US" smtClean="0"/>
              <a:t>representation  can  be  utilized  to  assign  ordering  of  the  interactions  through  reasoning.</a:t>
            </a:r>
          </a:p>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03B8C3C2-D6EB-43C3-8553-6DF5A333808D}"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F07EEAE1-F45E-4305-8C22-C5631C1B6AFC}"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292440B8-65A2-4838-89CD-17C5F43774E7}" type="slidenum">
              <a:rPr lang="en-US" smtClean="0"/>
              <a:pPr>
                <a:defRPr/>
              </a:pPr>
              <a:t>5</a:t>
            </a:fld>
            <a:endParaRPr lang="en-US"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5D72CA7F-598F-461A-BC92-315A03C90D9F}"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92A2B831-63F7-462B-B2E1-A5EF04BAD9D3}"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Fetching the facts and interactions alone leads to the formation of a network of interactions, but the resulting network lacks the information that describes which of the interactions appear ahead of the others.</a:t>
            </a:r>
          </a:p>
        </p:txBody>
      </p:sp>
      <p:sp>
        <p:nvSpPr>
          <p:cNvPr id="48132" name="Slide Number Placeholder 3"/>
          <p:cNvSpPr>
            <a:spLocks noGrp="1"/>
          </p:cNvSpPr>
          <p:nvPr>
            <p:ph type="sldNum" sz="quarter" idx="5"/>
          </p:nvPr>
        </p:nvSpPr>
        <p:spPr bwMode="auto">
          <a:noFill/>
          <a:ln>
            <a:miter lim="800000"/>
            <a:headEnd/>
            <a:tailEnd/>
          </a:ln>
        </p:spPr>
        <p:txBody>
          <a:bodyPr/>
          <a:lstStyle/>
          <a:p>
            <a:fld id="{B3489DAF-E045-491D-A245-F40DE5C7BDD9}"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core  idea  of  the  representation  of  pharmacokinetics  is  to  encode  the  pre-  and  post-conditions  of interactions.</a:t>
            </a:r>
          </a:p>
          <a:p>
            <a:pPr eaLnBrk="1" hangingPunct="1">
              <a:spcBef>
                <a:spcPct val="0"/>
              </a:spcBef>
            </a:pPr>
            <a:r>
              <a:rPr lang="en-US" smtClean="0"/>
              <a:t>We used a popularly used knowledge representation language called Answer Set Prolog (AnsProlog in short) to represent pharmacokinetics.</a:t>
            </a:r>
          </a:p>
          <a:p>
            <a:pPr eaLnBrk="1" hangingPunct="1">
              <a:spcBef>
                <a:spcPct val="0"/>
              </a:spcBef>
            </a:pPr>
            <a:r>
              <a:rPr lang="en-US" smtClean="0"/>
              <a:t>The facts extracted from text and manual annotation (preceded by “extr”) are translated into logic facts</a:t>
            </a:r>
          </a:p>
          <a:p>
            <a:pPr eaLnBrk="1" hangingPunct="1">
              <a:spcBef>
                <a:spcPct val="0"/>
              </a:spcBef>
            </a:pPr>
            <a:endParaRPr lang="en-US" smtClean="0"/>
          </a:p>
          <a:p>
            <a:pPr eaLnBrk="1" hangingPunct="1">
              <a:spcBef>
                <a:spcPct val="0"/>
              </a:spcBef>
            </a:pPr>
            <a:r>
              <a:rPr lang="en-US" smtClean="0"/>
              <a:t>The action “eliminates” means that a drug transporter DT is responsible for the elimination of drug Dr in organ Loc. Variable T is a logical timepoint that indicates the ordering of the interactions. An action at timepoint 1 means that its action take place before another action at timepoint 2.</a:t>
            </a:r>
          </a:p>
          <a:p>
            <a:pPr eaLnBrk="1" hangingPunct="1">
              <a:spcBef>
                <a:spcPct val="0"/>
              </a:spcBef>
            </a:pPr>
            <a:r>
              <a:rPr lang="en-US" smtClean="0"/>
              <a:t>This particular rule states that the pre-condition of this action (right hand side of “:-”) is that “metabolize” action has to precede “elliminates”</a:t>
            </a:r>
          </a:p>
          <a:p>
            <a:pPr eaLnBrk="1" hangingPunct="1">
              <a:spcBef>
                <a:spcPct val="0"/>
              </a:spcBef>
            </a:pPr>
            <a:r>
              <a:rPr lang="en-US" smtClean="0"/>
              <a:t>From the extracted facts, we realize which DT is responsible for elimination of Dr, and where metabolism of Dr takes place.</a:t>
            </a:r>
          </a:p>
          <a:p>
            <a:pPr eaLnBrk="1" hangingPunct="1">
              <a:spcBef>
                <a:spcPct val="0"/>
              </a:spcBef>
            </a:pPr>
            <a:r>
              <a:rPr lang="en-US" smtClean="0"/>
              <a:t>Once we have sufficient knowledge which drug transporter is responsible for the elimination of this particular drug, we know that this action has to follow “metabolize”.</a:t>
            </a:r>
          </a:p>
          <a:p>
            <a:pPr eaLnBrk="1" hangingPunct="1">
              <a:spcBef>
                <a:spcPct val="0"/>
              </a:spcBef>
            </a:pPr>
            <a:endParaRPr lang="en-US" smtClean="0"/>
          </a:p>
          <a:p>
            <a:pPr eaLnBrk="1" hangingPunct="1">
              <a:spcBef>
                <a:spcPct val="0"/>
              </a:spcBef>
            </a:pPr>
            <a:r>
              <a:rPr lang="en-US" smtClean="0"/>
              <a:t>This is how we order the interactions by encoding pre- and post-conditions of the major actions involved in pharmacokinetics</a:t>
            </a:r>
          </a:p>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08B00812-8F54-4067-B016-D6C21397E405}"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action “distributes” can be executed only if (i) drug transporter DT is known to distribute D; (ii) the drug D is present in organ Loc at timepoint T; (iii) DT is known to be expressed in organ Loc; (iv) DT is known to be expressed in the membrane; </a:t>
            </a:r>
          </a:p>
          <a:p>
            <a:pPr eaLnBrk="1" hangingPunct="1">
              <a:spcBef>
                <a:spcPct val="0"/>
              </a:spcBef>
            </a:pPr>
            <a:r>
              <a:rPr lang="en-US" smtClean="0"/>
              <a:t>The action “metabolizes” indicates that enzyme EN metabolizes drug D at timepoint T, and drug D becomes metabolized in organ Loc at timepoint T+1.</a:t>
            </a:r>
          </a:p>
          <a:p>
            <a:pPr eaLnBrk="1" hangingPunct="1">
              <a:spcBef>
                <a:spcPct val="0"/>
              </a:spcBef>
            </a:pPr>
            <a:r>
              <a:rPr lang="en-US" smtClean="0"/>
              <a:t>When drug D is distributed for elimination in organ Loc at timepoint T, in which metabolism of D occurs in Loc, D is no longer present in Loc in the next timepoint.</a:t>
            </a:r>
          </a:p>
          <a:p>
            <a:pPr eaLnBrk="1" hangingPunct="1">
              <a:spcBef>
                <a:spcPct val="0"/>
              </a:spcBef>
            </a:pPr>
            <a:r>
              <a:rPr lang="en-US" smtClean="0"/>
              <a:t>Commonsense law of inertia</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02A17CDD-0315-4618-80D2-CDEE973D8E95}"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Given a drug name as input, our system generates pharmacokinetic pathway of the drug as output.</a:t>
            </a:r>
          </a:p>
          <a:p>
            <a:pPr eaLnBrk="1" hangingPunct="1">
              <a:spcBef>
                <a:spcPct val="0"/>
              </a:spcBef>
            </a:pPr>
            <a:endParaRPr lang="en-US" smtClean="0"/>
          </a:p>
          <a:p>
            <a:pPr eaLnBrk="1" hangingPunct="1">
              <a:spcBef>
                <a:spcPct val="0"/>
              </a:spcBef>
            </a:pPr>
            <a:r>
              <a:rPr lang="en-US" smtClean="0"/>
              <a:t>Our system provides the output in the form of logic facts, as well as GPML files that can be visualized in Cytoscape with the Cerebral plug-in, which takes advantages of the protein cellular locations in generating the layout of the pathways.</a:t>
            </a:r>
          </a:p>
          <a:p>
            <a:pPr eaLnBrk="1" hangingPunct="1">
              <a:spcBef>
                <a:spcPct val="0"/>
              </a:spcBef>
            </a:pPr>
            <a:endParaRPr lang="en-US" smtClean="0"/>
          </a:p>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CEB0912C-03B9-433D-A1D4-89E02A135CE9}"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365760" indent="-256032" eaLnBrk="1" fontAlgn="auto" hangingPunct="1">
              <a:spcAft>
                <a:spcPts val="0"/>
              </a:spcAft>
              <a:buClr>
                <a:schemeClr val="accent3"/>
              </a:buClr>
              <a:buFont typeface="Georgia"/>
              <a:buChar char="•"/>
              <a:defRPr/>
            </a:pPr>
            <a:r>
              <a:rPr lang="en-US" dirty="0" smtClean="0"/>
              <a:t>[Leaman08] R. </a:t>
            </a:r>
            <a:r>
              <a:rPr lang="en-US" dirty="0" err="1" smtClean="0"/>
              <a:t>Leaman</a:t>
            </a:r>
            <a:r>
              <a:rPr lang="en-US" dirty="0" smtClean="0"/>
              <a:t>, G. Gonzalez.  BANNER: An executable survey of advances in biomedical  named entity recognition. In PSB’08.</a:t>
            </a:r>
          </a:p>
          <a:p>
            <a:pPr marL="365760" indent="-256032" eaLnBrk="1" fontAlgn="auto" hangingPunct="1">
              <a:spcAft>
                <a:spcPts val="0"/>
              </a:spcAft>
              <a:buClr>
                <a:schemeClr val="accent3"/>
              </a:buClr>
              <a:buFont typeface="Georgia"/>
              <a:buChar char="•"/>
              <a:defRPr/>
            </a:pPr>
            <a:r>
              <a:rPr lang="en-US" dirty="0" smtClean="0"/>
              <a:t>[Gelfond88] M. </a:t>
            </a:r>
            <a:r>
              <a:rPr lang="en-US" dirty="0" err="1" smtClean="0"/>
              <a:t>Gelfond</a:t>
            </a:r>
            <a:r>
              <a:rPr lang="en-US" dirty="0" smtClean="0"/>
              <a:t>  and V. </a:t>
            </a:r>
            <a:r>
              <a:rPr lang="en-US" dirty="0" err="1" smtClean="0"/>
              <a:t>Lifschitz</a:t>
            </a:r>
            <a:r>
              <a:rPr lang="en-US" dirty="0" smtClean="0"/>
              <a:t>. The Stable Model Semantics  for Logic Programs.  International Symposium on Logic Programming (1988).</a:t>
            </a:r>
          </a:p>
          <a:p>
            <a:pPr marL="365760" indent="-256032" eaLnBrk="1" fontAlgn="auto" hangingPunct="1">
              <a:spcAft>
                <a:spcPts val="0"/>
              </a:spcAft>
              <a:buClr>
                <a:schemeClr val="accent3"/>
              </a:buClr>
              <a:buFont typeface="Georgia"/>
              <a:buChar char="•"/>
              <a:defRPr/>
            </a:pPr>
            <a:r>
              <a:rPr lang="en-US" dirty="0" smtClean="0"/>
              <a:t>[Hakenberg08] J. </a:t>
            </a:r>
            <a:r>
              <a:rPr lang="en-US" dirty="0" err="1" smtClean="0"/>
              <a:t>Hakenberg</a:t>
            </a:r>
            <a:r>
              <a:rPr lang="en-US" dirty="0" smtClean="0"/>
              <a:t>, C. </a:t>
            </a:r>
            <a:r>
              <a:rPr lang="en-US" dirty="0" err="1" smtClean="0"/>
              <a:t>Plake</a:t>
            </a:r>
            <a:r>
              <a:rPr lang="en-US" dirty="0" smtClean="0"/>
              <a:t>, R. </a:t>
            </a:r>
            <a:r>
              <a:rPr lang="en-US" dirty="0" err="1" smtClean="0"/>
              <a:t>Leaman</a:t>
            </a:r>
            <a:r>
              <a:rPr lang="en-US" dirty="0" smtClean="0"/>
              <a:t>, et al. Inter-species normalization of gene mentions with GNAT. In ECCB’08.</a:t>
            </a:r>
          </a:p>
          <a:p>
            <a:pPr marL="365760" indent="-256032" eaLnBrk="1" fontAlgn="auto" hangingPunct="1">
              <a:spcAft>
                <a:spcPts val="0"/>
              </a:spcAft>
              <a:buClr>
                <a:schemeClr val="accent3"/>
              </a:buClr>
              <a:buFont typeface="Georgia"/>
              <a:buChar char="•"/>
              <a:defRPr/>
            </a:pPr>
            <a:r>
              <a:rPr lang="en-US" dirty="0" smtClean="0"/>
              <a:t>[Tari09] L. </a:t>
            </a:r>
            <a:r>
              <a:rPr lang="en-US" dirty="0" err="1" smtClean="0"/>
              <a:t>Tari</a:t>
            </a:r>
            <a:r>
              <a:rPr lang="en-US" dirty="0" smtClean="0"/>
              <a:t>, J. </a:t>
            </a:r>
            <a:r>
              <a:rPr lang="en-US" dirty="0" err="1" smtClean="0"/>
              <a:t>Hakenberg</a:t>
            </a:r>
            <a:r>
              <a:rPr lang="en-US" dirty="0" smtClean="0"/>
              <a:t>, G. Gonzalez,  C. Baral. Querying parse tree database of Medline  text to synthesize user-specific bionetworks. In PSB’09.</a:t>
            </a:r>
          </a:p>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87B27E85-04BE-4004-AEEC-52C38CE2573A}"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FC14D-76B4-4761-9214-B8BDE9B540DF}"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7C9A30-FAD9-494C-A69C-2457C36D2FEA}"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1FC14D-76B4-4761-9214-B8BDE9B540DF}"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889750D-DBD3-44CA-B5F0-70C6A6F446F5}" type="slidenum">
              <a:rPr lang="en-US" smtClean="0"/>
              <a:pPr>
                <a:defRPr/>
              </a:pPr>
              <a:t>6</a:t>
            </a:fld>
            <a:endParaRPr 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Some one asked the question to Uri Alon in the morning about cancer.</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2BAC9-2B00-4BF3-A6B7-28292082A22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2BAC9-2B00-4BF3-A6B7-28292082A228}"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2BAC9-2B00-4BF3-A6B7-28292082A228}"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2BAC9-2B00-4BF3-A6B7-28292082A228}"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2BAC9-2B00-4BF3-A6B7-28292082A228}"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52BAC9-2B00-4BF3-A6B7-28292082A228}"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TF Transcription Factor</a:t>
            </a:r>
            <a:endParaRPr lang="en-US" dirty="0"/>
          </a:p>
        </p:txBody>
      </p:sp>
      <p:sp>
        <p:nvSpPr>
          <p:cNvPr id="4" name="Slide Number Placeholder 3"/>
          <p:cNvSpPr>
            <a:spLocks noGrp="1"/>
          </p:cNvSpPr>
          <p:nvPr>
            <p:ph type="sldNum" sz="quarter" idx="10"/>
          </p:nvPr>
        </p:nvSpPr>
        <p:spPr/>
        <p:txBody>
          <a:bodyPr/>
          <a:lstStyle/>
          <a:p>
            <a:fld id="{8F52BAC9-2B00-4BF3-A6B7-28292082A228}"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FC14D-76B4-4761-9214-B8BDE9B540DF}"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latin typeface="+mn-lt"/>
                <a:ea typeface="+mn-ea"/>
                <a:cs typeface="+mn-cs"/>
              </a:rPr>
              <a:t>[1] </a:t>
            </a:r>
            <a:r>
              <a:rPr lang="en-US" sz="1200" b="0" i="0" kern="1200" dirty="0" err="1" smtClean="0">
                <a:solidFill>
                  <a:schemeClr val="tx1"/>
                </a:solidFill>
                <a:latin typeface="+mn-lt"/>
                <a:ea typeface="+mn-ea"/>
                <a:cs typeface="+mn-cs"/>
              </a:rPr>
              <a:t>Boobis</a:t>
            </a:r>
            <a:r>
              <a:rPr lang="en-US" sz="1200" b="0" i="0" kern="1200" dirty="0" smtClean="0">
                <a:solidFill>
                  <a:schemeClr val="tx1"/>
                </a:solidFill>
                <a:latin typeface="+mn-lt"/>
                <a:ea typeface="+mn-ea"/>
                <a:cs typeface="+mn-cs"/>
              </a:rPr>
              <a:t>, A. et al. Drug Interactions. </a:t>
            </a:r>
            <a:r>
              <a:rPr lang="en-US" sz="1200" b="0" i="1" kern="1200" dirty="0" smtClean="0">
                <a:solidFill>
                  <a:schemeClr val="tx1"/>
                </a:solidFill>
                <a:latin typeface="+mn-lt"/>
                <a:ea typeface="+mn-ea"/>
                <a:cs typeface="+mn-cs"/>
              </a:rPr>
              <a:t>Drug Metabolism Reviews</a:t>
            </a:r>
            <a:r>
              <a:rPr lang="en-US" sz="1200" b="0" i="0" kern="1200" dirty="0" smtClean="0">
                <a:solidFill>
                  <a:schemeClr val="tx1"/>
                </a:solidFill>
                <a:latin typeface="+mn-lt"/>
                <a:ea typeface="+mn-ea"/>
                <a:cs typeface="+mn-cs"/>
              </a:rPr>
              <a:t>, 2009; 41(3): 486-527.</a:t>
            </a:r>
            <a:endParaRPr lang="en-US" dirty="0" smtClean="0"/>
          </a:p>
        </p:txBody>
      </p:sp>
      <p:sp>
        <p:nvSpPr>
          <p:cNvPr id="4" name="Slide Number Placeholder 3"/>
          <p:cNvSpPr>
            <a:spLocks noGrp="1"/>
          </p:cNvSpPr>
          <p:nvPr>
            <p:ph type="sldNum" sz="quarter" idx="5"/>
          </p:nvPr>
        </p:nvSpPr>
        <p:spPr/>
        <p:txBody>
          <a:bodyPr/>
          <a:lstStyle/>
          <a:p>
            <a:pPr>
              <a:defRPr/>
            </a:pPr>
            <a:fld id="{9C258FD9-C83C-49E3-872D-6514A59F39D0}"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1FC14D-76B4-4761-9214-B8BDE9B540DF}"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5BD93D05-17A5-466B-AC8F-528254BCE5D4}" type="slidenum">
              <a:rPr lang="en-US" smtClean="0"/>
              <a:pPr>
                <a:defRPr/>
              </a:pPr>
              <a:t>7</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1FC14D-76B4-4761-9214-B8BDE9B540DF}"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FC14D-76B4-4761-9214-B8BDE9B540DF}"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1FC14D-76B4-4761-9214-B8BDE9B540DF}" type="slidenum">
              <a:rPr lang="en-US" smtClean="0"/>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1FC14D-76B4-4761-9214-B8BDE9B540DF}" type="slidenum">
              <a:rPr lang="en-US" smtClean="0"/>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94033A4-F110-48AA-951F-59248767DFF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Knol – a unit of knowledge</a:t>
            </a:r>
          </a:p>
        </p:txBody>
      </p:sp>
      <p:sp>
        <p:nvSpPr>
          <p:cNvPr id="4" name="Slide Number Placeholder 3"/>
          <p:cNvSpPr>
            <a:spLocks noGrp="1"/>
          </p:cNvSpPr>
          <p:nvPr>
            <p:ph type="sldNum" sz="quarter" idx="5"/>
          </p:nvPr>
        </p:nvSpPr>
        <p:spPr/>
        <p:txBody>
          <a:bodyPr/>
          <a:lstStyle/>
          <a:p>
            <a:pPr>
              <a:defRPr/>
            </a:pPr>
            <a:fld id="{1810E40A-0AD1-4711-B339-05D76A65017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p_backgroundTITLE0808.jpg"/>
          <p:cNvPicPr>
            <a:picLocks noChangeAspect="1"/>
          </p:cNvPicPr>
          <p:nvPr userDrawn="1"/>
        </p:nvPicPr>
        <p:blipFill>
          <a:blip r:embed="rId2"/>
          <a:srcRect/>
          <a:stretch>
            <a:fillRect/>
          </a:stretch>
        </p:blipFill>
        <p:spPr bwMode="auto">
          <a:xfrm>
            <a:off x="0" y="1588"/>
            <a:ext cx="9144000" cy="6854825"/>
          </a:xfrm>
          <a:prstGeom prst="rect">
            <a:avLst/>
          </a:prstGeom>
          <a:noFill/>
          <a:ln w="9525">
            <a:noFill/>
            <a:miter lim="800000"/>
            <a:headEnd/>
            <a:tailEnd/>
          </a:ln>
        </p:spPr>
      </p:pic>
      <p:sp>
        <p:nvSpPr>
          <p:cNvPr id="2" name="Title 1"/>
          <p:cNvSpPr>
            <a:spLocks noGrp="1"/>
          </p:cNvSpPr>
          <p:nvPr>
            <p:ph type="ctrTitle"/>
          </p:nvPr>
        </p:nvSpPr>
        <p:spPr>
          <a:xfrm>
            <a:off x="685800" y="272097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75139DB9-CBB0-4B3A-AAAE-6364DE70839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3BBC461-05C3-445A-9BAC-2D74AB494B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89BDF7B-CD89-488E-9947-2C41AC15BD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BF6CABB-87C6-4761-BFD7-36DD2B3FF3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F23CFD9-4A85-4FE2-83D6-EE97A55990D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9BA1F60-E0B9-4551-BA71-9630722F9CD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9865E2-0106-46C7-B910-9FCA6E6983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B714A81-4CC4-4FF2-A58C-9008983EDF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5F736E4-F1F7-48FD-8B89-772E057295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DD1F92C-8C64-4308-809D-EAD3FA8836C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5D35FD9-B835-41A5-A551-459C7B9C959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_background0808.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85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B67E209-D834-484D-BEAA-6C1D427DE20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4400">
          <a:solidFill>
            <a:schemeClr val="tx2"/>
          </a:solidFill>
          <a:latin typeface="Arial"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biocreative.org/news/chapter/biocreative-ii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733800"/>
            <a:ext cx="7772400" cy="1143000"/>
          </a:xfrm>
        </p:spPr>
        <p:txBody>
          <a:bodyPr/>
          <a:lstStyle/>
          <a:p>
            <a:pPr eaLnBrk="1" hangingPunct="1"/>
            <a:r>
              <a:rPr lang="en-US" sz="3200" dirty="0"/>
              <a:t>Using text extraction and reasoning to construct </a:t>
            </a:r>
            <a:r>
              <a:rPr lang="en-US" sz="3200" dirty="0" err="1"/>
              <a:t>pharmaco</a:t>
            </a:r>
            <a:r>
              <a:rPr lang="en-US" sz="3200" dirty="0"/>
              <a:t>-kinetic pathways and further reason with them to discover drug-drug interactions</a:t>
            </a:r>
            <a:r>
              <a:rPr lang="en-US" sz="3200" dirty="0">
                <a:latin typeface="Trebuchet MS" charset="0"/>
              </a:rPr>
              <a:t/>
            </a:r>
            <a:br>
              <a:rPr lang="en-US" sz="3200" dirty="0">
                <a:latin typeface="Trebuchet MS" charset="0"/>
              </a:rPr>
            </a:br>
            <a:endParaRPr lang="en-US" sz="3200" dirty="0" smtClean="0"/>
          </a:p>
        </p:txBody>
      </p:sp>
      <p:sp>
        <p:nvSpPr>
          <p:cNvPr id="13315" name="Rectangle 3"/>
          <p:cNvSpPr>
            <a:spLocks noGrp="1" noChangeArrowheads="1"/>
          </p:cNvSpPr>
          <p:nvPr>
            <p:ph type="subTitle" idx="1"/>
          </p:nvPr>
        </p:nvSpPr>
        <p:spPr>
          <a:xfrm>
            <a:off x="1371600" y="5486400"/>
            <a:ext cx="6400800" cy="1219200"/>
          </a:xfrm>
        </p:spPr>
        <p:txBody>
          <a:bodyPr/>
          <a:lstStyle/>
          <a:p>
            <a:pPr eaLnBrk="1" hangingPunct="1"/>
            <a:r>
              <a:rPr lang="en-US" sz="2800" dirty="0" smtClean="0"/>
              <a:t>Chitta Baral</a:t>
            </a:r>
          </a:p>
          <a:p>
            <a:pPr eaLnBrk="1" hangingPunct="1"/>
            <a:r>
              <a:rPr lang="en-US" sz="2800" dirty="0" smtClean="0"/>
              <a:t>Professor</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990600"/>
            <a:ext cx="7772400" cy="1143000"/>
          </a:xfrm>
        </p:spPr>
        <p:txBody>
          <a:bodyPr/>
          <a:lstStyle/>
          <a:p>
            <a:r>
              <a:rPr lang="en-US" dirty="0" smtClean="0">
                <a:solidFill>
                  <a:srgbClr val="FFC000"/>
                </a:solidFill>
              </a:rPr>
              <a:t>Where do we get the “</a:t>
            </a:r>
            <a:r>
              <a:rPr lang="en-US" dirty="0" err="1" smtClean="0">
                <a:solidFill>
                  <a:srgbClr val="FFC000"/>
                </a:solidFill>
              </a:rPr>
              <a:t>knols</a:t>
            </a:r>
            <a:r>
              <a:rPr lang="en-US" dirty="0" smtClean="0">
                <a:solidFill>
                  <a:srgbClr val="FFC000"/>
                </a:solidFill>
              </a:rPr>
              <a:t>” from</a:t>
            </a:r>
          </a:p>
        </p:txBody>
      </p:sp>
      <p:sp>
        <p:nvSpPr>
          <p:cNvPr id="11267" name="Content Placeholder 2"/>
          <p:cNvSpPr>
            <a:spLocks noGrp="1"/>
          </p:cNvSpPr>
          <p:nvPr>
            <p:ph idx="1"/>
          </p:nvPr>
        </p:nvSpPr>
        <p:spPr>
          <a:xfrm>
            <a:off x="685800" y="2438400"/>
            <a:ext cx="7772400" cy="4114800"/>
          </a:xfrm>
        </p:spPr>
        <p:txBody>
          <a:bodyPr/>
          <a:lstStyle/>
          <a:p>
            <a:r>
              <a:rPr lang="en-US" dirty="0" smtClean="0"/>
              <a:t>Facts: Databases, Text</a:t>
            </a:r>
          </a:p>
          <a:p>
            <a:r>
              <a:rPr lang="en-US" dirty="0" smtClean="0"/>
              <a:t>General Rules: Expert knowledge, Text</a:t>
            </a:r>
          </a:p>
          <a:p>
            <a:r>
              <a:rPr lang="en-US" dirty="0" smtClean="0"/>
              <a:t>Reasoning Rules and Modules:</a:t>
            </a:r>
          </a:p>
          <a:p>
            <a:pPr lvl="1"/>
            <a:r>
              <a:rPr lang="en-US" dirty="0" smtClean="0"/>
              <a:t>General</a:t>
            </a:r>
          </a:p>
          <a:p>
            <a:pPr lvl="2"/>
            <a:r>
              <a:rPr lang="en-US" dirty="0" smtClean="0"/>
              <a:t> Given (already known); Develop them.</a:t>
            </a:r>
          </a:p>
          <a:p>
            <a:pPr lvl="1"/>
            <a:r>
              <a:rPr lang="en-US" dirty="0" smtClean="0"/>
              <a:t>Domain Specific</a:t>
            </a:r>
          </a:p>
          <a:p>
            <a:pPr lvl="2"/>
            <a:r>
              <a:rPr lang="en-US" dirty="0" smtClean="0"/>
              <a:t>Expert knowledge, Text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rgbClr val="FFC000"/>
                </a:solidFill>
              </a:rPr>
              <a:t>Text Mining: two aspects</a:t>
            </a:r>
          </a:p>
        </p:txBody>
      </p:sp>
      <p:sp>
        <p:nvSpPr>
          <p:cNvPr id="12291" name="Content Placeholder 2"/>
          <p:cNvSpPr>
            <a:spLocks noGrp="1"/>
          </p:cNvSpPr>
          <p:nvPr>
            <p:ph idx="1"/>
          </p:nvPr>
        </p:nvSpPr>
        <p:spPr/>
        <p:txBody>
          <a:bodyPr/>
          <a:lstStyle/>
          <a:p>
            <a:r>
              <a:rPr lang="en-US" smtClean="0"/>
              <a:t>Extract facts from text</a:t>
            </a:r>
          </a:p>
          <a:p>
            <a:pPr lvl="1"/>
            <a:r>
              <a:rPr lang="en-US" smtClean="0"/>
              <a:t>Automatics Extraction</a:t>
            </a:r>
          </a:p>
          <a:p>
            <a:pPr lvl="1"/>
            <a:r>
              <a:rPr lang="en-US" smtClean="0"/>
              <a:t>Collaborative development of databases</a:t>
            </a:r>
          </a:p>
          <a:p>
            <a:r>
              <a:rPr lang="en-US" smtClean="0"/>
              <a:t>Obtain more general knowledge from the text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solidFill>
                  <a:srgbClr val="FFC000"/>
                </a:solidFill>
              </a:rPr>
              <a:t>Extracting Facts from Text</a:t>
            </a:r>
          </a:p>
        </p:txBody>
      </p:sp>
      <p:sp>
        <p:nvSpPr>
          <p:cNvPr id="13315" name="Content Placeholder 2"/>
          <p:cNvSpPr>
            <a:spLocks noGrp="1"/>
          </p:cNvSpPr>
          <p:nvPr>
            <p:ph idx="1"/>
          </p:nvPr>
        </p:nvSpPr>
        <p:spPr/>
        <p:txBody>
          <a:bodyPr/>
          <a:lstStyle/>
          <a:p>
            <a:r>
              <a:rPr lang="en-US" sz="2400" dirty="0" smtClean="0"/>
              <a:t>For example, some of the </a:t>
            </a:r>
            <a:r>
              <a:rPr lang="en-US" sz="2400" dirty="0" err="1" smtClean="0">
                <a:solidFill>
                  <a:srgbClr val="92D050"/>
                </a:solidFill>
              </a:rPr>
              <a:t>azole</a:t>
            </a:r>
            <a:r>
              <a:rPr lang="en-US" sz="2400" dirty="0" smtClean="0">
                <a:solidFill>
                  <a:srgbClr val="92D050"/>
                </a:solidFill>
              </a:rPr>
              <a:t> </a:t>
            </a:r>
            <a:r>
              <a:rPr lang="en-US" sz="2400" dirty="0" err="1" smtClean="0">
                <a:solidFill>
                  <a:srgbClr val="92D050"/>
                </a:solidFill>
              </a:rPr>
              <a:t>antifungals</a:t>
            </a:r>
            <a:r>
              <a:rPr lang="en-US" sz="2400" dirty="0" smtClean="0">
                <a:solidFill>
                  <a:srgbClr val="92D050"/>
                </a:solidFill>
              </a:rPr>
              <a:t> are inhibitors of both P450 enzymes and P-glycoprotein </a:t>
            </a:r>
            <a:r>
              <a:rPr lang="en-US" sz="2400" dirty="0" smtClean="0"/>
              <a:t>(</a:t>
            </a:r>
            <a:r>
              <a:rPr lang="en-US" sz="2400" dirty="0" err="1" smtClean="0"/>
              <a:t>Nivoix</a:t>
            </a:r>
            <a:r>
              <a:rPr lang="en-US" sz="2400" dirty="0" smtClean="0"/>
              <a:t> et al., 2008), whereas </a:t>
            </a:r>
            <a:r>
              <a:rPr lang="en-US" sz="2400" dirty="0" err="1" smtClean="0">
                <a:solidFill>
                  <a:srgbClr val="92D050"/>
                </a:solidFill>
              </a:rPr>
              <a:t>rifampicin</a:t>
            </a:r>
            <a:r>
              <a:rPr lang="en-US" sz="2400" dirty="0" smtClean="0">
                <a:solidFill>
                  <a:srgbClr val="92D050"/>
                </a:solidFill>
              </a:rPr>
              <a:t> is an inducer of both CYP3A4 and P-glycoprotein</a:t>
            </a:r>
            <a:r>
              <a:rPr lang="en-US" sz="2400" dirty="0" smtClean="0"/>
              <a:t> (</a:t>
            </a:r>
            <a:r>
              <a:rPr lang="en-US" sz="2400" dirty="0" err="1" smtClean="0"/>
              <a:t>Katragadda</a:t>
            </a:r>
            <a:r>
              <a:rPr lang="en-US" sz="2400" dirty="0" smtClean="0"/>
              <a:t> et al., 2005).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990600"/>
            <a:ext cx="7772400" cy="1143000"/>
          </a:xfrm>
        </p:spPr>
        <p:txBody>
          <a:bodyPr/>
          <a:lstStyle/>
          <a:p>
            <a:r>
              <a:rPr lang="en-US" dirty="0" smtClean="0">
                <a:solidFill>
                  <a:srgbClr val="FFC000"/>
                </a:solidFill>
              </a:rPr>
              <a:t>Extracting more general knowledge from text</a:t>
            </a:r>
          </a:p>
        </p:txBody>
      </p:sp>
      <p:sp>
        <p:nvSpPr>
          <p:cNvPr id="14339" name="Content Placeholder 2"/>
          <p:cNvSpPr>
            <a:spLocks noGrp="1"/>
          </p:cNvSpPr>
          <p:nvPr>
            <p:ph idx="1"/>
          </p:nvPr>
        </p:nvSpPr>
        <p:spPr>
          <a:xfrm>
            <a:off x="685800" y="2362200"/>
            <a:ext cx="7772400" cy="4114800"/>
          </a:xfrm>
        </p:spPr>
        <p:txBody>
          <a:bodyPr/>
          <a:lstStyle/>
          <a:p>
            <a:r>
              <a:rPr lang="en-US" sz="2000" dirty="0" smtClean="0"/>
              <a:t>While the importance of metabolism in many drug-drug interactions is beyond question, it has become increasingly apparent in recent years that </a:t>
            </a:r>
            <a:r>
              <a:rPr lang="en-US" sz="2000" dirty="0" smtClean="0">
                <a:solidFill>
                  <a:srgbClr val="FF0000"/>
                </a:solidFill>
              </a:rPr>
              <a:t>inducers and inhibitors of some of the enzymes of drug metabolism can also affect drug transporter proteins. </a:t>
            </a:r>
            <a:endParaRPr lang="en-US" sz="2000" dirty="0" smtClean="0"/>
          </a:p>
          <a:p>
            <a:r>
              <a:rPr lang="en-US" sz="2000" dirty="0" smtClean="0"/>
              <a:t>For example, some of the </a:t>
            </a:r>
            <a:r>
              <a:rPr lang="en-US" sz="2000" dirty="0" err="1" smtClean="0">
                <a:solidFill>
                  <a:srgbClr val="92D050"/>
                </a:solidFill>
              </a:rPr>
              <a:t>azole</a:t>
            </a:r>
            <a:r>
              <a:rPr lang="en-US" sz="2000" dirty="0" smtClean="0">
                <a:solidFill>
                  <a:srgbClr val="92D050"/>
                </a:solidFill>
              </a:rPr>
              <a:t> </a:t>
            </a:r>
            <a:r>
              <a:rPr lang="en-US" sz="2000" dirty="0" err="1" smtClean="0">
                <a:solidFill>
                  <a:srgbClr val="92D050"/>
                </a:solidFill>
              </a:rPr>
              <a:t>antifungals</a:t>
            </a:r>
            <a:r>
              <a:rPr lang="en-US" sz="2000" dirty="0" smtClean="0">
                <a:solidFill>
                  <a:srgbClr val="92D050"/>
                </a:solidFill>
              </a:rPr>
              <a:t> are inhibitors of both P450 enzymes and P-glycoprotein </a:t>
            </a:r>
            <a:r>
              <a:rPr lang="en-US" sz="2000" dirty="0" smtClean="0"/>
              <a:t>(</a:t>
            </a:r>
            <a:r>
              <a:rPr lang="en-US" sz="2000" dirty="0" err="1" smtClean="0"/>
              <a:t>Nivoix</a:t>
            </a:r>
            <a:r>
              <a:rPr lang="en-US" sz="2000" dirty="0" smtClean="0"/>
              <a:t> et al., 2008), whereas </a:t>
            </a:r>
            <a:r>
              <a:rPr lang="en-US" sz="2000" dirty="0" err="1" smtClean="0">
                <a:solidFill>
                  <a:srgbClr val="92D050"/>
                </a:solidFill>
              </a:rPr>
              <a:t>rifampicin</a:t>
            </a:r>
            <a:r>
              <a:rPr lang="en-US" sz="2000" dirty="0" smtClean="0">
                <a:solidFill>
                  <a:srgbClr val="92D050"/>
                </a:solidFill>
              </a:rPr>
              <a:t> is an inducer of both CYP3A4 and P-</a:t>
            </a:r>
            <a:r>
              <a:rPr lang="en-US" sz="2000" dirty="0" smtClean="0">
                <a:solidFill>
                  <a:schemeClr val="tx2">
                    <a:lumMod val="60000"/>
                    <a:lumOff val="40000"/>
                  </a:schemeClr>
                </a:solidFill>
              </a:rPr>
              <a:t>glycoprotein</a:t>
            </a:r>
            <a:r>
              <a:rPr lang="en-US" sz="2000" dirty="0" smtClean="0"/>
              <a:t> (</a:t>
            </a:r>
            <a:r>
              <a:rPr lang="en-US" sz="2000" dirty="0" err="1" smtClean="0"/>
              <a:t>Katragadda</a:t>
            </a:r>
            <a:r>
              <a:rPr lang="en-US" sz="2000" dirty="0" smtClean="0"/>
              <a:t> et al., 2005). (page 2) </a:t>
            </a:r>
          </a:p>
          <a:p>
            <a:r>
              <a:rPr lang="en-US" sz="2000" dirty="0" smtClean="0"/>
              <a:t>Hence, </a:t>
            </a:r>
            <a:r>
              <a:rPr lang="en-US" sz="2000" dirty="0" smtClean="0">
                <a:solidFill>
                  <a:srgbClr val="FF0000"/>
                </a:solidFill>
              </a:rPr>
              <a:t>interaction can sometimes involve drug-metabolizing enzymes, drug transporters, or both</a:t>
            </a:r>
            <a:r>
              <a:rPr lang="en-US" sz="2000" dirty="0" smtClean="0"/>
              <a:t>.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029200" cy="609600"/>
          </a:xfrm>
        </p:spPr>
        <p:txBody>
          <a:bodyPr/>
          <a:lstStyle/>
          <a:p>
            <a:r>
              <a:rPr lang="en-US" b="1" dirty="0" smtClean="0">
                <a:solidFill>
                  <a:srgbClr val="FFC000"/>
                </a:solidFill>
              </a:rPr>
              <a:t>Outline of the rest</a:t>
            </a:r>
            <a:endParaRPr lang="en-US" b="1" dirty="0">
              <a:solidFill>
                <a:srgbClr val="FFC000"/>
              </a:solidFill>
            </a:endParaRPr>
          </a:p>
        </p:txBody>
      </p:sp>
      <p:sp>
        <p:nvSpPr>
          <p:cNvPr id="3" name="Content Placeholder 2"/>
          <p:cNvSpPr>
            <a:spLocks noGrp="1"/>
          </p:cNvSpPr>
          <p:nvPr>
            <p:ph idx="1"/>
          </p:nvPr>
        </p:nvSpPr>
        <p:spPr>
          <a:xfrm>
            <a:off x="609600" y="1371600"/>
            <a:ext cx="7772400" cy="4648200"/>
          </a:xfrm>
        </p:spPr>
        <p:txBody>
          <a:bodyPr/>
          <a:lstStyle/>
          <a:p>
            <a:r>
              <a:rPr lang="en-US" sz="2400" dirty="0" smtClean="0"/>
              <a:t>Extraction of facts</a:t>
            </a:r>
          </a:p>
          <a:p>
            <a:pPr lvl="1"/>
            <a:r>
              <a:rPr lang="en-US" sz="2000" dirty="0" smtClean="0"/>
              <a:t>Extracting Facts from text: protein-protein interactions</a:t>
            </a:r>
          </a:p>
          <a:p>
            <a:pPr lvl="1"/>
            <a:r>
              <a:rPr lang="en-US" sz="2000" dirty="0" err="1" smtClean="0"/>
              <a:t>SNPshot</a:t>
            </a:r>
            <a:r>
              <a:rPr lang="en-US" sz="2000" dirty="0" smtClean="0"/>
              <a:t> of </a:t>
            </a:r>
            <a:r>
              <a:rPr lang="en-US" sz="2000" dirty="0" err="1" smtClean="0"/>
              <a:t>PubMed</a:t>
            </a:r>
            <a:endParaRPr lang="en-US" sz="2000" dirty="0" smtClean="0"/>
          </a:p>
          <a:p>
            <a:pPr lvl="1"/>
            <a:r>
              <a:rPr lang="en-US" sz="2000" dirty="0" smtClean="0"/>
              <a:t>Generalizing text extraction: querying parse trees</a:t>
            </a:r>
          </a:p>
          <a:p>
            <a:r>
              <a:rPr lang="en-US" sz="2400" dirty="0" smtClean="0"/>
              <a:t>Reasoning Examples</a:t>
            </a:r>
            <a:endParaRPr lang="en-US" sz="2400" dirty="0" smtClean="0"/>
          </a:p>
          <a:p>
            <a:pPr lvl="1"/>
            <a:r>
              <a:rPr lang="en-US" sz="2000" dirty="0"/>
              <a:t>B</a:t>
            </a:r>
            <a:r>
              <a:rPr lang="en-US" sz="2000" dirty="0" smtClean="0"/>
              <a:t>uilding </a:t>
            </a:r>
            <a:r>
              <a:rPr lang="en-US" sz="2000" dirty="0" smtClean="0"/>
              <a:t>pathways</a:t>
            </a:r>
          </a:p>
          <a:p>
            <a:pPr lvl="1"/>
            <a:r>
              <a:rPr lang="en-US" sz="2000" dirty="0" smtClean="0"/>
              <a:t>Studying </a:t>
            </a:r>
            <a:r>
              <a:rPr lang="en-US" sz="2000" dirty="0" smtClean="0"/>
              <a:t>drug-drug interactions</a:t>
            </a:r>
          </a:p>
          <a:p>
            <a:r>
              <a:rPr lang="en-US" sz="2400" dirty="0" smtClean="0"/>
              <a:t>Looking beyond automatic extraction and manual </a:t>
            </a:r>
            <a:r>
              <a:rPr lang="en-US" sz="2400" dirty="0" err="1" smtClean="0"/>
              <a:t>curation</a:t>
            </a:r>
            <a:endParaRPr lang="en-US" sz="2400" dirty="0" smtClean="0"/>
          </a:p>
          <a:p>
            <a:r>
              <a:rPr lang="en-US" sz="2400" dirty="0" smtClean="0"/>
              <a:t>Future work: Extraction of richer knowledge</a:t>
            </a:r>
          </a:p>
          <a:p>
            <a:r>
              <a:rPr lang="en-US" sz="2400" dirty="0" smtClean="0"/>
              <a:t>Conclusion</a:t>
            </a:r>
          </a:p>
          <a:p>
            <a:pPr>
              <a:buNone/>
            </a:pPr>
            <a:endParaRPr lang="en-US" sz="2400"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0"/>
            <a:ext cx="7772400" cy="2133600"/>
          </a:xfrm>
        </p:spPr>
        <p:txBody>
          <a:bodyPr/>
          <a:lstStyle/>
          <a:p>
            <a:r>
              <a:rPr lang="en-US" cap="none" dirty="0" smtClean="0"/>
              <a:t>Extracting facts from text: protein-protein interactions</a:t>
            </a:r>
            <a:endParaRPr lang="en-US" cap="none" dirty="0"/>
          </a:p>
        </p:txBody>
      </p:sp>
      <p:sp>
        <p:nvSpPr>
          <p:cNvPr id="6" name="Text Placeholder 5"/>
          <p:cNvSpPr>
            <a:spLocks noGrp="1"/>
          </p:cNvSpPr>
          <p:nvPr>
            <p:ph type="body" idx="1"/>
          </p:nvPr>
        </p:nvSpPr>
        <p:spPr>
          <a:xfrm>
            <a:off x="609600" y="914400"/>
            <a:ext cx="7772400" cy="1500187"/>
          </a:xfr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591978"/>
            <a:ext cx="1142999" cy="4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b="1" dirty="0" err="1" smtClean="0">
                <a:solidFill>
                  <a:srgbClr val="FFC000"/>
                </a:solidFill>
              </a:rPr>
              <a:t>Yappie</a:t>
            </a:r>
            <a:r>
              <a:rPr lang="en-US" sz="4000" b="1" dirty="0" smtClean="0">
                <a:solidFill>
                  <a:srgbClr val="FFC000"/>
                </a:solidFill>
              </a:rPr>
              <a:t> – Work flow</a:t>
            </a:r>
            <a:endParaRPr lang="en-US" sz="4000" b="1" dirty="0">
              <a:solidFill>
                <a:srgbClr val="FFC000"/>
              </a:solidFill>
            </a:endParaRPr>
          </a:p>
        </p:txBody>
      </p:sp>
      <p:grpSp>
        <p:nvGrpSpPr>
          <p:cNvPr id="3" name="Group 31"/>
          <p:cNvGrpSpPr/>
          <p:nvPr/>
        </p:nvGrpSpPr>
        <p:grpSpPr>
          <a:xfrm>
            <a:off x="914400" y="1636508"/>
            <a:ext cx="7303294" cy="4926704"/>
            <a:chOff x="648494" y="1417690"/>
            <a:chExt cx="7950200" cy="5498165"/>
          </a:xfrm>
        </p:grpSpPr>
        <p:sp>
          <p:nvSpPr>
            <p:cNvPr id="4" name="Line 2"/>
            <p:cNvSpPr>
              <a:spLocks noChangeShapeType="1"/>
            </p:cNvSpPr>
            <p:nvPr/>
          </p:nvSpPr>
          <p:spPr bwMode="auto">
            <a:xfrm flipH="1">
              <a:off x="5233194" y="4761617"/>
              <a:ext cx="2044700" cy="1308100"/>
            </a:xfrm>
            <a:prstGeom prst="line">
              <a:avLst/>
            </a:prstGeom>
            <a:noFill/>
            <a:ln w="38100" cap="flat">
              <a:solidFill>
                <a:srgbClr val="9B9B9B"/>
              </a:solidFill>
              <a:prstDash val="sysDot"/>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5" name="Line 3"/>
            <p:cNvSpPr>
              <a:spLocks noChangeShapeType="1"/>
            </p:cNvSpPr>
            <p:nvPr/>
          </p:nvSpPr>
          <p:spPr bwMode="auto">
            <a:xfrm flipH="1">
              <a:off x="5055394" y="3009017"/>
              <a:ext cx="2235200" cy="2971800"/>
            </a:xfrm>
            <a:prstGeom prst="line">
              <a:avLst/>
            </a:prstGeom>
            <a:noFill/>
            <a:ln w="38100" cap="flat">
              <a:solidFill>
                <a:srgbClr val="9B9B9B"/>
              </a:solidFill>
              <a:prstDash val="sysDot"/>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pic>
          <p:nvPicPr>
            <p:cNvPr id="6" name="Picture 4"/>
            <p:cNvPicPr>
              <a:picLocks noChangeArrowheads="1"/>
            </p:cNvPicPr>
            <p:nvPr/>
          </p:nvPicPr>
          <p:blipFill>
            <a:blip r:embed="rId4" cstate="print"/>
            <a:srcRect l="8292" t="21004" r="6396" b="3871"/>
            <a:stretch>
              <a:fillRect/>
            </a:stretch>
          </p:blipFill>
          <p:spPr bwMode="auto">
            <a:xfrm>
              <a:off x="761207" y="5569655"/>
              <a:ext cx="1063625" cy="1346200"/>
            </a:xfrm>
            <a:prstGeom prst="rect">
              <a:avLst/>
            </a:prstGeom>
            <a:noFill/>
            <a:ln>
              <a:noFill/>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FF"/>
                  </a:solidFill>
                  <a:miter lim="800000"/>
                  <a:headEnd/>
                  <a:tailEnd/>
                </a14:hiddenLine>
              </a:ext>
            </a:extLst>
          </p:spPr>
        </p:pic>
        <p:sp>
          <p:nvSpPr>
            <p:cNvPr id="7" name="Line 5"/>
            <p:cNvSpPr>
              <a:spLocks noChangeShapeType="1"/>
            </p:cNvSpPr>
            <p:nvPr/>
          </p:nvSpPr>
          <p:spPr bwMode="auto">
            <a:xfrm>
              <a:off x="2216944" y="1783467"/>
              <a:ext cx="715963" cy="1588"/>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8" name="Line 6"/>
            <p:cNvSpPr>
              <a:spLocks noChangeShapeType="1"/>
            </p:cNvSpPr>
            <p:nvPr/>
          </p:nvSpPr>
          <p:spPr bwMode="auto">
            <a:xfrm>
              <a:off x="5474494" y="2704217"/>
              <a:ext cx="546100" cy="0"/>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9" name="Line 7"/>
            <p:cNvSpPr>
              <a:spLocks noChangeShapeType="1"/>
            </p:cNvSpPr>
            <p:nvPr/>
          </p:nvSpPr>
          <p:spPr bwMode="auto">
            <a:xfrm>
              <a:off x="2210594" y="2729617"/>
              <a:ext cx="711200" cy="0"/>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10" name="Line 8"/>
            <p:cNvSpPr>
              <a:spLocks noChangeShapeType="1"/>
            </p:cNvSpPr>
            <p:nvPr/>
          </p:nvSpPr>
          <p:spPr bwMode="auto">
            <a:xfrm flipH="1">
              <a:off x="4191794" y="2043817"/>
              <a:ext cx="0" cy="406400"/>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11" name="Line 9"/>
            <p:cNvSpPr>
              <a:spLocks noChangeShapeType="1"/>
            </p:cNvSpPr>
            <p:nvPr/>
          </p:nvSpPr>
          <p:spPr bwMode="auto">
            <a:xfrm>
              <a:off x="7306469" y="5637917"/>
              <a:ext cx="1588" cy="344488"/>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12" name="Line 10"/>
            <p:cNvSpPr>
              <a:spLocks noChangeShapeType="1"/>
            </p:cNvSpPr>
            <p:nvPr/>
          </p:nvSpPr>
          <p:spPr bwMode="auto">
            <a:xfrm flipH="1">
              <a:off x="5204619" y="6242755"/>
              <a:ext cx="744538" cy="1587"/>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13" name="Line 11"/>
            <p:cNvSpPr>
              <a:spLocks noChangeShapeType="1"/>
            </p:cNvSpPr>
            <p:nvPr/>
          </p:nvSpPr>
          <p:spPr bwMode="auto">
            <a:xfrm rot="10800000" flipH="1">
              <a:off x="1829594" y="6244342"/>
              <a:ext cx="852488" cy="3175"/>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14" name="Line 12"/>
            <p:cNvSpPr>
              <a:spLocks noChangeShapeType="1"/>
            </p:cNvSpPr>
            <p:nvPr/>
          </p:nvSpPr>
          <p:spPr bwMode="auto">
            <a:xfrm>
              <a:off x="7293769" y="3869442"/>
              <a:ext cx="1588" cy="344488"/>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15" name="Line 13"/>
            <p:cNvSpPr>
              <a:spLocks noChangeShapeType="1"/>
            </p:cNvSpPr>
            <p:nvPr/>
          </p:nvSpPr>
          <p:spPr bwMode="auto">
            <a:xfrm>
              <a:off x="7293769" y="4747330"/>
              <a:ext cx="1588" cy="344487"/>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16" name="Line 14"/>
            <p:cNvSpPr>
              <a:spLocks noChangeShapeType="1"/>
            </p:cNvSpPr>
            <p:nvPr/>
          </p:nvSpPr>
          <p:spPr bwMode="auto">
            <a:xfrm rot="10800000">
              <a:off x="3950493" y="4919572"/>
              <a:ext cx="1" cy="1050131"/>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17" name="AutoShape 15"/>
            <p:cNvSpPr>
              <a:spLocks/>
            </p:cNvSpPr>
            <p:nvPr/>
          </p:nvSpPr>
          <p:spPr bwMode="auto">
            <a:xfrm>
              <a:off x="721456" y="2348618"/>
              <a:ext cx="1511300" cy="774700"/>
            </a:xfrm>
            <a:prstGeom prst="roundRect">
              <a:avLst>
                <a:gd name="adj" fmla="val 24588"/>
              </a:avLst>
            </a:prstGeom>
            <a:solidFill>
              <a:srgbClr val="0082E5">
                <a:alpha val="61960"/>
              </a:srgbClr>
            </a:solidFill>
            <a:ln w="25400" cap="flat">
              <a:solidFill>
                <a:srgbClr val="63A0C9"/>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lstStyle/>
            <a:p>
              <a:pPr algn="ctr"/>
              <a:r>
                <a:rPr lang="en-US" sz="2000" dirty="0">
                  <a:solidFill>
                    <a:srgbClr val="FFFFFF"/>
                  </a:solidFill>
                  <a:latin typeface="Marker Felt" charset="0"/>
                  <a:ea typeface="Marker Felt" charset="0"/>
                  <a:cs typeface="Marker Felt" charset="0"/>
                </a:rPr>
                <a:t>Training docs</a:t>
              </a:r>
            </a:p>
          </p:txBody>
        </p:sp>
        <p:sp>
          <p:nvSpPr>
            <p:cNvPr id="18" name="AutoShape 16"/>
            <p:cNvSpPr>
              <a:spLocks/>
            </p:cNvSpPr>
            <p:nvPr/>
          </p:nvSpPr>
          <p:spPr bwMode="auto">
            <a:xfrm>
              <a:off x="715883" y="1417690"/>
              <a:ext cx="1511300" cy="774700"/>
            </a:xfrm>
            <a:prstGeom prst="roundRect">
              <a:avLst>
                <a:gd name="adj" fmla="val 24588"/>
              </a:avLst>
            </a:prstGeom>
            <a:solidFill>
              <a:srgbClr val="0082E5">
                <a:alpha val="61960"/>
              </a:srgbClr>
            </a:solidFill>
            <a:ln w="25400" cap="flat">
              <a:solidFill>
                <a:srgbClr val="63A0C9"/>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lstStyle/>
            <a:p>
              <a:pPr algn="ctr"/>
              <a:r>
                <a:rPr lang="en-US" sz="2000" dirty="0">
                  <a:solidFill>
                    <a:srgbClr val="FFFFFF"/>
                  </a:solidFill>
                  <a:latin typeface="Marker Felt" charset="0"/>
                  <a:ea typeface="Marker Felt" charset="0"/>
                  <a:cs typeface="Marker Felt" charset="0"/>
                </a:rPr>
                <a:t>Gold standard</a:t>
              </a:r>
            </a:p>
          </p:txBody>
        </p:sp>
        <p:sp>
          <p:nvSpPr>
            <p:cNvPr id="21" name="Rectangle 19"/>
            <p:cNvSpPr>
              <a:spLocks/>
            </p:cNvSpPr>
            <p:nvPr/>
          </p:nvSpPr>
          <p:spPr bwMode="auto">
            <a:xfrm>
              <a:off x="2947194" y="1523117"/>
              <a:ext cx="2501900" cy="520700"/>
            </a:xfrm>
            <a:prstGeom prst="rect">
              <a:avLst/>
            </a:prstGeom>
            <a:solidFill>
              <a:srgbClr val="0082E5">
                <a:alpha val="61960"/>
              </a:srgbClr>
            </a:solidFill>
            <a:ln w="25400" cap="flat">
              <a:solidFill>
                <a:srgbClr val="63A0C9"/>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nchor="ctr"/>
            <a:lstStyle/>
            <a:p>
              <a:pPr algn="ctr">
                <a:defRPr/>
              </a:pPr>
              <a:r>
                <a:rPr lang="en-US" sz="2000" dirty="0">
                  <a:solidFill>
                    <a:srgbClr val="FFFFFF"/>
                  </a:solidFill>
                  <a:latin typeface="Marker Felt" charset="0"/>
                  <a:ea typeface="Marker Felt" charset="0"/>
                  <a:cs typeface="Marker Felt" charset="0"/>
                  <a:sym typeface="Marker Felt" charset="0"/>
                </a:rPr>
                <a:t>Protein pairs</a:t>
              </a:r>
            </a:p>
          </p:txBody>
        </p:sp>
        <p:sp>
          <p:nvSpPr>
            <p:cNvPr id="22" name="Rectangle 20"/>
            <p:cNvSpPr>
              <a:spLocks/>
            </p:cNvSpPr>
            <p:nvPr/>
          </p:nvSpPr>
          <p:spPr bwMode="auto">
            <a:xfrm>
              <a:off x="2947194" y="2462917"/>
              <a:ext cx="2501900" cy="785103"/>
            </a:xfrm>
            <a:prstGeom prst="rect">
              <a:avLst/>
            </a:prstGeom>
            <a:solidFill>
              <a:srgbClr val="70D826">
                <a:alpha val="61960"/>
              </a:srgbClr>
            </a:solidFill>
            <a:ln w="25400" cap="flat">
              <a:solidFill>
                <a:srgbClr val="2AD636"/>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nchor="ctr"/>
            <a:lstStyle/>
            <a:p>
              <a:pPr algn="ctr">
                <a:defRPr/>
              </a:pPr>
              <a:r>
                <a:rPr lang="en-US" dirty="0">
                  <a:solidFill>
                    <a:srgbClr val="FFFFFF"/>
                  </a:solidFill>
                  <a:latin typeface="Marker Felt" charset="0"/>
                  <a:ea typeface="Marker Felt" charset="0"/>
                  <a:cs typeface="Marker Felt" charset="0"/>
                  <a:sym typeface="Marker Felt" charset="0"/>
                </a:rPr>
                <a:t>Example sentences</a:t>
              </a:r>
            </a:p>
          </p:txBody>
        </p:sp>
        <p:sp>
          <p:nvSpPr>
            <p:cNvPr id="23" name="Rectangle 21"/>
            <p:cNvSpPr>
              <a:spLocks/>
            </p:cNvSpPr>
            <p:nvPr/>
          </p:nvSpPr>
          <p:spPr bwMode="auto">
            <a:xfrm>
              <a:off x="6033294" y="3339217"/>
              <a:ext cx="2527300" cy="674151"/>
            </a:xfrm>
            <a:prstGeom prst="rect">
              <a:avLst/>
            </a:prstGeom>
            <a:solidFill>
              <a:srgbClr val="70D826">
                <a:alpha val="61960"/>
              </a:srgbClr>
            </a:solidFill>
            <a:ln w="25400" cap="flat">
              <a:solidFill>
                <a:srgbClr val="2AD636"/>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nchor="ctr"/>
            <a:lstStyle/>
            <a:p>
              <a:pPr algn="ctr">
                <a:defRPr/>
              </a:pPr>
              <a:r>
                <a:rPr lang="en-US" dirty="0">
                  <a:solidFill>
                    <a:srgbClr val="FFFFFF"/>
                  </a:solidFill>
                  <a:latin typeface="Marker Felt" charset="0"/>
                  <a:ea typeface="Marker Felt" charset="0"/>
                  <a:cs typeface="Marker Felt" charset="0"/>
                  <a:sym typeface="Marker Felt" charset="0"/>
                </a:rPr>
                <a:t>Annotation: POS/NE</a:t>
              </a:r>
            </a:p>
          </p:txBody>
        </p:sp>
        <p:sp>
          <p:nvSpPr>
            <p:cNvPr id="24" name="Rectangle 22"/>
            <p:cNvSpPr>
              <a:spLocks/>
            </p:cNvSpPr>
            <p:nvPr/>
          </p:nvSpPr>
          <p:spPr bwMode="auto">
            <a:xfrm>
              <a:off x="6045994" y="2462917"/>
              <a:ext cx="2501900" cy="520700"/>
            </a:xfrm>
            <a:prstGeom prst="rect">
              <a:avLst/>
            </a:prstGeom>
            <a:solidFill>
              <a:srgbClr val="0082E5">
                <a:alpha val="61960"/>
              </a:srgbClr>
            </a:solidFill>
            <a:ln w="25400" cap="flat">
              <a:solidFill>
                <a:srgbClr val="63A0C9"/>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nchor="ctr"/>
            <a:lstStyle/>
            <a:p>
              <a:pPr algn="ctr">
                <a:defRPr/>
              </a:pPr>
              <a:r>
                <a:rPr lang="en-US" sz="2000" dirty="0">
                  <a:solidFill>
                    <a:srgbClr val="FFFFFF"/>
                  </a:solidFill>
                  <a:latin typeface="Marker Felt" charset="0"/>
                  <a:ea typeface="Marker Felt" charset="0"/>
                  <a:cs typeface="Marker Felt" charset="0"/>
                  <a:sym typeface="Marker Felt" charset="0"/>
                </a:rPr>
                <a:t>Initial phrases</a:t>
              </a:r>
            </a:p>
          </p:txBody>
        </p:sp>
        <p:sp>
          <p:nvSpPr>
            <p:cNvPr id="25" name="Line 23"/>
            <p:cNvSpPr>
              <a:spLocks noChangeShapeType="1"/>
            </p:cNvSpPr>
            <p:nvPr/>
          </p:nvSpPr>
          <p:spPr bwMode="auto">
            <a:xfrm>
              <a:off x="7306469" y="2993142"/>
              <a:ext cx="1588" cy="344488"/>
            </a:xfrm>
            <a:prstGeom prst="line">
              <a:avLst/>
            </a:prstGeom>
            <a:noFill/>
            <a:ln w="38100" cap="flat">
              <a:solidFill>
                <a:schemeClr val="tx1"/>
              </a:solidFill>
              <a:prstDash val="solid"/>
              <a:round/>
              <a:headEnd type="none" w="med" len="med"/>
              <a:tailEnd type="stealth" w="med" len="med"/>
            </a:ln>
            <a:effectLst>
              <a:outerShdw blurRad="127000" dist="126999" dir="27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sz="1400"/>
            </a:p>
          </p:txBody>
        </p:sp>
        <p:sp>
          <p:nvSpPr>
            <p:cNvPr id="26" name="Rectangle 24"/>
            <p:cNvSpPr>
              <a:spLocks/>
            </p:cNvSpPr>
            <p:nvPr/>
          </p:nvSpPr>
          <p:spPr bwMode="auto">
            <a:xfrm>
              <a:off x="6033294" y="4215517"/>
              <a:ext cx="2501900" cy="520700"/>
            </a:xfrm>
            <a:prstGeom prst="rect">
              <a:avLst/>
            </a:prstGeom>
            <a:solidFill>
              <a:srgbClr val="0082E5">
                <a:alpha val="61960"/>
              </a:srgbClr>
            </a:solidFill>
            <a:ln w="25400" cap="flat">
              <a:solidFill>
                <a:srgbClr val="63A0C9"/>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nchor="ctr"/>
            <a:lstStyle/>
            <a:p>
              <a:pPr algn="ctr">
                <a:defRPr/>
              </a:pPr>
              <a:r>
                <a:rPr lang="en-US" sz="2000" dirty="0">
                  <a:solidFill>
                    <a:srgbClr val="FFFFFF"/>
                  </a:solidFill>
                  <a:latin typeface="Marker Felt" charset="0"/>
                  <a:ea typeface="Marker Felt" charset="0"/>
                  <a:cs typeface="Marker Felt" charset="0"/>
                  <a:sym typeface="Marker Felt" charset="0"/>
                </a:rPr>
                <a:t>Initial patterns</a:t>
              </a:r>
            </a:p>
          </p:txBody>
        </p:sp>
        <p:sp>
          <p:nvSpPr>
            <p:cNvPr id="27" name="Rectangle 25"/>
            <p:cNvSpPr>
              <a:spLocks/>
            </p:cNvSpPr>
            <p:nvPr/>
          </p:nvSpPr>
          <p:spPr bwMode="auto">
            <a:xfrm>
              <a:off x="6033294" y="5104516"/>
              <a:ext cx="2527300" cy="694663"/>
            </a:xfrm>
            <a:prstGeom prst="rect">
              <a:avLst/>
            </a:prstGeom>
            <a:solidFill>
              <a:srgbClr val="70D826">
                <a:alpha val="61960"/>
              </a:srgbClr>
            </a:solidFill>
            <a:ln w="25400" cap="flat">
              <a:solidFill>
                <a:srgbClr val="2AD636"/>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nchor="ctr"/>
            <a:lstStyle/>
            <a:p>
              <a:pPr algn="ctr">
                <a:defRPr/>
              </a:pPr>
              <a:r>
                <a:rPr lang="en-US" dirty="0">
                  <a:solidFill>
                    <a:srgbClr val="FFFFFF"/>
                  </a:solidFill>
                  <a:latin typeface="Marker Felt" charset="0"/>
                  <a:ea typeface="Marker Felt" charset="0"/>
                  <a:cs typeface="Marker Felt" charset="0"/>
                  <a:sym typeface="Marker Felt" charset="0"/>
                </a:rPr>
                <a:t>Clustering &amp; MSA</a:t>
              </a:r>
            </a:p>
          </p:txBody>
        </p:sp>
        <p:sp>
          <p:nvSpPr>
            <p:cNvPr id="28" name="Rectangle 26"/>
            <p:cNvSpPr>
              <a:spLocks/>
            </p:cNvSpPr>
            <p:nvPr/>
          </p:nvSpPr>
          <p:spPr bwMode="auto">
            <a:xfrm>
              <a:off x="5969794" y="5980817"/>
              <a:ext cx="2628900" cy="520700"/>
            </a:xfrm>
            <a:prstGeom prst="rect">
              <a:avLst/>
            </a:prstGeom>
            <a:solidFill>
              <a:srgbClr val="0082E5">
                <a:alpha val="61960"/>
              </a:srgbClr>
            </a:solidFill>
            <a:ln w="25400" cap="flat">
              <a:solidFill>
                <a:srgbClr val="63A0C9"/>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nchor="ctr"/>
            <a:lstStyle/>
            <a:p>
              <a:pPr algn="ctr">
                <a:defRPr/>
              </a:pPr>
              <a:r>
                <a:rPr lang="en-US" sz="2000" dirty="0">
                  <a:solidFill>
                    <a:srgbClr val="FFFFFF"/>
                  </a:solidFill>
                  <a:latin typeface="Marker Felt" charset="0"/>
                  <a:ea typeface="Marker Felt" charset="0"/>
                  <a:cs typeface="Marker Felt" charset="0"/>
                  <a:sym typeface="Marker Felt" charset="0"/>
                </a:rPr>
                <a:t>Consensus patterns</a:t>
              </a:r>
            </a:p>
          </p:txBody>
        </p:sp>
        <p:sp>
          <p:nvSpPr>
            <p:cNvPr id="29" name="Rectangle 27"/>
            <p:cNvSpPr>
              <a:spLocks/>
            </p:cNvSpPr>
            <p:nvPr/>
          </p:nvSpPr>
          <p:spPr bwMode="auto">
            <a:xfrm>
              <a:off x="2693194" y="5980817"/>
              <a:ext cx="2527300" cy="520700"/>
            </a:xfrm>
            <a:prstGeom prst="rect">
              <a:avLst/>
            </a:prstGeom>
            <a:solidFill>
              <a:srgbClr val="70D826">
                <a:alpha val="61960"/>
              </a:srgbClr>
            </a:solidFill>
            <a:ln w="25400" cap="flat">
              <a:solidFill>
                <a:srgbClr val="2AD636"/>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nchor="ctr"/>
            <a:lstStyle/>
            <a:p>
              <a:pPr algn="ctr">
                <a:defRPr/>
              </a:pPr>
              <a:r>
                <a:rPr lang="en-US" dirty="0" smtClean="0">
                  <a:solidFill>
                    <a:srgbClr val="FFFFFF"/>
                  </a:solidFill>
                  <a:latin typeface="Marker Felt" charset="0"/>
                  <a:ea typeface="Marker Felt" charset="0"/>
                  <a:cs typeface="Marker Felt" charset="0"/>
                  <a:sym typeface="Marker Felt" charset="0"/>
                </a:rPr>
                <a:t>Matching</a:t>
              </a:r>
              <a:endParaRPr lang="en-US" dirty="0">
                <a:solidFill>
                  <a:srgbClr val="FFFFFF"/>
                </a:solidFill>
                <a:latin typeface="Marker Felt" charset="0"/>
                <a:ea typeface="Marker Felt" charset="0"/>
                <a:cs typeface="Marker Felt" charset="0"/>
                <a:sym typeface="Marker Felt" charset="0"/>
              </a:endParaRPr>
            </a:p>
          </p:txBody>
        </p:sp>
        <p:sp>
          <p:nvSpPr>
            <p:cNvPr id="30" name="Rectangle 28"/>
            <p:cNvSpPr>
              <a:spLocks/>
            </p:cNvSpPr>
            <p:nvPr/>
          </p:nvSpPr>
          <p:spPr bwMode="auto">
            <a:xfrm>
              <a:off x="2121694" y="4398873"/>
              <a:ext cx="3683000" cy="520700"/>
            </a:xfrm>
            <a:prstGeom prst="rect">
              <a:avLst/>
            </a:prstGeom>
            <a:solidFill>
              <a:srgbClr val="FF8000">
                <a:alpha val="61960"/>
              </a:srgbClr>
            </a:solidFill>
            <a:ln w="25400" cap="flat">
              <a:solidFill>
                <a:srgbClr val="FD9049"/>
              </a:solidFill>
              <a:prstDash val="solid"/>
              <a:miter lim="800000"/>
              <a:headEnd type="none" w="med" len="med"/>
              <a:tailEnd type="none" w="med" len="med"/>
            </a:ln>
            <a:effectLst>
              <a:outerShdw blurRad="127000" dist="126999" dir="2700000" algn="ctr" rotWithShape="0">
                <a:schemeClr val="bg2">
                  <a:alpha val="34999"/>
                </a:schemeClr>
              </a:outerShdw>
            </a:effectLst>
          </p:spPr>
          <p:txBody>
            <a:bodyPr lIns="0" tIns="0" rIns="0" bIns="0" anchor="ctr"/>
            <a:lstStyle/>
            <a:p>
              <a:endParaRPr lang="en-US" sz="2000" dirty="0">
                <a:solidFill>
                  <a:srgbClr val="FFFFFF"/>
                </a:solidFill>
                <a:latin typeface="Marker Felt" charset="0"/>
                <a:ea typeface="Marker Felt" charset="0"/>
                <a:cs typeface="Marker Felt" charset="0"/>
                <a:sym typeface="Marker Felt" charset="0"/>
              </a:endParaRPr>
            </a:p>
            <a:p>
              <a:pPr algn="ctr"/>
              <a:r>
                <a:rPr lang="en-US" sz="2000" dirty="0">
                  <a:solidFill>
                    <a:srgbClr val="FFFFFF"/>
                  </a:solidFill>
                  <a:latin typeface="Marker Felt" charset="0"/>
                  <a:ea typeface="Marker Felt" charset="0"/>
                  <a:cs typeface="Marker Felt" charset="0"/>
                  <a:sym typeface="Marker Felt" charset="0"/>
                </a:rPr>
                <a:t>Predicted interactions</a:t>
              </a:r>
            </a:p>
            <a:p>
              <a:endParaRPr lang="en-US" sz="2000" dirty="0">
                <a:solidFill>
                  <a:srgbClr val="FFFFFF"/>
                </a:solidFill>
                <a:latin typeface="Marker Felt" charset="0"/>
                <a:ea typeface="Marker Felt" charset="0"/>
                <a:cs typeface="Marker Felt" charset="0"/>
                <a:sym typeface="Marker Felt" charset="0"/>
              </a:endParaRPr>
            </a:p>
          </p:txBody>
        </p:sp>
        <p:sp>
          <p:nvSpPr>
            <p:cNvPr id="31" name="Rectangle 29"/>
            <p:cNvSpPr>
              <a:spLocks/>
            </p:cNvSpPr>
            <p:nvPr/>
          </p:nvSpPr>
          <p:spPr bwMode="auto">
            <a:xfrm>
              <a:off x="648494" y="6545967"/>
              <a:ext cx="1270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1600">
                  <a:solidFill>
                    <a:srgbClr val="F00202"/>
                  </a:solidFill>
                  <a:latin typeface="Marker Felt" charset="0"/>
                  <a:ea typeface="Marker Felt" charset="0"/>
                  <a:cs typeface="Marker Felt" charset="0"/>
                  <a:sym typeface="Marker Felt" charset="0"/>
                </a:rPr>
                <a:t>New text</a:t>
              </a:r>
            </a:p>
          </p:txBody>
        </p:sp>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09" y="1755040"/>
            <a:ext cx="887248" cy="64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912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b="1" dirty="0" err="1" smtClean="0">
                <a:solidFill>
                  <a:srgbClr val="FFC000"/>
                </a:solidFill>
              </a:rPr>
              <a:t>Yappie</a:t>
            </a:r>
            <a:r>
              <a:rPr lang="en-US" b="1" dirty="0" smtClean="0">
                <a:solidFill>
                  <a:srgbClr val="FFC000"/>
                </a:solidFill>
              </a:rPr>
              <a:t> – Initial phrases</a:t>
            </a:r>
            <a:endParaRPr lang="en-US" b="1" dirty="0">
              <a:solidFill>
                <a:srgbClr val="FFC000"/>
              </a:solidFill>
            </a:endParaRPr>
          </a:p>
        </p:txBody>
      </p:sp>
      <p:sp>
        <p:nvSpPr>
          <p:cNvPr id="3" name="Content Placeholder 2"/>
          <p:cNvSpPr>
            <a:spLocks noGrp="1"/>
          </p:cNvSpPr>
          <p:nvPr>
            <p:ph sz="quarter" idx="4294967295"/>
          </p:nvPr>
        </p:nvSpPr>
        <p:spPr>
          <a:xfrm>
            <a:off x="304800" y="1676400"/>
            <a:ext cx="8595360" cy="4937760"/>
          </a:xfrm>
          <a:prstGeom prst="rect">
            <a:avLst/>
          </a:prstGeom>
        </p:spPr>
        <p:txBody>
          <a:bodyPr/>
          <a:lstStyle/>
          <a:p>
            <a:r>
              <a:rPr lang="en-US" dirty="0"/>
              <a:t>&gt;120,000 snippets that discuss PPI, such as</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133600"/>
            <a:ext cx="8450179" cy="453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2412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smtClean="0">
                <a:solidFill>
                  <a:srgbClr val="FFC000"/>
                </a:solidFill>
              </a:rPr>
              <a:t>Yappie</a:t>
            </a:r>
            <a:r>
              <a:rPr lang="en-US" sz="3600" b="1" dirty="0" smtClean="0">
                <a:solidFill>
                  <a:srgbClr val="FFC000"/>
                </a:solidFill>
              </a:rPr>
              <a:t> – Multiple phrase alignment</a:t>
            </a:r>
            <a:endParaRPr lang="en-US" sz="3600" b="1" dirty="0">
              <a:solidFill>
                <a:srgbClr val="FFC000"/>
              </a:solidFill>
            </a:endParaRPr>
          </a:p>
        </p:txBody>
      </p:sp>
      <p:graphicFrame>
        <p:nvGraphicFramePr>
          <p:cNvPr id="7" name="Group 3"/>
          <p:cNvGraphicFramePr>
            <a:graphicFrameLocks noGrp="1"/>
          </p:cNvGraphicFramePr>
          <p:nvPr>
            <p:extLst>
              <p:ext uri="{D42A27DB-BD31-4B8C-83A1-F6EECF244321}">
                <p14:modId xmlns:p14="http://schemas.microsoft.com/office/powerpoint/2010/main" val="2294335994"/>
              </p:ext>
            </p:extLst>
          </p:nvPr>
        </p:nvGraphicFramePr>
        <p:xfrm>
          <a:off x="381000" y="1600200"/>
          <a:ext cx="8534400" cy="5046218"/>
        </p:xfrm>
        <a:graphic>
          <a:graphicData uri="http://schemas.openxmlformats.org/drawingml/2006/table">
            <a:tbl>
              <a:tblPr/>
              <a:tblGrid>
                <a:gridCol w="1422400"/>
                <a:gridCol w="1422400"/>
                <a:gridCol w="1422400"/>
                <a:gridCol w="1422400"/>
                <a:gridCol w="1422400"/>
                <a:gridCol w="1422400"/>
              </a:tblGrid>
              <a:tr h="94680">
                <a:tc gridSpan="6">
                  <a:txBody>
                    <a:bodyPr/>
                    <a:lstStyle/>
                    <a:p>
                      <a:pPr marL="0" marR="0" lvl="0" indent="0" algn="l"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chemeClr val="tx1"/>
                          </a:solidFill>
                          <a:effectLst/>
                          <a:latin typeface="Marker Felt" charset="0"/>
                          <a:ea typeface="Marker Felt" charset="0"/>
                          <a:cs typeface="Marker Felt" charset="0"/>
                          <a:sym typeface="Marker Felt" charset="0"/>
                        </a:rPr>
                        <a:t>Initial phrases:</a:t>
                      </a:r>
                    </a:p>
                  </a:txBody>
                  <a:tcPr marL="25400" marR="25400" marT="25400" marB="254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1611">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chemeClr val="tx1"/>
                          </a:solidFill>
                          <a:effectLst/>
                          <a:latin typeface="Marker Felt" charset="0"/>
                          <a:ea typeface="Marker Felt" charset="0"/>
                          <a:cs typeface="Marker Felt" charset="0"/>
                          <a:sym typeface="Marker Felt" charset="0"/>
                        </a:rPr>
                        <a:t>strongly</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binds</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to</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1611">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dirty="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chemeClr val="tx1"/>
                          </a:solidFill>
                          <a:effectLst/>
                          <a:latin typeface="Marker Felt" charset="0"/>
                          <a:ea typeface="Marker Felt" charset="0"/>
                          <a:cs typeface="Marker Felt" charset="0"/>
                          <a:sym typeface="Marker Felt" charset="0"/>
                        </a:rPr>
                        <a:t>interacts</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with</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the</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1611">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never</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chemeClr val="tx1"/>
                          </a:solidFill>
                          <a:effectLst/>
                          <a:latin typeface="Marker Felt" charset="0"/>
                          <a:ea typeface="Marker Felt" charset="0"/>
                          <a:cs typeface="Marker Felt" charset="0"/>
                          <a:sym typeface="Marker Felt" charset="0"/>
                        </a:rPr>
                        <a:t>binds</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to</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1611">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regulates</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dirty="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chemeClr val="tx1"/>
                          </a:solidFill>
                          <a:effectLst/>
                          <a:latin typeface="Marker Felt" charset="0"/>
                          <a:ea typeface="Marker Felt" charset="0"/>
                          <a:cs typeface="Marker Felt" charset="0"/>
                          <a:sym typeface="Marker Felt" charset="0"/>
                        </a:rPr>
                        <a:t>the</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1611">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inhibits</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chemeClr val="tx1"/>
                          </a:solidFill>
                          <a:effectLst/>
                          <a:latin typeface="Marker Felt" charset="0"/>
                          <a:ea typeface="Marker Felt" charset="0"/>
                          <a:cs typeface="Marker Felt" charset="0"/>
                          <a:sym typeface="Marker Felt" charset="0"/>
                        </a:rPr>
                        <a:t>a</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1611">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dirty="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491245">
                <a:tc gridSpan="2">
                  <a:txBody>
                    <a:bodyPr/>
                    <a:lstStyle/>
                    <a:p>
                      <a:pPr marL="0" marR="0" lvl="0" indent="0" algn="l"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Consensus pattern:</a:t>
                      </a:r>
                    </a:p>
                  </a:txBody>
                  <a:tcPr marL="25400" marR="25400" marT="25400" marB="254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dirty="0" smtClean="0">
                        <a:ln>
                          <a:noFill/>
                        </a:ln>
                        <a:solidFill>
                          <a:schemeClr val="tx1"/>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r>
              <a:tr h="421611">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00008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100" b="0" i="0" u="none" strike="noStrike" cap="none" normalizeH="0" baseline="0" smtClean="0">
                          <a:ln>
                            <a:noFill/>
                          </a:ln>
                          <a:solidFill>
                            <a:srgbClr val="000080"/>
                          </a:solidFill>
                          <a:effectLst/>
                          <a:latin typeface="Marker Felt" charset="0"/>
                          <a:ea typeface="Marker Felt" charset="0"/>
                          <a:cs typeface="Marker Felt" charset="0"/>
                          <a:sym typeface="Marker Felt" charset="0"/>
                        </a:rPr>
                        <a:t>{strongly,never}</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100" b="0" i="0" u="none" strike="noStrike" cap="none" normalizeH="0" baseline="0" smtClean="0">
                          <a:ln>
                            <a:noFill/>
                          </a:ln>
                          <a:solidFill>
                            <a:srgbClr val="000080"/>
                          </a:solidFill>
                          <a:effectLst/>
                          <a:latin typeface="Marker Felt" charset="0"/>
                          <a:ea typeface="Marker Felt" charset="0"/>
                          <a:cs typeface="Marker Felt" charset="0"/>
                          <a:sym typeface="Marker Felt" charset="0"/>
                        </a:rPr>
                        <a:t>{binds, .., ..}</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000080"/>
                          </a:solidFill>
                          <a:effectLst/>
                          <a:latin typeface="Marker Felt" charset="0"/>
                          <a:ea typeface="Marker Felt" charset="0"/>
                          <a:cs typeface="Marker Felt" charset="0"/>
                          <a:sym typeface="Marker Felt" charset="0"/>
                        </a:rPr>
                        <a:t>{to, with}</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000080"/>
                          </a:solidFill>
                          <a:effectLst/>
                          <a:latin typeface="Marker Felt" charset="0"/>
                          <a:ea typeface="Marker Felt" charset="0"/>
                          <a:cs typeface="Marker Felt" charset="0"/>
                          <a:sym typeface="Marker Felt" charset="0"/>
                        </a:rPr>
                        <a:t>{the, a}</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rgbClr val="00008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1611">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rgbClr val="000080"/>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rgbClr val="000080"/>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rgbClr val="000080"/>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rgbClr val="000080"/>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rgbClr val="000080"/>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dirty="0" smtClean="0">
                        <a:ln>
                          <a:noFill/>
                        </a:ln>
                        <a:solidFill>
                          <a:srgbClr val="000080"/>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435354">
                <a:tc gridSpan="4">
                  <a:txBody>
                    <a:bodyPr/>
                    <a:lstStyle/>
                    <a:p>
                      <a:pPr marL="0" marR="0" lvl="0" indent="0" algn="l"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would exactly match the sentence (part):</a:t>
                      </a:r>
                    </a:p>
                  </a:txBody>
                  <a:tcPr marL="25400" marR="25400" marT="25400" marB="254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rgbClr val="000080"/>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dirty="0" smtClean="0">
                        <a:ln>
                          <a:noFill/>
                        </a:ln>
                        <a:solidFill>
                          <a:srgbClr val="000080"/>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r>
              <a:tr h="421611">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endParaRPr kumimoji="0" lang="en-US" sz="1800" b="0" i="0" u="none" strike="noStrike" cap="none" normalizeH="0" baseline="0" smtClean="0">
                        <a:ln>
                          <a:noFill/>
                        </a:ln>
                        <a:solidFill>
                          <a:srgbClr val="000080"/>
                        </a:solidFill>
                        <a:effectLst/>
                        <a:latin typeface="Marker Felt" charset="0"/>
                        <a:ea typeface="ヒラギノ明朝 ProN W3" charset="0"/>
                        <a:cs typeface="ヒラギノ明朝 ProN W3" charset="0"/>
                        <a:sym typeface="Marker Felt" charset="0"/>
                      </a:endParaRP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chemeClr val="tx1"/>
                          </a:solidFill>
                          <a:effectLst/>
                          <a:latin typeface="Marker Felt" charset="0"/>
                          <a:ea typeface="Marker Felt" charset="0"/>
                          <a:cs typeface="Marker Felt" charset="0"/>
                          <a:sym typeface="Marker Felt" charset="0"/>
                        </a:rPr>
                        <a:t>binds</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FF0000"/>
                          </a:solidFill>
                          <a:effectLst/>
                          <a:latin typeface="Marker Felt" charset="0"/>
                          <a:ea typeface="Marker Felt" charset="0"/>
                          <a:cs typeface="Marker Felt" charset="0"/>
                          <a:sym typeface="Marker Felt" charset="0"/>
                        </a:rPr>
                        <a:t>to</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smtClean="0">
                          <a:ln>
                            <a:noFill/>
                          </a:ln>
                          <a:solidFill>
                            <a:srgbClr val="FF0000"/>
                          </a:solidFill>
                          <a:effectLst/>
                          <a:latin typeface="Marker Felt" charset="0"/>
                          <a:ea typeface="Marker Felt" charset="0"/>
                          <a:cs typeface="Marker Felt" charset="0"/>
                          <a:sym typeface="Marker Felt" charset="0"/>
                        </a:rPr>
                        <a:t>the</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5000"/>
                        <a:buFont typeface="Gill Sans" charset="0"/>
                        <a:buNone/>
                        <a:tabLst>
                          <a:tab pos="914400" algn="l"/>
                        </a:tabLst>
                      </a:pPr>
                      <a:r>
                        <a:rPr kumimoji="0" lang="en-US" sz="1800" b="0" i="0" u="none" strike="noStrike" cap="none" normalizeH="0" baseline="0" dirty="0" smtClean="0">
                          <a:ln>
                            <a:noFill/>
                          </a:ln>
                          <a:solidFill>
                            <a:srgbClr val="008000"/>
                          </a:solidFill>
                          <a:effectLst/>
                          <a:latin typeface="Marker Felt" charset="0"/>
                          <a:ea typeface="Marker Felt" charset="0"/>
                          <a:cs typeface="Marker Felt" charset="0"/>
                          <a:sym typeface="Marker Felt" charset="0"/>
                        </a:rPr>
                        <a:t>protein</a:t>
                      </a:r>
                    </a:p>
                  </a:txBody>
                  <a:tcPr marL="25400" marR="25400" marT="25400" marB="254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918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a:lstStyle/>
          <a:p>
            <a:pPr eaLnBrk="1" hangingPunct="1"/>
            <a:r>
              <a:rPr lang="en-US" b="1" dirty="0" smtClean="0">
                <a:solidFill>
                  <a:srgbClr val="FFC000"/>
                </a:solidFill>
              </a:rPr>
              <a:t>Performance: PPI extraction</a:t>
            </a:r>
          </a:p>
        </p:txBody>
      </p:sp>
      <p:sp>
        <p:nvSpPr>
          <p:cNvPr id="34819" name="Rectangle 2"/>
          <p:cNvSpPr>
            <a:spLocks noGrp="1" noChangeArrowheads="1"/>
          </p:cNvSpPr>
          <p:nvPr>
            <p:ph type="body" idx="1"/>
          </p:nvPr>
        </p:nvSpPr>
        <p:spPr>
          <a:xfrm>
            <a:off x="685800" y="1600200"/>
            <a:ext cx="7772400" cy="4114800"/>
          </a:xfrm>
        </p:spPr>
        <p:txBody>
          <a:bodyPr/>
          <a:lstStyle/>
          <a:p>
            <a:pPr eaLnBrk="1" hangingPunct="1"/>
            <a:r>
              <a:rPr lang="en-US" sz="2400" dirty="0" smtClean="0"/>
              <a:t>#4 system in </a:t>
            </a:r>
            <a:r>
              <a:rPr lang="en-US" sz="2400" b="1" dirty="0" err="1" smtClean="0"/>
              <a:t>BioCreative</a:t>
            </a:r>
            <a:r>
              <a:rPr lang="en-US" sz="2400" b="1" dirty="0" smtClean="0"/>
              <a:t> 2</a:t>
            </a:r>
            <a:r>
              <a:rPr lang="en-US" sz="2400" dirty="0" smtClean="0"/>
              <a:t> for protein-protein interactions (</a:t>
            </a:r>
            <a:r>
              <a:rPr lang="en-US" sz="2400" b="1" dirty="0" smtClean="0"/>
              <a:t>2007</a:t>
            </a:r>
            <a:r>
              <a:rPr lang="en-US" sz="2400" dirty="0" smtClean="0"/>
              <a:t>)</a:t>
            </a:r>
          </a:p>
          <a:p>
            <a:pPr eaLnBrk="1" hangingPunct="1"/>
            <a:r>
              <a:rPr lang="en-US" sz="2400" dirty="0" smtClean="0"/>
              <a:t>f-measure of 24%, respectively (</a:t>
            </a:r>
            <a:r>
              <a:rPr lang="en-US" sz="2400" dirty="0" smtClean="0">
                <a:latin typeface="Helvetica" charset="0"/>
                <a:cs typeface="Helvetica" charset="0"/>
                <a:sym typeface="Helvetica" charset="0"/>
              </a:rPr>
              <a:t>1</a:t>
            </a:r>
            <a:r>
              <a:rPr lang="en-US" sz="2400" dirty="0" smtClean="0"/>
              <a:t>st: 30%)</a:t>
            </a:r>
          </a:p>
          <a:p>
            <a:pPr eaLnBrk="1" hangingPunct="1"/>
            <a:r>
              <a:rPr lang="en-US" sz="2400" dirty="0" smtClean="0"/>
              <a:t>20 participants</a:t>
            </a:r>
          </a:p>
          <a:p>
            <a:pPr eaLnBrk="1" hangingPunct="1"/>
            <a:endParaRPr lang="en-US" sz="2400" dirty="0" smtClean="0"/>
          </a:p>
          <a:p>
            <a:pPr eaLnBrk="1" hangingPunct="1"/>
            <a:r>
              <a:rPr lang="en-US" sz="2400" dirty="0" smtClean="0"/>
              <a:t>#1 system for PPIs in </a:t>
            </a:r>
            <a:r>
              <a:rPr lang="en-US" sz="2400" b="1" dirty="0" err="1" smtClean="0"/>
              <a:t>BioCreative</a:t>
            </a:r>
            <a:r>
              <a:rPr lang="en-US" sz="2400" b="1" dirty="0" smtClean="0"/>
              <a:t> II.5 (2009)</a:t>
            </a:r>
          </a:p>
          <a:p>
            <a:pPr eaLnBrk="1" hangingPunct="1"/>
            <a:r>
              <a:rPr lang="en-US" sz="2400" dirty="0" smtClean="0"/>
              <a:t>30% f-score (2nd: 23%)</a:t>
            </a:r>
          </a:p>
          <a:p>
            <a:pPr eaLnBrk="1" hangingPunct="1"/>
            <a:r>
              <a:rPr lang="en-US" sz="2400" dirty="0" smtClean="0"/>
              <a:t>15 participants</a:t>
            </a:r>
          </a:p>
          <a:p>
            <a:pPr eaLnBrk="1" hangingPunct="1"/>
            <a:r>
              <a:rPr lang="en-US" sz="2400" dirty="0" smtClean="0"/>
              <a:t>&gt;100 submissions overall (multiple configurations per participating team </a:t>
            </a:r>
            <a:r>
              <a:rPr lang="en-US" sz="2400" dirty="0" smtClean="0"/>
              <a:t>allowed </a:t>
            </a:r>
            <a:endParaRPr lang="en-US" sz="2400" dirty="0" smtClean="0"/>
          </a:p>
          <a:p>
            <a:pPr eaLnBrk="1" hangingPunct="1"/>
            <a:r>
              <a:rPr lang="en-US" sz="2400" dirty="0" smtClean="0"/>
              <a:t>Main Person leading this at ASU: </a:t>
            </a:r>
            <a:r>
              <a:rPr lang="en-US" sz="2400" dirty="0" err="1" smtClean="0"/>
              <a:t>Joerg</a:t>
            </a:r>
            <a:r>
              <a:rPr lang="en-US" sz="2400" dirty="0" smtClean="0"/>
              <a:t> </a:t>
            </a:r>
            <a:r>
              <a:rPr lang="en-US" sz="2400" dirty="0" err="1" smtClean="0"/>
              <a:t>Hakenberg</a:t>
            </a:r>
            <a:r>
              <a:rPr lang="en-US" sz="2400" dirty="0" smtClean="0"/>
              <a:t> (Now at Roche)</a:t>
            </a:r>
            <a:endParaRPr lang="en-US" sz="2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solidFill>
                  <a:srgbClr val="FFC000"/>
                </a:solidFill>
              </a:rPr>
              <a:t>Our goal</a:t>
            </a:r>
          </a:p>
        </p:txBody>
      </p:sp>
      <p:sp>
        <p:nvSpPr>
          <p:cNvPr id="3075" name="Content Placeholder 2"/>
          <p:cNvSpPr>
            <a:spLocks noGrp="1"/>
          </p:cNvSpPr>
          <p:nvPr>
            <p:ph idx="1"/>
          </p:nvPr>
        </p:nvSpPr>
        <p:spPr>
          <a:xfrm>
            <a:off x="685800" y="1828800"/>
            <a:ext cx="7772400" cy="4114800"/>
          </a:xfrm>
        </p:spPr>
        <p:txBody>
          <a:bodyPr/>
          <a:lstStyle/>
          <a:p>
            <a:r>
              <a:rPr lang="en-US" dirty="0" smtClean="0"/>
              <a:t>Use AI techniques, in particular </a:t>
            </a:r>
            <a:r>
              <a:rPr lang="en-US" dirty="0" smtClean="0">
                <a:solidFill>
                  <a:srgbClr val="00B0F0"/>
                </a:solidFill>
              </a:rPr>
              <a:t>text mining and automated reasoning</a:t>
            </a:r>
            <a:r>
              <a:rPr lang="en-US" dirty="0" smtClean="0"/>
              <a:t>, to help answer several important questions in Molecular Biology and Pharmacology</a:t>
            </a:r>
          </a:p>
          <a:p>
            <a:r>
              <a:rPr lang="en-US" dirty="0" smtClean="0"/>
              <a:t>Other related AI techniques</a:t>
            </a:r>
          </a:p>
          <a:p>
            <a:pPr lvl="1"/>
            <a:r>
              <a:rPr lang="en-US" dirty="0" smtClean="0"/>
              <a:t>Natural Language Processing</a:t>
            </a:r>
          </a:p>
          <a:p>
            <a:pPr lvl="1"/>
            <a:r>
              <a:rPr lang="en-US" dirty="0" smtClean="0"/>
              <a:t>Machine Learning</a:t>
            </a:r>
          </a:p>
          <a:p>
            <a:pPr lvl="1"/>
            <a:r>
              <a:rPr lang="en-US" dirty="0" smtClean="0"/>
              <a:t>Knowledge Representation</a:t>
            </a:r>
          </a:p>
          <a:p>
            <a:pPr lvl="1"/>
            <a:endParaRPr lang="en-US" dirty="0" smtClean="0"/>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BioCreative II.5   challenge</a:t>
            </a:r>
            <a:endParaRPr lang="en-US" b="1" dirty="0">
              <a:solidFill>
                <a:srgbClr val="FFC000"/>
              </a:solidFill>
            </a:endParaRPr>
          </a:p>
        </p:txBody>
      </p:sp>
      <p:sp>
        <p:nvSpPr>
          <p:cNvPr id="3" name="Content Placeholder 2"/>
          <p:cNvSpPr>
            <a:spLocks noGrp="1"/>
          </p:cNvSpPr>
          <p:nvPr>
            <p:ph sz="quarter" idx="4294967295"/>
          </p:nvPr>
        </p:nvSpPr>
        <p:spPr>
          <a:xfrm>
            <a:off x="304800" y="1600200"/>
            <a:ext cx="8595360" cy="4937760"/>
          </a:xfrm>
          <a:prstGeom prst="rect">
            <a:avLst/>
          </a:prstGeom>
        </p:spPr>
        <p:txBody>
          <a:bodyPr>
            <a:normAutofit/>
          </a:bodyPr>
          <a:lstStyle/>
          <a:p>
            <a:r>
              <a:rPr lang="en-US" dirty="0" smtClean="0"/>
              <a:t>Participated 2 of 3 tasks</a:t>
            </a:r>
          </a:p>
          <a:p>
            <a:pPr lvl="1"/>
            <a:r>
              <a:rPr lang="en-US" dirty="0" smtClean="0"/>
              <a:t>INT</a:t>
            </a:r>
            <a:r>
              <a:rPr lang="en-US" dirty="0"/>
              <a:t>: </a:t>
            </a:r>
            <a:r>
              <a:rPr lang="en-US" dirty="0" err="1"/>
              <a:t>Interactor</a:t>
            </a:r>
            <a:r>
              <a:rPr lang="en-US" dirty="0"/>
              <a:t> normalization </a:t>
            </a:r>
            <a:r>
              <a:rPr lang="en-US" dirty="0" smtClean="0"/>
              <a:t>task (1</a:t>
            </a:r>
            <a:r>
              <a:rPr lang="en-US" baseline="30000" dirty="0" smtClean="0"/>
              <a:t>st</a:t>
            </a:r>
            <a:r>
              <a:rPr lang="en-US" dirty="0" smtClean="0"/>
              <a:t> )</a:t>
            </a:r>
          </a:p>
          <a:p>
            <a:pPr lvl="1"/>
            <a:r>
              <a:rPr lang="en-US" dirty="0"/>
              <a:t>IPT: Interaction pair </a:t>
            </a:r>
            <a:r>
              <a:rPr lang="en-US" dirty="0" smtClean="0"/>
              <a:t>task (1</a:t>
            </a:r>
            <a:r>
              <a:rPr lang="en-US" baseline="30000" dirty="0" smtClean="0"/>
              <a:t>st</a:t>
            </a:r>
            <a:r>
              <a:rPr lang="en-US" dirty="0" smtClean="0"/>
              <a:t> )</a:t>
            </a:r>
            <a:endParaRPr lang="en-US" dirty="0"/>
          </a:p>
          <a:p>
            <a:r>
              <a:rPr lang="en-US" dirty="0" smtClean="0">
                <a:hlinkClick r:id="rId3"/>
              </a:rPr>
              <a:t>http</a:t>
            </a:r>
            <a:r>
              <a:rPr lang="en-US" dirty="0">
                <a:hlinkClick r:id="rId3"/>
              </a:rPr>
              <a:t>://www.biocreative.org/news/chapter/biocreative-ii5</a:t>
            </a:r>
            <a:r>
              <a:rPr lang="en-US" dirty="0" smtClean="0">
                <a:hlinkClick r:id="rId3"/>
              </a:rPr>
              <a:t>/</a:t>
            </a:r>
            <a:endParaRPr lang="en-US" dirty="0" smtClean="0"/>
          </a:p>
          <a:p>
            <a:r>
              <a:rPr lang="en-US" dirty="0" smtClean="0"/>
              <a:t>Main person in our group on this: </a:t>
            </a:r>
            <a:r>
              <a:rPr lang="en-US" dirty="0" err="1" smtClean="0"/>
              <a:t>Joerg</a:t>
            </a:r>
            <a:r>
              <a:rPr lang="en-US" dirty="0" smtClean="0"/>
              <a:t> </a:t>
            </a:r>
            <a:r>
              <a:rPr lang="en-US" dirty="0" err="1" smtClean="0"/>
              <a:t>Hakenberg</a:t>
            </a:r>
            <a:endParaRPr lang="en-US" dirty="0"/>
          </a:p>
        </p:txBody>
      </p:sp>
    </p:spTree>
    <p:extLst>
      <p:ext uri="{BB962C8B-B14F-4D97-AF65-F5344CB8AC3E}">
        <p14:creationId xmlns:p14="http://schemas.microsoft.com/office/powerpoint/2010/main" val="15203393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029200" cy="609600"/>
          </a:xfrm>
        </p:spPr>
        <p:txBody>
          <a:bodyPr/>
          <a:lstStyle/>
          <a:p>
            <a:r>
              <a:rPr lang="en-US" dirty="0" smtClean="0">
                <a:solidFill>
                  <a:srgbClr val="FFC000"/>
                </a:solidFill>
              </a:rPr>
              <a:t>Outline of the rest</a:t>
            </a:r>
            <a:endParaRPr lang="en-US" dirty="0">
              <a:solidFill>
                <a:srgbClr val="FFC000"/>
              </a:solidFill>
            </a:endParaRPr>
          </a:p>
        </p:txBody>
      </p:sp>
      <p:sp>
        <p:nvSpPr>
          <p:cNvPr id="3" name="Content Placeholder 2"/>
          <p:cNvSpPr>
            <a:spLocks noGrp="1"/>
          </p:cNvSpPr>
          <p:nvPr>
            <p:ph idx="1"/>
          </p:nvPr>
        </p:nvSpPr>
        <p:spPr>
          <a:xfrm>
            <a:off x="609600" y="1371600"/>
            <a:ext cx="7772400" cy="4648200"/>
          </a:xfrm>
        </p:spPr>
        <p:txBody>
          <a:bodyPr/>
          <a:lstStyle/>
          <a:p>
            <a:r>
              <a:rPr lang="en-US" sz="2400" dirty="0" smtClean="0"/>
              <a:t>Extraction of facts</a:t>
            </a:r>
          </a:p>
          <a:p>
            <a:pPr lvl="1"/>
            <a:r>
              <a:rPr lang="en-US" sz="2000" dirty="0" smtClean="0">
                <a:solidFill>
                  <a:schemeClr val="bg2">
                    <a:lumMod val="60000"/>
                    <a:lumOff val="40000"/>
                  </a:schemeClr>
                </a:solidFill>
              </a:rPr>
              <a:t>Extracting Facts from text: protein-protein interactions</a:t>
            </a:r>
          </a:p>
          <a:p>
            <a:pPr lvl="1"/>
            <a:r>
              <a:rPr lang="en-US" sz="2000" dirty="0" err="1" smtClean="0"/>
              <a:t>SNPshot</a:t>
            </a:r>
            <a:r>
              <a:rPr lang="en-US" sz="2000" dirty="0" smtClean="0"/>
              <a:t> of </a:t>
            </a:r>
            <a:r>
              <a:rPr lang="en-US" sz="2000" dirty="0" err="1" smtClean="0"/>
              <a:t>PubMed</a:t>
            </a:r>
            <a:endParaRPr lang="en-US" sz="2000" dirty="0" smtClean="0"/>
          </a:p>
          <a:p>
            <a:pPr lvl="1"/>
            <a:r>
              <a:rPr lang="en-US" sz="2000" dirty="0" smtClean="0"/>
              <a:t>Generalizing text extraction: querying parse trees</a:t>
            </a:r>
          </a:p>
          <a:p>
            <a:r>
              <a:rPr lang="en-US" sz="2400" dirty="0" smtClean="0"/>
              <a:t>Reasoning</a:t>
            </a:r>
          </a:p>
          <a:p>
            <a:pPr lvl="1"/>
            <a:r>
              <a:rPr lang="en-US" sz="2000" dirty="0" smtClean="0"/>
              <a:t>Examples of reasoning: building pathways</a:t>
            </a:r>
          </a:p>
          <a:p>
            <a:pPr lvl="1"/>
            <a:r>
              <a:rPr lang="en-US" sz="2000" dirty="0" smtClean="0"/>
              <a:t>More reasoning (Ongoing work):   Studying drug-drug interactions</a:t>
            </a:r>
          </a:p>
          <a:p>
            <a:r>
              <a:rPr lang="en-US" sz="2400" dirty="0" smtClean="0"/>
              <a:t>Looking beyond automatic extraction and manual </a:t>
            </a:r>
            <a:r>
              <a:rPr lang="en-US" sz="2400" dirty="0" err="1" smtClean="0"/>
              <a:t>curation</a:t>
            </a:r>
            <a:endParaRPr lang="en-US" sz="2400" dirty="0" smtClean="0"/>
          </a:p>
          <a:p>
            <a:r>
              <a:rPr lang="en-US" sz="2400" dirty="0" smtClean="0"/>
              <a:t>Future work: Extraction of richer knowledge</a:t>
            </a:r>
          </a:p>
          <a:p>
            <a:r>
              <a:rPr lang="en-US" sz="2400" dirty="0" smtClean="0"/>
              <a:t>Conclusion</a:t>
            </a:r>
          </a:p>
          <a:p>
            <a:pPr>
              <a:buNone/>
            </a:pPr>
            <a:endParaRPr lang="en-US" sz="2400"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895600"/>
            <a:ext cx="7772400" cy="1362075"/>
          </a:xfrm>
        </p:spPr>
        <p:txBody>
          <a:bodyPr/>
          <a:lstStyle/>
          <a:p>
            <a:r>
              <a:rPr lang="en-US" sz="6000" cap="none" dirty="0" err="1" smtClean="0"/>
              <a:t>SNPshot</a:t>
            </a:r>
            <a:r>
              <a:rPr lang="en-US" sz="6000" cap="none" dirty="0" smtClean="0"/>
              <a:t> of </a:t>
            </a:r>
            <a:r>
              <a:rPr lang="en-US" sz="6000" cap="none" dirty="0" err="1" smtClean="0"/>
              <a:t>PubMed</a:t>
            </a:r>
            <a:endParaRPr lang="en-US" sz="6000" cap="none" dirty="0"/>
          </a:p>
        </p:txBody>
      </p:sp>
      <p:sp>
        <p:nvSpPr>
          <p:cNvPr id="5" name="Text Placeholder 4"/>
          <p:cNvSpPr>
            <a:spLocks noGrp="1"/>
          </p:cNvSpPr>
          <p:nvPr>
            <p:ph type="body" idx="1"/>
          </p:nvPr>
        </p:nvSpPr>
        <p:spPr>
          <a:xfrm>
            <a:off x="685800" y="1066800"/>
            <a:ext cx="7772400" cy="1500187"/>
          </a:xfr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838200"/>
            <a:ext cx="7772400" cy="609600"/>
          </a:xfrm>
        </p:spPr>
        <p:txBody>
          <a:bodyPr/>
          <a:lstStyle/>
          <a:p>
            <a:pPr eaLnBrk="1" hangingPunct="1">
              <a:defRPr/>
            </a:pPr>
            <a:r>
              <a:rPr lang="en-US" b="1" dirty="0" err="1" smtClean="0">
                <a:solidFill>
                  <a:srgbClr val="FFC000"/>
                </a:solidFill>
              </a:rPr>
              <a:t>SNPshot</a:t>
            </a:r>
            <a:r>
              <a:rPr lang="en-US" b="1" dirty="0" smtClean="0">
                <a:solidFill>
                  <a:srgbClr val="FFC000"/>
                </a:solidFill>
              </a:rPr>
              <a:t>:  Aim</a:t>
            </a:r>
          </a:p>
        </p:txBody>
      </p:sp>
      <p:sp>
        <p:nvSpPr>
          <p:cNvPr id="4099" name="Rectangle 2"/>
          <p:cNvSpPr>
            <a:spLocks noGrp="1" noChangeArrowheads="1"/>
          </p:cNvSpPr>
          <p:nvPr>
            <p:ph type="body" idx="1"/>
          </p:nvPr>
        </p:nvSpPr>
        <p:spPr>
          <a:xfrm>
            <a:off x="228600" y="1447800"/>
            <a:ext cx="8618220" cy="5074920"/>
          </a:xfrm>
        </p:spPr>
        <p:txBody>
          <a:bodyPr/>
          <a:lstStyle/>
          <a:p>
            <a:pPr eaLnBrk="1" hangingPunct="1"/>
            <a:r>
              <a:rPr lang="en-US" sz="2800" dirty="0" smtClean="0"/>
              <a:t>collect information on genes regarding</a:t>
            </a:r>
          </a:p>
          <a:p>
            <a:pPr marL="685800" lvl="1" eaLnBrk="1" hangingPunct="1"/>
            <a:r>
              <a:rPr lang="en-US" sz="2400" dirty="0" smtClean="0"/>
              <a:t>genetic variants / mutations / alleles,</a:t>
            </a:r>
          </a:p>
          <a:p>
            <a:pPr marL="685800" lvl="1" eaLnBrk="1" hangingPunct="1"/>
            <a:r>
              <a:rPr lang="en-US" sz="2400" dirty="0" smtClean="0"/>
              <a:t>associations with diseases,</a:t>
            </a:r>
          </a:p>
          <a:p>
            <a:pPr marL="685800" lvl="1" eaLnBrk="1" hangingPunct="1"/>
            <a:r>
              <a:rPr lang="en-US" sz="2400" dirty="0" smtClean="0"/>
              <a:t>drug interactions (transport, metabolism; activation, inhibition),</a:t>
            </a:r>
          </a:p>
          <a:p>
            <a:pPr marL="685800" lvl="1" eaLnBrk="1" hangingPunct="1"/>
            <a:r>
              <a:rPr lang="en-US" sz="2400" dirty="0" smtClean="0"/>
              <a:t>allele frequencies and populations</a:t>
            </a:r>
          </a:p>
          <a:p>
            <a:pPr eaLnBrk="1" hangingPunct="1"/>
            <a:r>
              <a:rPr lang="en-US" sz="2800" dirty="0" smtClean="0"/>
              <a:t>large-scale, fully automated</a:t>
            </a:r>
          </a:p>
          <a:p>
            <a:pPr eaLnBrk="1" hangingPunct="1"/>
            <a:r>
              <a:rPr lang="en-US" sz="2800" dirty="0" smtClean="0"/>
              <a:t>from Medline abstracts</a:t>
            </a:r>
          </a:p>
          <a:p>
            <a:pPr eaLnBrk="1" hangingPunct="1"/>
            <a:r>
              <a:rPr lang="en-US" sz="2800" dirty="0" smtClean="0"/>
              <a:t>link to </a:t>
            </a:r>
            <a:r>
              <a:rPr lang="en-US" sz="2800" dirty="0" smtClean="0">
                <a:solidFill>
                  <a:srgbClr val="000091"/>
                </a:solidFill>
              </a:rPr>
              <a:t>evidence</a:t>
            </a:r>
            <a:r>
              <a:rPr lang="en-US" sz="2800" dirty="0" smtClean="0"/>
              <a:t> and </a:t>
            </a:r>
            <a:r>
              <a:rPr lang="en-US" sz="2800" dirty="0" smtClean="0">
                <a:solidFill>
                  <a:srgbClr val="000091"/>
                </a:solidFill>
              </a:rPr>
              <a:t>cross-link</a:t>
            </a:r>
            <a:r>
              <a:rPr lang="en-US" sz="2800" dirty="0" smtClean="0"/>
              <a:t> to other databases for validation and further </a:t>
            </a:r>
            <a:r>
              <a:rPr lang="en-US" dirty="0" smtClean="0"/>
              <a:t>information</a:t>
            </a:r>
          </a:p>
          <a:p>
            <a:pPr eaLnBrk="1" hangingPunct="1"/>
            <a:endParaRPr lang="en-US" dirty="0" smtClean="0"/>
          </a:p>
        </p:txBody>
      </p:sp>
      <p:pic>
        <p:nvPicPr>
          <p:cNvPr id="4100" name="Picture 3"/>
          <p:cNvPicPr>
            <a:picLocks noChangeAspect="1" noChangeArrowheads="1"/>
          </p:cNvPicPr>
          <p:nvPr/>
        </p:nvPicPr>
        <p:blipFill>
          <a:blip r:embed="rId3" cstate="print"/>
          <a:srcRect/>
          <a:stretch>
            <a:fillRect/>
          </a:stretch>
        </p:blipFill>
        <p:spPr bwMode="auto">
          <a:xfrm>
            <a:off x="182880" y="6137910"/>
            <a:ext cx="3291840" cy="628650"/>
          </a:xfrm>
          <a:prstGeom prst="rect">
            <a:avLst/>
          </a:prstGeom>
          <a:noFill/>
          <a:ln w="12700">
            <a:noFill/>
            <a:miter lim="800000"/>
            <a:headEnd/>
            <a:tailEnd/>
          </a:ln>
        </p:spPr>
      </p:pic>
      <p:pic>
        <p:nvPicPr>
          <p:cNvPr id="4101" name="Picture 4"/>
          <p:cNvPicPr>
            <a:picLocks noChangeAspect="1" noChangeArrowheads="1"/>
          </p:cNvPicPr>
          <p:nvPr/>
        </p:nvPicPr>
        <p:blipFill>
          <a:blip r:embed="rId4" cstate="print"/>
          <a:srcRect/>
          <a:stretch>
            <a:fillRect/>
          </a:stretch>
        </p:blipFill>
        <p:spPr bwMode="auto">
          <a:xfrm>
            <a:off x="5657850" y="6248400"/>
            <a:ext cx="3257550" cy="425768"/>
          </a:xfrm>
          <a:prstGeom prst="rect">
            <a:avLst/>
          </a:prstGeom>
          <a:noFill/>
          <a:ln w="12700">
            <a:noFill/>
            <a:miter lim="800000"/>
            <a:headEnd/>
            <a:tailEnd/>
          </a:ln>
        </p:spPr>
      </p:pic>
      <p:pic>
        <p:nvPicPr>
          <p:cNvPr id="4102" name="Picture 5"/>
          <p:cNvPicPr>
            <a:picLocks noChangeAspect="1" noChangeArrowheads="1"/>
          </p:cNvPicPr>
          <p:nvPr/>
        </p:nvPicPr>
        <p:blipFill>
          <a:blip r:embed="rId5" cstate="print"/>
          <a:srcRect/>
          <a:stretch>
            <a:fillRect/>
          </a:stretch>
        </p:blipFill>
        <p:spPr bwMode="auto">
          <a:xfrm>
            <a:off x="2674620" y="6256497"/>
            <a:ext cx="2887980" cy="411480"/>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pPr eaLnBrk="1" hangingPunct="1">
              <a:defRPr/>
            </a:pPr>
            <a:r>
              <a:rPr lang="en-US" b="1" dirty="0" smtClean="0">
                <a:solidFill>
                  <a:srgbClr val="FFC000"/>
                </a:solidFill>
              </a:rPr>
              <a:t>Entities      &amp;      relations</a:t>
            </a:r>
          </a:p>
        </p:txBody>
      </p:sp>
      <p:sp>
        <p:nvSpPr>
          <p:cNvPr id="5123" name="Rectangle 2"/>
          <p:cNvSpPr>
            <a:spLocks noGrp="1" noChangeArrowheads="1"/>
          </p:cNvSpPr>
          <p:nvPr>
            <p:ph type="body" idx="1"/>
          </p:nvPr>
        </p:nvSpPr>
        <p:spPr>
          <a:xfrm>
            <a:off x="304800" y="1676400"/>
            <a:ext cx="8595360" cy="4964430"/>
          </a:xfrm>
        </p:spPr>
        <p:txBody>
          <a:bodyPr/>
          <a:lstStyle/>
          <a:p>
            <a:pPr eaLnBrk="1" hangingPunct="1"/>
            <a:r>
              <a:rPr lang="en-US" dirty="0" smtClean="0"/>
              <a:t>genes &amp; proteins</a:t>
            </a:r>
          </a:p>
          <a:p>
            <a:pPr eaLnBrk="1" hangingPunct="1"/>
            <a:r>
              <a:rPr lang="en-US" dirty="0" smtClean="0"/>
              <a:t>drugs</a:t>
            </a:r>
          </a:p>
          <a:p>
            <a:pPr eaLnBrk="1" hangingPunct="1"/>
            <a:r>
              <a:rPr lang="en-US" dirty="0" smtClean="0"/>
              <a:t>diseases</a:t>
            </a:r>
          </a:p>
          <a:p>
            <a:pPr eaLnBrk="1" hangingPunct="1"/>
            <a:r>
              <a:rPr lang="en-US" dirty="0" smtClean="0"/>
              <a:t>genetic variants / mutations</a:t>
            </a:r>
          </a:p>
          <a:p>
            <a:pPr eaLnBrk="1" hangingPunct="1"/>
            <a:r>
              <a:rPr lang="en-US" dirty="0" smtClean="0"/>
              <a:t>SNPs / alleles / </a:t>
            </a:r>
            <a:r>
              <a:rPr lang="en-US" dirty="0" err="1" smtClean="0"/>
              <a:t>haplotypes</a:t>
            </a:r>
            <a:endParaRPr lang="en-US" dirty="0" smtClean="0"/>
          </a:p>
          <a:p>
            <a:pPr eaLnBrk="1" hangingPunct="1"/>
            <a:r>
              <a:rPr lang="en-US" dirty="0" smtClean="0"/>
              <a:t>populations &amp; frequencies</a:t>
            </a:r>
          </a:p>
          <a:p>
            <a:pPr eaLnBrk="1" hangingPunct="1"/>
            <a:r>
              <a:rPr lang="en-US" dirty="0" err="1" smtClean="0">
                <a:solidFill>
                  <a:srgbClr val="000091"/>
                </a:solidFill>
              </a:rPr>
              <a:t>MutationFinder</a:t>
            </a:r>
            <a:r>
              <a:rPr lang="en-US" dirty="0" smtClean="0"/>
              <a:t> [CBR+07], 700 regular expressions; added 100 more</a:t>
            </a:r>
          </a:p>
          <a:p>
            <a:pPr eaLnBrk="1" hangingPunct="1"/>
            <a:r>
              <a:rPr lang="en-US" dirty="0" smtClean="0">
                <a:solidFill>
                  <a:srgbClr val="000091"/>
                </a:solidFill>
              </a:rPr>
              <a:t>BANNER</a:t>
            </a:r>
            <a:r>
              <a:rPr lang="en-US" dirty="0" smtClean="0"/>
              <a:t> [LG08@PSB]</a:t>
            </a:r>
          </a:p>
        </p:txBody>
      </p:sp>
      <p:pic>
        <p:nvPicPr>
          <p:cNvPr id="5124" name="Picture 3"/>
          <p:cNvPicPr>
            <a:picLocks noChangeAspect="1" noChangeArrowheads="1"/>
          </p:cNvPicPr>
          <p:nvPr/>
        </p:nvPicPr>
        <p:blipFill>
          <a:blip r:embed="rId3"/>
          <a:srcRect/>
          <a:stretch>
            <a:fillRect/>
          </a:stretch>
        </p:blipFill>
        <p:spPr bwMode="auto">
          <a:xfrm>
            <a:off x="5943600" y="1905000"/>
            <a:ext cx="2823210" cy="3436144"/>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pPr eaLnBrk="1" hangingPunct="1">
              <a:defRPr/>
            </a:pPr>
            <a:r>
              <a:rPr lang="en-US" b="1" dirty="0" smtClean="0">
                <a:solidFill>
                  <a:srgbClr val="FFC000"/>
                </a:solidFill>
              </a:rPr>
              <a:t>Normalization</a:t>
            </a:r>
          </a:p>
        </p:txBody>
      </p:sp>
      <p:sp>
        <p:nvSpPr>
          <p:cNvPr id="6147" name="Rectangle 2"/>
          <p:cNvSpPr>
            <a:spLocks noGrp="1" noChangeArrowheads="1"/>
          </p:cNvSpPr>
          <p:nvPr>
            <p:ph type="body" idx="1"/>
          </p:nvPr>
        </p:nvSpPr>
        <p:spPr>
          <a:xfrm>
            <a:off x="685800" y="1676400"/>
            <a:ext cx="7772400" cy="4114800"/>
          </a:xfrm>
        </p:spPr>
        <p:txBody>
          <a:bodyPr/>
          <a:lstStyle/>
          <a:p>
            <a:pPr eaLnBrk="1" hangingPunct="1"/>
            <a:r>
              <a:rPr lang="en-US" sz="2800" dirty="0" smtClean="0"/>
              <a:t>map genes, drugs, diseases to </a:t>
            </a:r>
            <a:r>
              <a:rPr lang="en-US" sz="2800" dirty="0" smtClean="0">
                <a:solidFill>
                  <a:srgbClr val="000091"/>
                </a:solidFill>
              </a:rPr>
              <a:t>database identifiers</a:t>
            </a:r>
            <a:r>
              <a:rPr lang="en-US" sz="2800" dirty="0" smtClean="0"/>
              <a:t> (</a:t>
            </a:r>
            <a:r>
              <a:rPr lang="en-US" sz="2800" dirty="0" err="1" smtClean="0"/>
              <a:t>EntrezGene</a:t>
            </a:r>
            <a:r>
              <a:rPr lang="en-US" sz="2800" dirty="0" smtClean="0"/>
              <a:t>, </a:t>
            </a:r>
            <a:r>
              <a:rPr lang="en-US" sz="2800" dirty="0" err="1" smtClean="0"/>
              <a:t>Uniprot</a:t>
            </a:r>
            <a:r>
              <a:rPr lang="en-US" sz="2800" dirty="0" smtClean="0"/>
              <a:t>; </a:t>
            </a:r>
            <a:r>
              <a:rPr lang="en-US" sz="2800" dirty="0" err="1" smtClean="0"/>
              <a:t>PharmGKB</a:t>
            </a:r>
            <a:r>
              <a:rPr lang="en-US" sz="2800" dirty="0" smtClean="0"/>
              <a:t>, </a:t>
            </a:r>
            <a:r>
              <a:rPr lang="en-US" sz="2800" dirty="0" err="1" smtClean="0"/>
              <a:t>DrugBank</a:t>
            </a:r>
            <a:r>
              <a:rPr lang="en-US" sz="2800" dirty="0" smtClean="0"/>
              <a:t>; UMLS)</a:t>
            </a:r>
          </a:p>
          <a:p>
            <a:pPr eaLnBrk="1" hangingPunct="1"/>
            <a:r>
              <a:rPr lang="en-US" sz="2800" dirty="0" smtClean="0"/>
              <a:t>canonical form for variants (HGVS: </a:t>
            </a:r>
            <a:r>
              <a:rPr lang="en-US" sz="2800" dirty="0" smtClean="0">
                <a:solidFill>
                  <a:srgbClr val="000091"/>
                </a:solidFill>
              </a:rPr>
              <a:t>c.76A&gt;T</a:t>
            </a:r>
            <a:r>
              <a:rPr lang="en-US" sz="2800" dirty="0" smtClean="0"/>
              <a:t>)</a:t>
            </a:r>
          </a:p>
          <a:p>
            <a:pPr eaLnBrk="1" hangingPunct="1"/>
            <a:r>
              <a:rPr lang="en-US" sz="2800" dirty="0" smtClean="0"/>
              <a:t>map SNPs to </a:t>
            </a:r>
            <a:r>
              <a:rPr lang="en-US" sz="2800" dirty="0" err="1" smtClean="0"/>
              <a:t>RefSNP</a:t>
            </a:r>
            <a:r>
              <a:rPr lang="en-US" sz="2800" dirty="0" smtClean="0"/>
              <a:t>/</a:t>
            </a:r>
            <a:r>
              <a:rPr lang="en-US" sz="2800" dirty="0" err="1" smtClean="0"/>
              <a:t>dbSNP</a:t>
            </a:r>
            <a:endParaRPr lang="en-US" sz="2800" dirty="0" smtClean="0"/>
          </a:p>
          <a:p>
            <a:pPr eaLnBrk="1" hangingPunct="1"/>
            <a:r>
              <a:rPr lang="en-US" sz="2800" dirty="0" smtClean="0"/>
              <a:t>populations to canonical form</a:t>
            </a:r>
          </a:p>
          <a:p>
            <a:pPr eaLnBrk="1" hangingPunct="1"/>
            <a:r>
              <a:rPr lang="en-US" sz="2800" dirty="0" smtClean="0"/>
              <a:t>plain </a:t>
            </a:r>
            <a:r>
              <a:rPr lang="en-US" sz="2800" dirty="0" smtClean="0">
                <a:solidFill>
                  <a:srgbClr val="000091"/>
                </a:solidFill>
              </a:rPr>
              <a:t>dictionary matching</a:t>
            </a:r>
            <a:r>
              <a:rPr lang="en-US" sz="2800" dirty="0" smtClean="0"/>
              <a:t> for drugs &amp; diseases</a:t>
            </a:r>
          </a:p>
          <a:p>
            <a:pPr eaLnBrk="1" hangingPunct="1"/>
            <a:r>
              <a:rPr lang="en-US" sz="2800" dirty="0" smtClean="0">
                <a:solidFill>
                  <a:srgbClr val="000091"/>
                </a:solidFill>
              </a:rPr>
              <a:t>GNAT</a:t>
            </a:r>
            <a:r>
              <a:rPr lang="en-US" sz="2800" dirty="0" smtClean="0"/>
              <a:t> for genes &amp; proteins   [HPL+08]</a:t>
            </a:r>
          </a:p>
          <a:p>
            <a:pPr eaLnBrk="1" hangingPunct="1"/>
            <a:r>
              <a:rPr lang="en-US" dirty="0" smtClean="0"/>
              <a:t>heuristics for all others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0"/>
            <a:ext cx="5334000" cy="762000"/>
          </a:xfrm>
        </p:spPr>
        <p:txBody>
          <a:bodyPr/>
          <a:lstStyle/>
          <a:p>
            <a:pPr eaLnBrk="1" hangingPunct="1">
              <a:defRPr/>
            </a:pPr>
            <a:r>
              <a:rPr lang="en-US" sz="4800" b="1" dirty="0" smtClean="0">
                <a:solidFill>
                  <a:srgbClr val="FFC000"/>
                </a:solidFill>
              </a:rPr>
              <a:t>Data sets</a:t>
            </a:r>
          </a:p>
        </p:txBody>
      </p:sp>
      <p:sp>
        <p:nvSpPr>
          <p:cNvPr id="7171" name="Rectangle 2"/>
          <p:cNvSpPr>
            <a:spLocks noGrp="1" noChangeArrowheads="1"/>
          </p:cNvSpPr>
          <p:nvPr>
            <p:ph type="body" idx="1"/>
          </p:nvPr>
        </p:nvSpPr>
        <p:spPr>
          <a:xfrm>
            <a:off x="609600" y="990600"/>
            <a:ext cx="7772400" cy="4114800"/>
          </a:xfrm>
        </p:spPr>
        <p:txBody>
          <a:bodyPr/>
          <a:lstStyle/>
          <a:p>
            <a:pPr eaLnBrk="1" hangingPunct="1"/>
            <a:r>
              <a:rPr lang="en-US" dirty="0" err="1" smtClean="0"/>
              <a:t>PubMed</a:t>
            </a:r>
            <a:r>
              <a:rPr lang="en-US" dirty="0" smtClean="0"/>
              <a:t> </a:t>
            </a:r>
            <a:r>
              <a:rPr lang="en-US" u="sng" dirty="0" smtClean="0"/>
              <a:t>abstracts</a:t>
            </a:r>
            <a:endParaRPr lang="en-US" dirty="0" smtClean="0"/>
          </a:p>
          <a:p>
            <a:pPr eaLnBrk="1" hangingPunct="1"/>
            <a:r>
              <a:rPr lang="en-US" dirty="0" err="1" smtClean="0"/>
              <a:t>PharmGKB</a:t>
            </a:r>
            <a:r>
              <a:rPr lang="en-US" dirty="0" smtClean="0"/>
              <a:t>: 3614 referenced </a:t>
            </a:r>
            <a:r>
              <a:rPr lang="en-US" dirty="0" err="1" smtClean="0"/>
              <a:t>PubMed</a:t>
            </a:r>
            <a:r>
              <a:rPr lang="en-US" dirty="0" smtClean="0"/>
              <a:t> citations</a:t>
            </a:r>
          </a:p>
          <a:p>
            <a:pPr eaLnBrk="1" hangingPunct="1"/>
            <a:r>
              <a:rPr lang="en-US" dirty="0" smtClean="0"/>
              <a:t>40 VIP </a:t>
            </a:r>
            <a:r>
              <a:rPr lang="en-US" dirty="0" err="1" smtClean="0"/>
              <a:t>PGx</a:t>
            </a:r>
            <a:r>
              <a:rPr lang="en-US" dirty="0" smtClean="0"/>
              <a:t> genes from </a:t>
            </a:r>
            <a:r>
              <a:rPr lang="en-US" dirty="0" err="1" smtClean="0"/>
              <a:t>PharmGKB</a:t>
            </a:r>
            <a:endParaRPr lang="en-US" dirty="0" smtClean="0"/>
          </a:p>
          <a:p>
            <a:pPr eaLnBrk="1" hangingPunct="1"/>
            <a:r>
              <a:rPr lang="en-US" dirty="0" smtClean="0">
                <a:ea typeface="Zapf Dingbats" charset="0"/>
                <a:cs typeface="Zapf Dingbats" charset="0"/>
              </a:rPr>
              <a:t>expanded using </a:t>
            </a:r>
            <a:r>
              <a:rPr lang="en-US" dirty="0" err="1" smtClean="0">
                <a:ea typeface="Zapf Dingbats" charset="0"/>
                <a:cs typeface="Zapf Dingbats" charset="0"/>
              </a:rPr>
              <a:t>PubMed’s</a:t>
            </a:r>
            <a:r>
              <a:rPr lang="en-US" dirty="0" smtClean="0">
                <a:ea typeface="Zapf Dingbats" charset="0"/>
                <a:cs typeface="Zapf Dingbats" charset="0"/>
              </a:rPr>
              <a:t> “Related Articles” functionality ➠ 26,000 additional abstracts</a:t>
            </a:r>
            <a:endParaRPr lang="en-US" dirty="0" smtClean="0"/>
          </a:p>
          <a:p>
            <a:pPr eaLnBrk="1" hangingPunct="1"/>
            <a:r>
              <a:rPr lang="en-US" dirty="0" err="1" smtClean="0">
                <a:ea typeface="Zapf Dingbats" charset="0"/>
                <a:cs typeface="Zapf Dingbats" charset="0"/>
              </a:rPr>
              <a:t>PubMed</a:t>
            </a:r>
            <a:r>
              <a:rPr lang="en-US" dirty="0" smtClean="0">
                <a:ea typeface="Zapf Dingbats" charset="0"/>
                <a:cs typeface="Zapf Dingbats" charset="0"/>
              </a:rPr>
              <a:t> query ➠ 30,000 abstracts</a:t>
            </a:r>
            <a:endParaRPr lang="en-US" dirty="0" smtClean="0"/>
          </a:p>
          <a:p>
            <a:pPr eaLnBrk="1" hangingPunct="1"/>
            <a:r>
              <a:rPr lang="en-US" dirty="0" smtClean="0"/>
              <a:t>around </a:t>
            </a:r>
            <a:r>
              <a:rPr lang="en-US" dirty="0" smtClean="0">
                <a:solidFill>
                  <a:srgbClr val="000091"/>
                </a:solidFill>
              </a:rPr>
              <a:t>58,000 abstracts</a:t>
            </a:r>
          </a:p>
        </p:txBody>
      </p:sp>
      <p:sp>
        <p:nvSpPr>
          <p:cNvPr id="7172" name="Line 3"/>
          <p:cNvSpPr>
            <a:spLocks noChangeShapeType="1"/>
          </p:cNvSpPr>
          <p:nvPr/>
        </p:nvSpPr>
        <p:spPr bwMode="auto">
          <a:xfrm>
            <a:off x="609600" y="5410200"/>
            <a:ext cx="8041005" cy="0"/>
          </a:xfrm>
          <a:prstGeom prst="line">
            <a:avLst/>
          </a:prstGeom>
          <a:noFill/>
          <a:ln w="38100">
            <a:solidFill>
              <a:schemeClr val="tx1"/>
            </a:solidFill>
            <a:miter lim="800000"/>
            <a:headEnd/>
            <a:tailEnd/>
          </a:ln>
        </p:spPr>
        <p:txBody>
          <a:bodyPr lIns="0" tIns="0" rIns="0" bIns="0"/>
          <a:lstStyle/>
          <a:p>
            <a:endParaRPr lang="en-US"/>
          </a:p>
        </p:txBody>
      </p:sp>
      <p:pic>
        <p:nvPicPr>
          <p:cNvPr id="7173" name="Picture 4"/>
          <p:cNvPicPr>
            <a:picLocks noChangeArrowheads="1"/>
          </p:cNvPicPr>
          <p:nvPr/>
        </p:nvPicPr>
        <p:blipFill>
          <a:blip r:embed="rId3"/>
          <a:srcRect/>
          <a:stretch>
            <a:fillRect/>
          </a:stretch>
        </p:blipFill>
        <p:spPr bwMode="auto">
          <a:xfrm>
            <a:off x="2160270" y="6100763"/>
            <a:ext cx="6846570" cy="685800"/>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pPr eaLnBrk="1" hangingPunct="1">
              <a:defRPr/>
            </a:pPr>
            <a:r>
              <a:rPr lang="en-US" b="1" dirty="0" smtClean="0">
                <a:solidFill>
                  <a:srgbClr val="FFC000"/>
                </a:solidFill>
              </a:rPr>
              <a:t>Relationship extraction</a:t>
            </a:r>
          </a:p>
        </p:txBody>
      </p:sp>
      <p:sp>
        <p:nvSpPr>
          <p:cNvPr id="8195" name="Rectangle 2"/>
          <p:cNvSpPr>
            <a:spLocks noGrp="1" noChangeArrowheads="1"/>
          </p:cNvSpPr>
          <p:nvPr>
            <p:ph type="body" idx="1"/>
          </p:nvPr>
        </p:nvSpPr>
        <p:spPr>
          <a:xfrm>
            <a:off x="685800" y="1752600"/>
            <a:ext cx="7772400" cy="4114800"/>
          </a:xfrm>
        </p:spPr>
        <p:txBody>
          <a:bodyPr/>
          <a:lstStyle/>
          <a:p>
            <a:pPr eaLnBrk="1" hangingPunct="1"/>
            <a:r>
              <a:rPr lang="en-US" dirty="0" smtClean="0"/>
              <a:t>mostly simple heuristics</a:t>
            </a:r>
          </a:p>
          <a:p>
            <a:pPr eaLnBrk="1" hangingPunct="1"/>
            <a:r>
              <a:rPr lang="en-US" dirty="0" smtClean="0">
                <a:solidFill>
                  <a:srgbClr val="000091"/>
                </a:solidFill>
              </a:rPr>
              <a:t>sentence-level co-occurrence</a:t>
            </a:r>
            <a:r>
              <a:rPr lang="en-US" dirty="0" smtClean="0"/>
              <a:t> + keywords (for different kinds of relations:                     [CKY+08] )</a:t>
            </a:r>
          </a:p>
        </p:txBody>
      </p:sp>
      <p:pic>
        <p:nvPicPr>
          <p:cNvPr id="8196" name="Picture 3"/>
          <p:cNvPicPr>
            <a:picLocks noChangeArrowheads="1"/>
          </p:cNvPicPr>
          <p:nvPr/>
        </p:nvPicPr>
        <p:blipFill>
          <a:blip r:embed="rId3"/>
          <a:srcRect/>
          <a:stretch>
            <a:fillRect/>
          </a:stretch>
        </p:blipFill>
        <p:spPr bwMode="auto">
          <a:xfrm>
            <a:off x="1447800" y="3962400"/>
            <a:ext cx="5619750" cy="2895600"/>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0"/>
            <a:ext cx="5562600" cy="685800"/>
          </a:xfrm>
        </p:spPr>
        <p:txBody>
          <a:bodyPr/>
          <a:lstStyle/>
          <a:p>
            <a:pPr eaLnBrk="1" hangingPunct="1">
              <a:defRPr/>
            </a:pPr>
            <a:r>
              <a:rPr lang="en-US" sz="4000" b="1" dirty="0" smtClean="0">
                <a:solidFill>
                  <a:srgbClr val="FFC000"/>
                </a:solidFill>
              </a:rPr>
              <a:t>Summary for a gene </a:t>
            </a:r>
            <a:r>
              <a:rPr lang="en-US" b="1" dirty="0" smtClean="0">
                <a:solidFill>
                  <a:srgbClr val="FFC000"/>
                </a:solidFill>
              </a:rPr>
              <a:t>..</a:t>
            </a:r>
          </a:p>
        </p:txBody>
      </p:sp>
      <p:pic>
        <p:nvPicPr>
          <p:cNvPr id="9219" name="Picture 2"/>
          <p:cNvPicPr>
            <a:picLocks noChangeAspect="1" noChangeArrowheads="1"/>
          </p:cNvPicPr>
          <p:nvPr/>
        </p:nvPicPr>
        <p:blipFill>
          <a:blip r:embed="rId3"/>
          <a:srcRect/>
          <a:stretch>
            <a:fillRect/>
          </a:stretch>
        </p:blipFill>
        <p:spPr bwMode="auto">
          <a:xfrm>
            <a:off x="-4286" y="862965"/>
            <a:ext cx="9159717" cy="6000750"/>
          </a:xfrm>
          <a:prstGeom prst="rect">
            <a:avLst/>
          </a:prstGeom>
          <a:noFill/>
          <a:ln w="12700">
            <a:noFill/>
            <a:miter lim="800000"/>
            <a:headEnd/>
            <a:tailEnd/>
          </a:ln>
        </p:spPr>
      </p:pic>
      <p:pic>
        <p:nvPicPr>
          <p:cNvPr id="9220" name="Picture 3"/>
          <p:cNvPicPr>
            <a:picLocks noChangeAspect="1" noChangeArrowheads="1"/>
          </p:cNvPicPr>
          <p:nvPr/>
        </p:nvPicPr>
        <p:blipFill>
          <a:blip r:embed="rId4"/>
          <a:srcRect/>
          <a:stretch>
            <a:fillRect/>
          </a:stretch>
        </p:blipFill>
        <p:spPr bwMode="auto">
          <a:xfrm>
            <a:off x="0" y="862965"/>
            <a:ext cx="9166860" cy="371475"/>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09600" y="0"/>
            <a:ext cx="3962400" cy="685800"/>
          </a:xfrm>
        </p:spPr>
        <p:txBody>
          <a:bodyPr/>
          <a:lstStyle/>
          <a:p>
            <a:pPr eaLnBrk="1" hangingPunct="1">
              <a:defRPr/>
            </a:pPr>
            <a:r>
              <a:rPr lang="en-US" b="1" dirty="0" smtClean="0">
                <a:solidFill>
                  <a:srgbClr val="FFC000"/>
                </a:solidFill>
              </a:rPr>
              <a:t>... and a drug</a:t>
            </a:r>
          </a:p>
        </p:txBody>
      </p:sp>
      <p:pic>
        <p:nvPicPr>
          <p:cNvPr id="10243" name="Picture 2"/>
          <p:cNvPicPr>
            <a:picLocks noChangeAspect="1" noChangeArrowheads="1"/>
          </p:cNvPicPr>
          <p:nvPr/>
        </p:nvPicPr>
        <p:blipFill>
          <a:blip r:embed="rId3"/>
          <a:srcRect/>
          <a:stretch>
            <a:fillRect/>
          </a:stretch>
        </p:blipFill>
        <p:spPr bwMode="auto">
          <a:xfrm>
            <a:off x="5715" y="1401604"/>
            <a:ext cx="9109710" cy="5307806"/>
          </a:xfrm>
          <a:prstGeom prst="rect">
            <a:avLst/>
          </a:prstGeom>
          <a:noFill/>
          <a:ln w="12700">
            <a:noFill/>
            <a:miter lim="800000"/>
            <a:headEnd/>
            <a:tailEnd/>
          </a:ln>
        </p:spPr>
      </p:pic>
      <p:pic>
        <p:nvPicPr>
          <p:cNvPr id="10244" name="Picture 3"/>
          <p:cNvPicPr>
            <a:picLocks noChangeAspect="1" noChangeArrowheads="1"/>
          </p:cNvPicPr>
          <p:nvPr/>
        </p:nvPicPr>
        <p:blipFill>
          <a:blip r:embed="rId4"/>
          <a:srcRect/>
          <a:stretch>
            <a:fillRect/>
          </a:stretch>
        </p:blipFill>
        <p:spPr bwMode="auto">
          <a:xfrm>
            <a:off x="0" y="862965"/>
            <a:ext cx="9166860" cy="371475"/>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0" y="990600"/>
            <a:ext cx="7543800" cy="990600"/>
          </a:xfrm>
        </p:spPr>
        <p:txBody>
          <a:bodyPr/>
          <a:lstStyle/>
          <a:p>
            <a:r>
              <a:rPr lang="en-US" dirty="0" smtClean="0">
                <a:solidFill>
                  <a:srgbClr val="FFC000"/>
                </a:solidFill>
              </a:rPr>
              <a:t>Questions of our interest – </a:t>
            </a:r>
            <a:br>
              <a:rPr lang="en-US" dirty="0" smtClean="0">
                <a:solidFill>
                  <a:srgbClr val="FFC000"/>
                </a:solidFill>
              </a:rPr>
            </a:br>
            <a:r>
              <a:rPr lang="en-US" dirty="0" smtClean="0">
                <a:solidFill>
                  <a:srgbClr val="FFC000"/>
                </a:solidFill>
              </a:rPr>
              <a:t>at a high level</a:t>
            </a:r>
          </a:p>
        </p:txBody>
      </p:sp>
      <p:sp>
        <p:nvSpPr>
          <p:cNvPr id="4099" name="Content Placeholder 2"/>
          <p:cNvSpPr>
            <a:spLocks noGrp="1"/>
          </p:cNvSpPr>
          <p:nvPr>
            <p:ph idx="1"/>
          </p:nvPr>
        </p:nvSpPr>
        <p:spPr>
          <a:xfrm>
            <a:off x="609600" y="2286000"/>
            <a:ext cx="7772400" cy="4114800"/>
          </a:xfrm>
        </p:spPr>
        <p:txBody>
          <a:bodyPr/>
          <a:lstStyle/>
          <a:p>
            <a:r>
              <a:rPr lang="en-US" dirty="0" smtClean="0"/>
              <a:t>Explain (a set of) observations; make a diagnosis based on observations</a:t>
            </a:r>
          </a:p>
          <a:p>
            <a:r>
              <a:rPr lang="en-US" dirty="0" smtClean="0"/>
              <a:t>Predict the impact of particular interventions</a:t>
            </a:r>
          </a:p>
          <a:p>
            <a:r>
              <a:rPr lang="en-US" dirty="0" smtClean="0"/>
              <a:t>Design a drug therapy.</a:t>
            </a:r>
          </a:p>
          <a:p>
            <a:r>
              <a:rPr lang="en-US" dirty="0" smtClean="0"/>
              <a:t>Generate hypothesis regarding hitherto unknown aspects of a bio-process.</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304800" y="0"/>
            <a:ext cx="4114800" cy="762000"/>
          </a:xfrm>
        </p:spPr>
        <p:txBody>
          <a:bodyPr/>
          <a:lstStyle/>
          <a:p>
            <a:pPr eaLnBrk="1" hangingPunct="1">
              <a:defRPr/>
            </a:pPr>
            <a:r>
              <a:rPr lang="en-US" b="1" dirty="0" smtClean="0">
                <a:solidFill>
                  <a:srgbClr val="FFC000"/>
                </a:solidFill>
              </a:rPr>
              <a:t>Evaluation</a:t>
            </a:r>
          </a:p>
        </p:txBody>
      </p:sp>
      <p:sp>
        <p:nvSpPr>
          <p:cNvPr id="13315" name="Rectangle 2"/>
          <p:cNvSpPr>
            <a:spLocks noGrp="1" noChangeArrowheads="1"/>
          </p:cNvSpPr>
          <p:nvPr>
            <p:ph type="body" idx="1"/>
          </p:nvPr>
        </p:nvSpPr>
        <p:spPr>
          <a:xfrm>
            <a:off x="381000" y="838200"/>
            <a:ext cx="7985760" cy="5364480"/>
          </a:xfrm>
        </p:spPr>
        <p:txBody>
          <a:bodyPr/>
          <a:lstStyle/>
          <a:p>
            <a:pPr eaLnBrk="1" hangingPunct="1"/>
            <a:r>
              <a:rPr lang="en-US" sz="2800" dirty="0" smtClean="0">
                <a:solidFill>
                  <a:srgbClr val="000091"/>
                </a:solidFill>
              </a:rPr>
              <a:t>comparison</a:t>
            </a:r>
            <a:r>
              <a:rPr lang="en-US" sz="2800" dirty="0" smtClean="0"/>
              <a:t> to </a:t>
            </a:r>
            <a:r>
              <a:rPr lang="en-US" sz="2800" dirty="0" err="1" smtClean="0"/>
              <a:t>PharmGKB</a:t>
            </a:r>
            <a:r>
              <a:rPr lang="en-US" sz="2800" dirty="0" smtClean="0"/>
              <a:t> and </a:t>
            </a:r>
            <a:r>
              <a:rPr lang="en-US" sz="2800" dirty="0" err="1" smtClean="0"/>
              <a:t>DrugBank</a:t>
            </a:r>
            <a:endParaRPr lang="en-US" sz="2800" dirty="0" smtClean="0"/>
          </a:p>
          <a:p>
            <a:pPr marL="685800" lvl="1" eaLnBrk="1" hangingPunct="1"/>
            <a:r>
              <a:rPr lang="en-US" sz="2400" dirty="0" smtClean="0"/>
              <a:t>coverage / recall</a:t>
            </a:r>
          </a:p>
          <a:p>
            <a:pPr marL="685800" lvl="1" eaLnBrk="1" hangingPunct="1"/>
            <a:r>
              <a:rPr lang="en-US" sz="2400" dirty="0" smtClean="0">
                <a:ea typeface="Zapf Dingbats" charset="0"/>
                <a:cs typeface="Zapf Dingbats" charset="0"/>
              </a:rPr>
              <a:t>relation not in PGKB ➠ wrong </a:t>
            </a:r>
            <a:r>
              <a:rPr lang="en-US" sz="2400" i="1" dirty="0" smtClean="0"/>
              <a:t>or</a:t>
            </a:r>
            <a:r>
              <a:rPr lang="en-US" sz="2400" dirty="0" smtClean="0"/>
              <a:t> just not in PGKB</a:t>
            </a:r>
          </a:p>
          <a:p>
            <a:pPr eaLnBrk="1" hangingPunct="1"/>
            <a:r>
              <a:rPr lang="en-US" sz="2800" dirty="0" smtClean="0">
                <a:solidFill>
                  <a:srgbClr val="000091"/>
                </a:solidFill>
              </a:rPr>
              <a:t>manual validation</a:t>
            </a:r>
            <a:r>
              <a:rPr lang="en-US" sz="2800" dirty="0" smtClean="0"/>
              <a:t> of predictions</a:t>
            </a:r>
          </a:p>
          <a:p>
            <a:pPr marL="685800" lvl="1" eaLnBrk="1" hangingPunct="1"/>
            <a:r>
              <a:rPr lang="en-US" sz="2400" dirty="0" smtClean="0"/>
              <a:t>precision &amp; recall</a:t>
            </a:r>
          </a:p>
          <a:p>
            <a:pPr eaLnBrk="1" hangingPunct="1"/>
            <a:r>
              <a:rPr lang="en-US" sz="2800" dirty="0" smtClean="0"/>
              <a:t>BANNER: 86% F-score on </a:t>
            </a:r>
            <a:r>
              <a:rPr lang="en-US" sz="2800" dirty="0" err="1" smtClean="0"/>
              <a:t>BioCreative</a:t>
            </a:r>
            <a:r>
              <a:rPr lang="en-US" sz="2800" dirty="0" smtClean="0"/>
              <a:t> 2 GM</a:t>
            </a:r>
          </a:p>
          <a:p>
            <a:pPr eaLnBrk="1" hangingPunct="1"/>
            <a:r>
              <a:rPr lang="en-US" sz="2800" dirty="0" smtClean="0"/>
              <a:t>GNAT: 85% F-score on </a:t>
            </a:r>
            <a:r>
              <a:rPr lang="en-US" sz="2800" dirty="0" err="1" smtClean="0"/>
              <a:t>BioCreative</a:t>
            </a:r>
            <a:r>
              <a:rPr lang="en-US" sz="2800" dirty="0" smtClean="0"/>
              <a:t> 2 GN (human)</a:t>
            </a:r>
          </a:p>
          <a:p>
            <a:pPr eaLnBrk="1" hangingPunct="1"/>
            <a:r>
              <a:rPr lang="en-US" sz="2800" dirty="0" smtClean="0"/>
              <a:t>prior evaluations: [CTK+06@PSB] and others</a:t>
            </a:r>
          </a:p>
          <a:p>
            <a:pPr marL="685800" lvl="1" eaLnBrk="1" hangingPunct="1"/>
            <a:r>
              <a:rPr lang="en-US" sz="2400" dirty="0" smtClean="0"/>
              <a:t>high confidence in co-occurrence for some relations (</a:t>
            </a:r>
            <a:r>
              <a:rPr lang="en-US" sz="2400" dirty="0" smtClean="0">
                <a:solidFill>
                  <a:srgbClr val="000091"/>
                </a:solidFill>
              </a:rPr>
              <a:t>gene-disease = 94%</a:t>
            </a:r>
            <a:r>
              <a:rPr lang="en-US" sz="2400" dirty="0" smtClean="0"/>
              <a:t>, gene-drug, drug-disease) but not others (</a:t>
            </a:r>
            <a:r>
              <a:rPr lang="en-US" sz="2400" dirty="0" smtClean="0">
                <a:solidFill>
                  <a:srgbClr val="000091"/>
                </a:solidFill>
              </a:rPr>
              <a:t>protein-protein &lt; 50%</a:t>
            </a:r>
            <a:r>
              <a:rPr lang="en-US" sz="2400" dirty="0"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09600" y="0"/>
            <a:ext cx="3657600" cy="685800"/>
          </a:xfrm>
        </p:spPr>
        <p:txBody>
          <a:bodyPr/>
          <a:lstStyle/>
          <a:p>
            <a:pPr eaLnBrk="1" hangingPunct="1">
              <a:defRPr/>
            </a:pPr>
            <a:r>
              <a:rPr lang="en-US" b="1" dirty="0" smtClean="0">
                <a:solidFill>
                  <a:srgbClr val="FFC000"/>
                </a:solidFill>
              </a:rPr>
              <a:t>Results ...</a:t>
            </a:r>
          </a:p>
        </p:txBody>
      </p:sp>
      <p:sp>
        <p:nvSpPr>
          <p:cNvPr id="14339" name="Rectangle 2"/>
          <p:cNvSpPr>
            <a:spLocks noGrp="1" noChangeArrowheads="1"/>
          </p:cNvSpPr>
          <p:nvPr>
            <p:ph type="body" idx="1"/>
          </p:nvPr>
        </p:nvSpPr>
        <p:spPr>
          <a:xfrm>
            <a:off x="304800" y="914400"/>
            <a:ext cx="8492490" cy="3051810"/>
          </a:xfrm>
        </p:spPr>
        <p:txBody>
          <a:bodyPr/>
          <a:lstStyle/>
          <a:p>
            <a:pPr eaLnBrk="1" hangingPunct="1"/>
            <a:r>
              <a:rPr lang="en-US" dirty="0" smtClean="0"/>
              <a:t>… from manual evaluation</a:t>
            </a:r>
          </a:p>
          <a:p>
            <a:pPr marL="685800" lvl="1" eaLnBrk="1" hangingPunct="1"/>
            <a:r>
              <a:rPr lang="en-US" dirty="0" smtClean="0">
                <a:ea typeface="Zapf Dingbats" charset="0"/>
                <a:cs typeface="Zapf Dingbats" charset="0"/>
              </a:rPr>
              <a:t>1141 relations ➠ check each evidence sentence for TP/FP/FN</a:t>
            </a:r>
            <a:endParaRPr lang="en-US" dirty="0" smtClean="0"/>
          </a:p>
        </p:txBody>
      </p:sp>
      <p:pic>
        <p:nvPicPr>
          <p:cNvPr id="14340" name="Picture 3"/>
          <p:cNvPicPr>
            <a:picLocks noChangeArrowheads="1"/>
          </p:cNvPicPr>
          <p:nvPr/>
        </p:nvPicPr>
        <p:blipFill>
          <a:blip r:embed="rId3"/>
          <a:srcRect/>
          <a:stretch>
            <a:fillRect/>
          </a:stretch>
        </p:blipFill>
        <p:spPr bwMode="auto">
          <a:xfrm>
            <a:off x="440055" y="2478882"/>
            <a:ext cx="8263890" cy="3611880"/>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029200" cy="609600"/>
          </a:xfrm>
        </p:spPr>
        <p:txBody>
          <a:bodyPr/>
          <a:lstStyle/>
          <a:p>
            <a:r>
              <a:rPr lang="en-US" dirty="0" smtClean="0">
                <a:solidFill>
                  <a:srgbClr val="FFC000"/>
                </a:solidFill>
              </a:rPr>
              <a:t>Outline of the rest</a:t>
            </a:r>
            <a:endParaRPr lang="en-US" dirty="0">
              <a:solidFill>
                <a:srgbClr val="FFC000"/>
              </a:solidFill>
            </a:endParaRPr>
          </a:p>
        </p:txBody>
      </p:sp>
      <p:sp>
        <p:nvSpPr>
          <p:cNvPr id="3" name="Content Placeholder 2"/>
          <p:cNvSpPr>
            <a:spLocks noGrp="1"/>
          </p:cNvSpPr>
          <p:nvPr>
            <p:ph idx="1"/>
          </p:nvPr>
        </p:nvSpPr>
        <p:spPr>
          <a:xfrm>
            <a:off x="609600" y="1371600"/>
            <a:ext cx="7772400" cy="4648200"/>
          </a:xfrm>
        </p:spPr>
        <p:txBody>
          <a:bodyPr/>
          <a:lstStyle/>
          <a:p>
            <a:r>
              <a:rPr lang="en-US" sz="2400" dirty="0" smtClean="0"/>
              <a:t>Extraction of facts</a:t>
            </a:r>
          </a:p>
          <a:p>
            <a:pPr lvl="1"/>
            <a:r>
              <a:rPr lang="en-US" sz="2000" dirty="0" smtClean="0">
                <a:solidFill>
                  <a:schemeClr val="bg2">
                    <a:lumMod val="60000"/>
                    <a:lumOff val="40000"/>
                  </a:schemeClr>
                </a:solidFill>
              </a:rPr>
              <a:t>Extracting Facts from text: protein-protein interactions</a:t>
            </a:r>
          </a:p>
          <a:p>
            <a:pPr lvl="1"/>
            <a:r>
              <a:rPr lang="en-US" sz="2000" dirty="0" err="1" smtClean="0">
                <a:solidFill>
                  <a:schemeClr val="bg2">
                    <a:lumMod val="60000"/>
                    <a:lumOff val="40000"/>
                  </a:schemeClr>
                </a:solidFill>
              </a:rPr>
              <a:t>SNPshot</a:t>
            </a:r>
            <a:r>
              <a:rPr lang="en-US" sz="2000" dirty="0" smtClean="0">
                <a:solidFill>
                  <a:schemeClr val="bg2">
                    <a:lumMod val="60000"/>
                    <a:lumOff val="40000"/>
                  </a:schemeClr>
                </a:solidFill>
              </a:rPr>
              <a:t> of </a:t>
            </a:r>
            <a:r>
              <a:rPr lang="en-US" sz="2000" dirty="0" err="1" smtClean="0">
                <a:solidFill>
                  <a:schemeClr val="bg2">
                    <a:lumMod val="60000"/>
                    <a:lumOff val="40000"/>
                  </a:schemeClr>
                </a:solidFill>
              </a:rPr>
              <a:t>PubMed</a:t>
            </a:r>
            <a:endParaRPr lang="en-US" sz="2000" dirty="0" smtClean="0">
              <a:solidFill>
                <a:schemeClr val="bg2">
                  <a:lumMod val="60000"/>
                  <a:lumOff val="40000"/>
                </a:schemeClr>
              </a:solidFill>
            </a:endParaRPr>
          </a:p>
          <a:p>
            <a:pPr lvl="1"/>
            <a:r>
              <a:rPr lang="en-US" sz="2000" dirty="0" smtClean="0"/>
              <a:t>Generalizing text extraction: querying parse trees</a:t>
            </a:r>
          </a:p>
          <a:p>
            <a:r>
              <a:rPr lang="en-US" sz="2400" dirty="0" smtClean="0"/>
              <a:t>Reasoning</a:t>
            </a:r>
          </a:p>
          <a:p>
            <a:pPr lvl="1"/>
            <a:r>
              <a:rPr lang="en-US" sz="2000" dirty="0" smtClean="0"/>
              <a:t>Examples of reasoning: building pathways</a:t>
            </a:r>
          </a:p>
          <a:p>
            <a:pPr lvl="1"/>
            <a:r>
              <a:rPr lang="en-US" sz="2000" dirty="0" smtClean="0"/>
              <a:t>More reasoning (Ongoing work):   Studying drug-drug interactions</a:t>
            </a:r>
          </a:p>
          <a:p>
            <a:r>
              <a:rPr lang="en-US" sz="2400" dirty="0" smtClean="0"/>
              <a:t>Looking beyond automatic extraction and manual </a:t>
            </a:r>
            <a:r>
              <a:rPr lang="en-US" sz="2400" dirty="0" err="1" smtClean="0"/>
              <a:t>curation</a:t>
            </a:r>
            <a:endParaRPr lang="en-US" sz="2400" dirty="0" smtClean="0"/>
          </a:p>
          <a:p>
            <a:r>
              <a:rPr lang="en-US" sz="2400" dirty="0" smtClean="0"/>
              <a:t>Future work: Extraction of richer knowledge</a:t>
            </a:r>
          </a:p>
          <a:p>
            <a:r>
              <a:rPr lang="en-US" sz="2400" dirty="0" smtClean="0"/>
              <a:t>Conclusion</a:t>
            </a:r>
          </a:p>
          <a:p>
            <a:pPr>
              <a:buNone/>
            </a:pPr>
            <a:endParaRPr lang="en-US" sz="2400"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09800"/>
            <a:ext cx="7772400" cy="1362075"/>
          </a:xfrm>
        </p:spPr>
        <p:txBody>
          <a:bodyPr/>
          <a:lstStyle/>
          <a:p>
            <a:r>
              <a:rPr lang="en-US" cap="none" dirty="0" smtClean="0"/>
              <a:t>Generalizing text extraction:</a:t>
            </a:r>
            <a:br>
              <a:rPr lang="en-US" cap="none" dirty="0" smtClean="0"/>
            </a:br>
            <a:r>
              <a:rPr lang="en-US" cap="none" dirty="0" smtClean="0"/>
              <a:t>Querying Parse Trees </a:t>
            </a:r>
            <a:endParaRPr lang="en-US" cap="none" dirty="0"/>
          </a:p>
        </p:txBody>
      </p:sp>
      <p:sp>
        <p:nvSpPr>
          <p:cNvPr id="5" name="Text Placeholder 4"/>
          <p:cNvSpPr>
            <a:spLocks noGrp="1"/>
          </p:cNvSpPr>
          <p:nvPr>
            <p:ph type="body" idx="1"/>
          </p:nvPr>
        </p:nvSpPr>
        <p:spPr>
          <a:xfrm>
            <a:off x="609600" y="1447801"/>
            <a:ext cx="7772400" cy="381000"/>
          </a:xfr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5410200" cy="762000"/>
          </a:xfrm>
        </p:spPr>
        <p:txBody>
          <a:bodyPr/>
          <a:lstStyle/>
          <a:p>
            <a:pPr eaLnBrk="1" hangingPunct="1"/>
            <a:r>
              <a:rPr lang="en-US" b="1" dirty="0" smtClean="0">
                <a:solidFill>
                  <a:srgbClr val="FFC000"/>
                </a:solidFill>
              </a:rPr>
              <a:t>Motivation</a:t>
            </a:r>
          </a:p>
        </p:txBody>
      </p:sp>
      <p:sp>
        <p:nvSpPr>
          <p:cNvPr id="6147" name="Content Placeholder 2"/>
          <p:cNvSpPr>
            <a:spLocks noGrp="1"/>
          </p:cNvSpPr>
          <p:nvPr>
            <p:ph idx="1"/>
          </p:nvPr>
        </p:nvSpPr>
        <p:spPr>
          <a:xfrm>
            <a:off x="457200" y="1066800"/>
            <a:ext cx="8229600" cy="5126038"/>
          </a:xfrm>
        </p:spPr>
        <p:txBody>
          <a:bodyPr/>
          <a:lstStyle/>
          <a:p>
            <a:pPr eaLnBrk="1" hangingPunct="1">
              <a:lnSpc>
                <a:spcPct val="90000"/>
              </a:lnSpc>
            </a:pPr>
            <a:r>
              <a:rPr lang="en-US" sz="2800" dirty="0" smtClean="0"/>
              <a:t>Traditional information extraction technique works as a pipeline</a:t>
            </a:r>
          </a:p>
          <a:p>
            <a:pPr lvl="1" eaLnBrk="1" hangingPunct="1">
              <a:lnSpc>
                <a:spcPct val="90000"/>
              </a:lnSpc>
            </a:pPr>
            <a:r>
              <a:rPr lang="en-US" sz="2400" dirty="0" smtClean="0"/>
              <a:t>Perform grammar parsing, named entity identifier, named entity recognizer, normalization, extraction</a:t>
            </a:r>
          </a:p>
          <a:p>
            <a:pPr eaLnBrk="1" hangingPunct="1">
              <a:lnSpc>
                <a:spcPct val="90000"/>
              </a:lnSpc>
            </a:pPr>
            <a:r>
              <a:rPr lang="en-US" sz="2800" dirty="0" smtClean="0"/>
              <a:t>Information extraction is seen as a one-time process</a:t>
            </a:r>
          </a:p>
          <a:p>
            <a:pPr eaLnBrk="1" hangingPunct="1">
              <a:lnSpc>
                <a:spcPct val="90000"/>
              </a:lnSpc>
            </a:pPr>
            <a:r>
              <a:rPr lang="en-US" sz="2800" dirty="0" smtClean="0"/>
              <a:t>Common issues in the development of extraction system</a:t>
            </a:r>
          </a:p>
          <a:p>
            <a:pPr lvl="1" eaLnBrk="1" hangingPunct="1">
              <a:lnSpc>
                <a:spcPct val="90000"/>
              </a:lnSpc>
            </a:pPr>
            <a:r>
              <a:rPr lang="en-US" sz="2400" dirty="0" smtClean="0"/>
              <a:t>What if we change our extraction goals?</a:t>
            </a:r>
          </a:p>
          <a:p>
            <a:pPr lvl="2" eaLnBrk="1" hangingPunct="1">
              <a:lnSpc>
                <a:spcPct val="90000"/>
              </a:lnSpc>
            </a:pPr>
            <a:r>
              <a:rPr lang="en-US" sz="2000" dirty="0" smtClean="0"/>
              <a:t>e.g. extract gene-disease associations rather than protein-protein interactions</a:t>
            </a:r>
          </a:p>
          <a:p>
            <a:pPr lvl="1" eaLnBrk="1" hangingPunct="1">
              <a:lnSpc>
                <a:spcPct val="90000"/>
              </a:lnSpc>
            </a:pPr>
            <a:r>
              <a:rPr lang="en-US" sz="2400" dirty="0" smtClean="0"/>
              <a:t>What if we have an improved NER system?</a:t>
            </a:r>
          </a:p>
          <a:p>
            <a:pPr lvl="1" eaLnBrk="1" hangingPunct="1">
              <a:lnSpc>
                <a:spcPct val="90000"/>
              </a:lnSpc>
            </a:pPr>
            <a:r>
              <a:rPr lang="en-US" sz="2400" dirty="0" smtClean="0"/>
              <a:t>Which of the extraction patterns work well?</a:t>
            </a:r>
          </a:p>
          <a:p>
            <a:pPr eaLnBrk="1" hangingPunct="1">
              <a:lnSpc>
                <a:spcPct val="90000"/>
              </a:lnSpc>
            </a:pPr>
            <a:endParaRPr lang="en-US" dirty="0" smtClean="0"/>
          </a:p>
          <a:p>
            <a:pPr lvl="1" eaLnBrk="1" hangingPunct="1">
              <a:lnSpc>
                <a:spcPct val="90000"/>
              </a:lnSpc>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7772400" cy="5715000"/>
          </a:xfrm>
        </p:spPr>
        <p:txBody>
          <a:bodyPr/>
          <a:lstStyle/>
          <a:p>
            <a:r>
              <a:rPr lang="en-US" sz="2800" dirty="0" smtClean="0"/>
              <a:t>Information extraction should </a:t>
            </a:r>
            <a:r>
              <a:rPr lang="en-US" sz="2800" i="1" dirty="0" smtClean="0"/>
              <a:t>not</a:t>
            </a:r>
            <a:r>
              <a:rPr lang="en-US" sz="2800" dirty="0" smtClean="0"/>
              <a:t> be seen as a pipeline or one-time process</a:t>
            </a:r>
          </a:p>
          <a:p>
            <a:r>
              <a:rPr lang="en-US" sz="2800" dirty="0" smtClean="0"/>
              <a:t>With the pipeline approach, need to re-extract from the entire text collection</a:t>
            </a:r>
          </a:p>
          <a:p>
            <a:pPr lvl="1"/>
            <a:r>
              <a:rPr lang="en-US" sz="2400" dirty="0" smtClean="0"/>
              <a:t>Computationally expensive!</a:t>
            </a:r>
          </a:p>
          <a:p>
            <a:r>
              <a:rPr lang="en-US" sz="2800" dirty="0" smtClean="0"/>
              <a:t>But change of extraction goals or improvement of components </a:t>
            </a:r>
            <a:r>
              <a:rPr lang="en-US" sz="2800" i="1" dirty="0" smtClean="0"/>
              <a:t>does not affect</a:t>
            </a:r>
            <a:r>
              <a:rPr lang="en-US" sz="2800" dirty="0" smtClean="0"/>
              <a:t> the entire text collection</a:t>
            </a:r>
          </a:p>
          <a:p>
            <a:pPr lvl="1"/>
            <a:r>
              <a:rPr lang="en-US" sz="2400" dirty="0" smtClean="0"/>
              <a:t>if we extract gene-disease associations, only need to extract from sentences that have gene and disease mentions</a:t>
            </a:r>
          </a:p>
          <a:p>
            <a:pPr lvl="1"/>
            <a:r>
              <a:rPr lang="en-US" sz="2400" dirty="0" smtClean="0"/>
              <a:t>if we deploy a new NER, only sentences that are newly tagged are needed to perform re-extraction</a:t>
            </a:r>
          </a:p>
          <a:p>
            <a:endParaRPr lang="en-US" dirty="0"/>
          </a:p>
        </p:txBody>
      </p:sp>
      <p:sp>
        <p:nvSpPr>
          <p:cNvPr id="4" name="Title 1"/>
          <p:cNvSpPr>
            <a:spLocks noGrp="1"/>
          </p:cNvSpPr>
          <p:nvPr>
            <p:ph type="title"/>
          </p:nvPr>
        </p:nvSpPr>
        <p:spPr>
          <a:xfrm>
            <a:off x="381000" y="0"/>
            <a:ext cx="4419600" cy="685800"/>
          </a:xfrm>
        </p:spPr>
        <p:txBody>
          <a:bodyPr/>
          <a:lstStyle/>
          <a:p>
            <a:pPr eaLnBrk="1" hangingPunct="1"/>
            <a:r>
              <a:rPr lang="en-US" b="1" dirty="0" smtClean="0">
                <a:solidFill>
                  <a:srgbClr val="FFC000"/>
                </a:solidFill>
              </a:rPr>
              <a:t>Motivation</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solidFill>
                  <a:srgbClr val="FFC000"/>
                </a:solidFill>
              </a:rPr>
              <a:t>What’s needed for extraction?</a:t>
            </a:r>
          </a:p>
        </p:txBody>
      </p:sp>
      <p:sp>
        <p:nvSpPr>
          <p:cNvPr id="8195" name="Content Placeholder 2"/>
          <p:cNvSpPr>
            <a:spLocks noGrp="1"/>
          </p:cNvSpPr>
          <p:nvPr>
            <p:ph idx="1"/>
          </p:nvPr>
        </p:nvSpPr>
        <p:spPr>
          <a:xfrm>
            <a:off x="228600" y="1828800"/>
            <a:ext cx="8686800" cy="5029200"/>
          </a:xfrm>
        </p:spPr>
        <p:txBody>
          <a:bodyPr/>
          <a:lstStyle/>
          <a:p>
            <a:pPr eaLnBrk="1" hangingPunct="1"/>
            <a:r>
              <a:rPr lang="en-US" dirty="0" smtClean="0"/>
              <a:t>To minimize reprocessing, we need to store parse trees and semantic information</a:t>
            </a:r>
          </a:p>
          <a:p>
            <a:pPr lvl="1" eaLnBrk="1" hangingPunct="1"/>
            <a:r>
              <a:rPr lang="en-US" dirty="0" smtClean="0"/>
              <a:t>a database is ideal to store information that we need to perform extraction</a:t>
            </a:r>
          </a:p>
          <a:p>
            <a:pPr eaLnBrk="1" hangingPunct="1"/>
            <a:r>
              <a:rPr lang="en-US" dirty="0" smtClean="0"/>
              <a:t>Extraction should be seen as generic</a:t>
            </a:r>
          </a:p>
          <a:p>
            <a:pPr eaLnBrk="1" hangingPunct="1"/>
            <a:r>
              <a:rPr lang="en-US" dirty="0" smtClean="0"/>
              <a:t>Can we use database queries as information extraction?</a:t>
            </a:r>
          </a:p>
          <a:p>
            <a:pPr lvl="1" eaLnBrk="1" hangingPunct="1"/>
            <a:r>
              <a:rPr lang="en-US" dirty="0" smtClean="0"/>
              <a:t>Hard to express syntactic patterns with SQL</a:t>
            </a:r>
          </a:p>
          <a:p>
            <a:pPr lvl="1" eaLnBrk="1" hangingPunct="1"/>
            <a:r>
              <a:rPr lang="en-US" dirty="0" smtClean="0"/>
              <a:t>We need a new query language for extraction, called </a:t>
            </a:r>
            <a:r>
              <a:rPr lang="en-US" u="sng" dirty="0" smtClean="0"/>
              <a:t>parse tree query language (PTQL)</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3810000" cy="792162"/>
          </a:xfrm>
        </p:spPr>
        <p:txBody>
          <a:bodyPr/>
          <a:lstStyle/>
          <a:p>
            <a:pPr eaLnBrk="1" hangingPunct="1"/>
            <a:r>
              <a:rPr lang="en-US" sz="4400" b="1" dirty="0" smtClean="0">
                <a:solidFill>
                  <a:srgbClr val="FFC000"/>
                </a:solidFill>
              </a:rPr>
              <a:t>Parse trees</a:t>
            </a:r>
          </a:p>
        </p:txBody>
      </p:sp>
      <p:sp>
        <p:nvSpPr>
          <p:cNvPr id="9219" name="Content Placeholder 2"/>
          <p:cNvSpPr>
            <a:spLocks noGrp="1"/>
          </p:cNvSpPr>
          <p:nvPr>
            <p:ph sz="quarter" idx="1"/>
          </p:nvPr>
        </p:nvSpPr>
        <p:spPr>
          <a:xfrm>
            <a:off x="457200" y="990600"/>
            <a:ext cx="8077200" cy="1295400"/>
          </a:xfrm>
        </p:spPr>
        <p:txBody>
          <a:bodyPr/>
          <a:lstStyle/>
          <a:p>
            <a:pPr eaLnBrk="1" hangingPunct="1"/>
            <a:r>
              <a:rPr lang="en-US" sz="2800" dirty="0" smtClean="0"/>
              <a:t>Stores dependency linkages and constituent trees</a:t>
            </a:r>
          </a:p>
          <a:p>
            <a:pPr eaLnBrk="1" hangingPunct="1"/>
            <a:r>
              <a:rPr lang="en-US" sz="2800" dirty="0" smtClean="0"/>
              <a:t>Linkage: shows the dependencies between words in a sentence</a:t>
            </a:r>
          </a:p>
          <a:p>
            <a:pPr eaLnBrk="1" hangingPunct="1"/>
            <a:endParaRPr lang="en-US" dirty="0" smtClean="0"/>
          </a:p>
        </p:txBody>
      </p:sp>
      <p:sp>
        <p:nvSpPr>
          <p:cNvPr id="9220" name="Rectangle 3"/>
          <p:cNvSpPr txBox="1">
            <a:spLocks noChangeArrowheads="1"/>
          </p:cNvSpPr>
          <p:nvPr/>
        </p:nvSpPr>
        <p:spPr bwMode="auto">
          <a:xfrm>
            <a:off x="4724400" y="2590800"/>
            <a:ext cx="4114800" cy="1447800"/>
          </a:xfrm>
          <a:prstGeom prst="rect">
            <a:avLst/>
          </a:prstGeom>
          <a:noFill/>
          <a:ln w="9525">
            <a:noFill/>
            <a:miter lim="800000"/>
            <a:headEnd/>
            <a:tailEnd/>
          </a:ln>
        </p:spPr>
        <p:txBody>
          <a:bodyPr/>
          <a:lstStyle/>
          <a:p>
            <a:pPr marL="461963" lvl="1" indent="-290513">
              <a:lnSpc>
                <a:spcPct val="90000"/>
              </a:lnSpc>
              <a:spcBef>
                <a:spcPct val="20000"/>
              </a:spcBef>
              <a:buClr>
                <a:schemeClr val="accent1"/>
              </a:buClr>
              <a:buSzPct val="80000"/>
              <a:buFont typeface="Wingdings 2" pitchFamily="18" charset="2"/>
              <a:buChar char=""/>
            </a:pPr>
            <a:r>
              <a:rPr lang="en-US" sz="2000" b="1">
                <a:solidFill>
                  <a:srgbClr val="8CADAE"/>
                </a:solidFill>
                <a:latin typeface="Calibri" pitchFamily="34" charset="0"/>
              </a:rPr>
              <a:t>S</a:t>
            </a:r>
            <a:r>
              <a:rPr lang="en-US" sz="2000">
                <a:latin typeface="Calibri" pitchFamily="34" charset="0"/>
              </a:rPr>
              <a:t>: connects subject-noun</a:t>
            </a:r>
          </a:p>
          <a:p>
            <a:pPr marL="461963" lvl="1" indent="-290513">
              <a:lnSpc>
                <a:spcPct val="90000"/>
              </a:lnSpc>
              <a:spcBef>
                <a:spcPct val="20000"/>
              </a:spcBef>
              <a:buClr>
                <a:schemeClr val="accent1"/>
              </a:buClr>
              <a:buSzPct val="80000"/>
              <a:buFont typeface="Wingdings 2" pitchFamily="18" charset="2"/>
              <a:buChar char=""/>
            </a:pPr>
            <a:r>
              <a:rPr lang="en-US" sz="2000">
                <a:latin typeface="Calibri" pitchFamily="34" charset="0"/>
              </a:rPr>
              <a:t>E: verb-modifying adverbs </a:t>
            </a:r>
          </a:p>
          <a:p>
            <a:pPr marL="461963" lvl="1" indent="-290513">
              <a:lnSpc>
                <a:spcPct val="90000"/>
              </a:lnSpc>
              <a:spcBef>
                <a:spcPct val="20000"/>
              </a:spcBef>
              <a:buClr>
                <a:schemeClr val="accent1"/>
              </a:buClr>
              <a:buSzPct val="80000"/>
              <a:buFont typeface="Wingdings 2" pitchFamily="18" charset="2"/>
              <a:buChar char=""/>
            </a:pPr>
            <a:r>
              <a:rPr lang="en-US" sz="2000">
                <a:latin typeface="Calibri" pitchFamily="34" charset="0"/>
              </a:rPr>
              <a:t>O: transitive verbs to direct or indirect objects</a:t>
            </a:r>
            <a:endParaRPr lang="en-US" sz="2000">
              <a:latin typeface="Courier New" pitchFamily="49" charset="0"/>
            </a:endParaRPr>
          </a:p>
          <a:p>
            <a:pPr marL="273050" indent="-273050">
              <a:lnSpc>
                <a:spcPct val="80000"/>
              </a:lnSpc>
              <a:buClr>
                <a:schemeClr val="accent1"/>
              </a:buClr>
              <a:buSzPct val="70000"/>
              <a:buFont typeface="Wingdings" pitchFamily="2" charset="2"/>
              <a:buNone/>
            </a:pPr>
            <a:endParaRPr lang="en-US" sz="2000">
              <a:latin typeface="Courier New" pitchFamily="49" charset="0"/>
            </a:endParaRPr>
          </a:p>
        </p:txBody>
      </p:sp>
      <p:sp>
        <p:nvSpPr>
          <p:cNvPr id="9221" name="Oval 5"/>
          <p:cNvSpPr>
            <a:spLocks noChangeArrowheads="1"/>
          </p:cNvSpPr>
          <p:nvPr/>
        </p:nvSpPr>
        <p:spPr bwMode="auto">
          <a:xfrm>
            <a:off x="5834063" y="4433888"/>
            <a:ext cx="342900" cy="342900"/>
          </a:xfrm>
          <a:prstGeom prst="ellipse">
            <a:avLst/>
          </a:prstGeom>
          <a:solidFill>
            <a:srgbClr val="FFFFFF"/>
          </a:solidFill>
          <a:ln w="9525">
            <a:solidFill>
              <a:srgbClr val="000000"/>
            </a:solidFill>
            <a:round/>
            <a:headEnd/>
            <a:tailEnd/>
          </a:ln>
        </p:spPr>
        <p:txBody>
          <a:bodyPr lIns="0" tIns="0" rIns="0" bIns="0"/>
          <a:lstStyle/>
          <a:p>
            <a:pPr algn="ctr"/>
            <a:r>
              <a:rPr lang="en-US" sz="1200">
                <a:latin typeface="Calibri" pitchFamily="34" charset="0"/>
              </a:rPr>
              <a:t>VP</a:t>
            </a:r>
            <a:endParaRPr lang="en-US">
              <a:latin typeface="Calibri" pitchFamily="34" charset="0"/>
            </a:endParaRPr>
          </a:p>
        </p:txBody>
      </p:sp>
      <p:sp>
        <p:nvSpPr>
          <p:cNvPr id="9222" name="Oval 6"/>
          <p:cNvSpPr>
            <a:spLocks noChangeArrowheads="1"/>
          </p:cNvSpPr>
          <p:nvPr/>
        </p:nvSpPr>
        <p:spPr bwMode="auto">
          <a:xfrm>
            <a:off x="6519863" y="4953000"/>
            <a:ext cx="342900" cy="341313"/>
          </a:xfrm>
          <a:prstGeom prst="ellipse">
            <a:avLst/>
          </a:prstGeom>
          <a:solidFill>
            <a:srgbClr val="FFFFFF"/>
          </a:solidFill>
          <a:ln w="9525">
            <a:solidFill>
              <a:srgbClr val="000000"/>
            </a:solidFill>
            <a:round/>
            <a:headEnd/>
            <a:tailEnd/>
          </a:ln>
        </p:spPr>
        <p:txBody>
          <a:bodyPr lIns="0" tIns="0" rIns="0" bIns="0"/>
          <a:lstStyle/>
          <a:p>
            <a:pPr algn="ctr"/>
            <a:r>
              <a:rPr lang="en-US" sz="1200">
                <a:latin typeface="Calibri" pitchFamily="34" charset="0"/>
              </a:rPr>
              <a:t>NP</a:t>
            </a:r>
            <a:endParaRPr lang="en-US">
              <a:latin typeface="Calibri" pitchFamily="34" charset="0"/>
            </a:endParaRPr>
          </a:p>
        </p:txBody>
      </p:sp>
      <p:sp>
        <p:nvSpPr>
          <p:cNvPr id="9223" name="Oval 7"/>
          <p:cNvSpPr>
            <a:spLocks noChangeArrowheads="1"/>
          </p:cNvSpPr>
          <p:nvPr/>
        </p:nvSpPr>
        <p:spPr bwMode="auto">
          <a:xfrm>
            <a:off x="4310063" y="4967288"/>
            <a:ext cx="342900" cy="341312"/>
          </a:xfrm>
          <a:prstGeom prst="ellipse">
            <a:avLst/>
          </a:prstGeom>
          <a:solidFill>
            <a:srgbClr val="FFFFFF"/>
          </a:solidFill>
          <a:ln w="9525">
            <a:solidFill>
              <a:srgbClr val="000000"/>
            </a:solidFill>
            <a:round/>
            <a:headEnd/>
            <a:tailEnd/>
          </a:ln>
        </p:spPr>
        <p:txBody>
          <a:bodyPr lIns="0" tIns="0" rIns="0" bIns="0"/>
          <a:lstStyle/>
          <a:p>
            <a:pPr algn="ctr"/>
            <a:r>
              <a:rPr lang="en-US" sz="1200">
                <a:latin typeface="Calibri" pitchFamily="34" charset="0"/>
              </a:rPr>
              <a:t>NP</a:t>
            </a:r>
            <a:endParaRPr lang="en-US">
              <a:latin typeface="Calibri" pitchFamily="34" charset="0"/>
            </a:endParaRPr>
          </a:p>
        </p:txBody>
      </p:sp>
      <p:sp>
        <p:nvSpPr>
          <p:cNvPr id="9224" name="Oval 8"/>
          <p:cNvSpPr>
            <a:spLocks noChangeArrowheads="1"/>
          </p:cNvSpPr>
          <p:nvPr/>
        </p:nvSpPr>
        <p:spPr bwMode="auto">
          <a:xfrm>
            <a:off x="5148263" y="3962400"/>
            <a:ext cx="342900" cy="342900"/>
          </a:xfrm>
          <a:prstGeom prst="ellipse">
            <a:avLst/>
          </a:prstGeom>
          <a:solidFill>
            <a:srgbClr val="FFFFFF"/>
          </a:solidFill>
          <a:ln w="9525">
            <a:solidFill>
              <a:srgbClr val="000000"/>
            </a:solidFill>
            <a:round/>
            <a:headEnd/>
            <a:tailEnd/>
          </a:ln>
        </p:spPr>
        <p:txBody>
          <a:bodyPr lIns="0" tIns="0" rIns="0" bIns="0"/>
          <a:lstStyle/>
          <a:p>
            <a:pPr algn="ctr"/>
            <a:r>
              <a:rPr lang="en-US" sz="1200">
                <a:latin typeface="Calibri" pitchFamily="34" charset="0"/>
              </a:rPr>
              <a:t>S</a:t>
            </a:r>
            <a:endParaRPr lang="en-US">
              <a:latin typeface="Calibri" pitchFamily="34" charset="0"/>
            </a:endParaRPr>
          </a:p>
        </p:txBody>
      </p:sp>
      <p:sp>
        <p:nvSpPr>
          <p:cNvPr id="9225" name="Oval 9"/>
          <p:cNvSpPr>
            <a:spLocks noChangeArrowheads="1"/>
          </p:cNvSpPr>
          <p:nvPr/>
        </p:nvSpPr>
        <p:spPr bwMode="auto">
          <a:xfrm>
            <a:off x="5110163" y="4953000"/>
            <a:ext cx="342900" cy="341313"/>
          </a:xfrm>
          <a:prstGeom prst="ellipse">
            <a:avLst/>
          </a:prstGeom>
          <a:solidFill>
            <a:srgbClr val="FFFFFF"/>
          </a:solidFill>
          <a:ln w="9525">
            <a:solidFill>
              <a:srgbClr val="000000"/>
            </a:solidFill>
            <a:round/>
            <a:headEnd/>
            <a:tailEnd/>
          </a:ln>
        </p:spPr>
        <p:txBody>
          <a:bodyPr lIns="0" tIns="0" rIns="0" bIns="0"/>
          <a:lstStyle/>
          <a:p>
            <a:pPr algn="ctr"/>
            <a:r>
              <a:rPr lang="en-US" sz="900">
                <a:latin typeface="Calibri" pitchFamily="34" charset="0"/>
              </a:rPr>
              <a:t>ADVP</a:t>
            </a:r>
            <a:endParaRPr lang="en-US" sz="1400">
              <a:latin typeface="Calibri" pitchFamily="34" charset="0"/>
            </a:endParaRPr>
          </a:p>
        </p:txBody>
      </p:sp>
      <p:cxnSp>
        <p:nvCxnSpPr>
          <p:cNvPr id="9226" name="AutoShape 10"/>
          <p:cNvCxnSpPr>
            <a:cxnSpLocks noChangeShapeType="1"/>
            <a:stCxn id="9224" idx="3"/>
            <a:endCxn id="9223" idx="7"/>
          </p:cNvCxnSpPr>
          <p:nvPr/>
        </p:nvCxnSpPr>
        <p:spPr bwMode="auto">
          <a:xfrm flipH="1">
            <a:off x="4602163" y="4254500"/>
            <a:ext cx="596900" cy="762000"/>
          </a:xfrm>
          <a:prstGeom prst="straightConnector1">
            <a:avLst/>
          </a:prstGeom>
          <a:noFill/>
          <a:ln w="3175">
            <a:solidFill>
              <a:srgbClr val="000000"/>
            </a:solidFill>
            <a:round/>
            <a:headEnd/>
            <a:tailEnd/>
          </a:ln>
        </p:spPr>
      </p:cxnSp>
      <p:sp>
        <p:nvSpPr>
          <p:cNvPr id="9227" name="Oval 11"/>
          <p:cNvSpPr>
            <a:spLocks noChangeArrowheads="1"/>
          </p:cNvSpPr>
          <p:nvPr/>
        </p:nvSpPr>
        <p:spPr bwMode="auto">
          <a:xfrm>
            <a:off x="5834063" y="5791200"/>
            <a:ext cx="342900" cy="341313"/>
          </a:xfrm>
          <a:prstGeom prst="ellipse">
            <a:avLst/>
          </a:prstGeom>
          <a:solidFill>
            <a:srgbClr val="FFFFFF"/>
          </a:solidFill>
          <a:ln w="9525">
            <a:solidFill>
              <a:srgbClr val="000000"/>
            </a:solidFill>
            <a:round/>
            <a:headEnd/>
            <a:tailEnd/>
          </a:ln>
        </p:spPr>
        <p:txBody>
          <a:bodyPr lIns="0" tIns="0" rIns="0" bIns="0"/>
          <a:lstStyle/>
          <a:p>
            <a:pPr algn="ctr"/>
            <a:r>
              <a:rPr lang="en-US" sz="1200">
                <a:latin typeface="Calibri" pitchFamily="34" charset="0"/>
              </a:rPr>
              <a:t>V</a:t>
            </a:r>
          </a:p>
        </p:txBody>
      </p:sp>
      <p:cxnSp>
        <p:nvCxnSpPr>
          <p:cNvPr id="9228" name="AutoShape 12"/>
          <p:cNvCxnSpPr>
            <a:cxnSpLocks noChangeShapeType="1"/>
            <a:stCxn id="9221" idx="4"/>
            <a:endCxn id="9227" idx="0"/>
          </p:cNvCxnSpPr>
          <p:nvPr/>
        </p:nvCxnSpPr>
        <p:spPr bwMode="auto">
          <a:xfrm>
            <a:off x="6005513" y="4776788"/>
            <a:ext cx="0" cy="1014412"/>
          </a:xfrm>
          <a:prstGeom prst="straightConnector1">
            <a:avLst/>
          </a:prstGeom>
          <a:noFill/>
          <a:ln w="12700">
            <a:solidFill>
              <a:srgbClr val="000000"/>
            </a:solidFill>
            <a:round/>
            <a:headEnd/>
            <a:tailEnd/>
          </a:ln>
        </p:spPr>
      </p:cxnSp>
      <p:sp>
        <p:nvSpPr>
          <p:cNvPr id="9229" name="Oval 13"/>
          <p:cNvSpPr>
            <a:spLocks noChangeArrowheads="1"/>
          </p:cNvSpPr>
          <p:nvPr/>
        </p:nvSpPr>
        <p:spPr bwMode="auto">
          <a:xfrm>
            <a:off x="6748463" y="5791200"/>
            <a:ext cx="342900" cy="342900"/>
          </a:xfrm>
          <a:prstGeom prst="ellipse">
            <a:avLst/>
          </a:prstGeom>
          <a:solidFill>
            <a:srgbClr val="FFFFFF"/>
          </a:solidFill>
          <a:ln w="9525">
            <a:solidFill>
              <a:srgbClr val="000000"/>
            </a:solidFill>
            <a:round/>
            <a:headEnd/>
            <a:tailEnd/>
          </a:ln>
        </p:spPr>
        <p:txBody>
          <a:bodyPr lIns="0" tIns="0" rIns="0" bIns="0"/>
          <a:lstStyle/>
          <a:p>
            <a:pPr algn="ctr"/>
            <a:r>
              <a:rPr lang="en-US" sz="1200">
                <a:latin typeface="Calibri" pitchFamily="34" charset="0"/>
              </a:rPr>
              <a:t>N</a:t>
            </a:r>
          </a:p>
        </p:txBody>
      </p:sp>
      <p:cxnSp>
        <p:nvCxnSpPr>
          <p:cNvPr id="9230" name="AutoShape 14"/>
          <p:cNvCxnSpPr>
            <a:cxnSpLocks noChangeShapeType="1"/>
            <a:stCxn id="9222" idx="4"/>
            <a:endCxn id="9229" idx="0"/>
          </p:cNvCxnSpPr>
          <p:nvPr/>
        </p:nvCxnSpPr>
        <p:spPr bwMode="auto">
          <a:xfrm>
            <a:off x="6691313" y="5294313"/>
            <a:ext cx="228600" cy="496887"/>
          </a:xfrm>
          <a:prstGeom prst="straightConnector1">
            <a:avLst/>
          </a:prstGeom>
          <a:noFill/>
          <a:ln w="9525">
            <a:solidFill>
              <a:srgbClr val="000000"/>
            </a:solidFill>
            <a:round/>
            <a:headEnd/>
            <a:tailEnd/>
          </a:ln>
        </p:spPr>
      </p:cxnSp>
      <p:cxnSp>
        <p:nvCxnSpPr>
          <p:cNvPr id="9231" name="AutoShape 17"/>
          <p:cNvCxnSpPr>
            <a:cxnSpLocks noChangeShapeType="1"/>
            <a:stCxn id="9227" idx="5"/>
            <a:endCxn id="9229" idx="4"/>
          </p:cNvCxnSpPr>
          <p:nvPr/>
        </p:nvCxnSpPr>
        <p:spPr bwMode="auto">
          <a:xfrm rot="16200000" flipH="1">
            <a:off x="6497638" y="5711825"/>
            <a:ext cx="50800" cy="793750"/>
          </a:xfrm>
          <a:prstGeom prst="curvedConnector3">
            <a:avLst>
              <a:gd name="adj1" fmla="val 550000"/>
            </a:avLst>
          </a:prstGeom>
          <a:noFill/>
          <a:ln w="9525" cap="rnd">
            <a:solidFill>
              <a:srgbClr val="000000"/>
            </a:solidFill>
            <a:prstDash val="sysDot"/>
            <a:round/>
            <a:headEnd/>
            <a:tailEnd/>
          </a:ln>
        </p:spPr>
      </p:cxnSp>
      <p:sp>
        <p:nvSpPr>
          <p:cNvPr id="9232" name="Text Box 18"/>
          <p:cNvSpPr txBox="1">
            <a:spLocks noChangeArrowheads="1"/>
          </p:cNvSpPr>
          <p:nvPr/>
        </p:nvSpPr>
        <p:spPr bwMode="auto">
          <a:xfrm>
            <a:off x="6481763" y="6224588"/>
            <a:ext cx="182562" cy="182562"/>
          </a:xfrm>
          <a:prstGeom prst="rect">
            <a:avLst/>
          </a:prstGeom>
          <a:solidFill>
            <a:srgbClr val="FFFFFF"/>
          </a:solidFill>
          <a:ln w="9525">
            <a:solidFill>
              <a:srgbClr val="000000"/>
            </a:solidFill>
            <a:miter lim="800000"/>
            <a:headEnd/>
            <a:tailEnd/>
          </a:ln>
        </p:spPr>
        <p:txBody>
          <a:bodyPr lIns="9144" tIns="9144" rIns="9144" bIns="9144"/>
          <a:lstStyle/>
          <a:p>
            <a:pPr algn="ctr"/>
            <a:r>
              <a:rPr lang="en-US" sz="1200">
                <a:latin typeface="Calibri" pitchFamily="34" charset="0"/>
              </a:rPr>
              <a:t>O</a:t>
            </a:r>
          </a:p>
        </p:txBody>
      </p:sp>
      <p:sp>
        <p:nvSpPr>
          <p:cNvPr id="9233" name="Oval 20"/>
          <p:cNvSpPr>
            <a:spLocks noChangeArrowheads="1"/>
          </p:cNvSpPr>
          <p:nvPr/>
        </p:nvSpPr>
        <p:spPr bwMode="auto">
          <a:xfrm>
            <a:off x="3700463" y="5805488"/>
            <a:ext cx="342900" cy="341312"/>
          </a:xfrm>
          <a:prstGeom prst="ellipse">
            <a:avLst/>
          </a:prstGeom>
          <a:solidFill>
            <a:srgbClr val="FFFFFF"/>
          </a:solidFill>
          <a:ln w="9525">
            <a:solidFill>
              <a:srgbClr val="000000"/>
            </a:solidFill>
            <a:round/>
            <a:headEnd/>
            <a:tailEnd/>
          </a:ln>
        </p:spPr>
        <p:txBody>
          <a:bodyPr lIns="0" tIns="0" rIns="0" bIns="0"/>
          <a:lstStyle/>
          <a:p>
            <a:pPr algn="ctr"/>
            <a:r>
              <a:rPr lang="en-US" sz="1200">
                <a:latin typeface="Calibri" pitchFamily="34" charset="0"/>
              </a:rPr>
              <a:t>N</a:t>
            </a:r>
          </a:p>
        </p:txBody>
      </p:sp>
      <p:cxnSp>
        <p:nvCxnSpPr>
          <p:cNvPr id="9234" name="AutoShape 21"/>
          <p:cNvCxnSpPr>
            <a:cxnSpLocks noChangeShapeType="1"/>
            <a:stCxn id="9223" idx="3"/>
            <a:endCxn id="9233" idx="0"/>
          </p:cNvCxnSpPr>
          <p:nvPr/>
        </p:nvCxnSpPr>
        <p:spPr bwMode="auto">
          <a:xfrm flipH="1">
            <a:off x="3871913" y="5259388"/>
            <a:ext cx="488950" cy="546100"/>
          </a:xfrm>
          <a:prstGeom prst="straightConnector1">
            <a:avLst/>
          </a:prstGeom>
          <a:noFill/>
          <a:ln w="9525">
            <a:solidFill>
              <a:srgbClr val="000000"/>
            </a:solidFill>
            <a:round/>
            <a:headEnd/>
            <a:tailEnd/>
          </a:ln>
        </p:spPr>
      </p:cxnSp>
      <p:cxnSp>
        <p:nvCxnSpPr>
          <p:cNvPr id="9235" name="AutoShape 22"/>
          <p:cNvCxnSpPr>
            <a:cxnSpLocks noChangeShapeType="1"/>
            <a:stCxn id="9233" idx="5"/>
            <a:endCxn id="9227" idx="3"/>
          </p:cNvCxnSpPr>
          <p:nvPr/>
        </p:nvCxnSpPr>
        <p:spPr bwMode="auto">
          <a:xfrm rot="5400000" flipH="1" flipV="1">
            <a:off x="4931569" y="5144294"/>
            <a:ext cx="14288" cy="1892300"/>
          </a:xfrm>
          <a:prstGeom prst="curvedConnector3">
            <a:avLst>
              <a:gd name="adj1" fmla="val -1933333"/>
            </a:avLst>
          </a:prstGeom>
          <a:noFill/>
          <a:ln w="9525" cap="rnd">
            <a:solidFill>
              <a:srgbClr val="000000"/>
            </a:solidFill>
            <a:prstDash val="sysDot"/>
            <a:round/>
            <a:headEnd/>
            <a:tailEnd/>
          </a:ln>
        </p:spPr>
      </p:cxnSp>
      <p:sp>
        <p:nvSpPr>
          <p:cNvPr id="9236" name="Text Box 23"/>
          <p:cNvSpPr txBox="1">
            <a:spLocks noChangeArrowheads="1"/>
          </p:cNvSpPr>
          <p:nvPr/>
        </p:nvSpPr>
        <p:spPr bwMode="auto">
          <a:xfrm>
            <a:off x="5045075" y="6262688"/>
            <a:ext cx="182563" cy="182562"/>
          </a:xfrm>
          <a:prstGeom prst="rect">
            <a:avLst/>
          </a:prstGeom>
          <a:solidFill>
            <a:srgbClr val="C00000"/>
          </a:solidFill>
          <a:ln w="9525">
            <a:solidFill>
              <a:srgbClr val="000000"/>
            </a:solidFill>
            <a:miter lim="800000"/>
            <a:headEnd/>
            <a:tailEnd/>
          </a:ln>
        </p:spPr>
        <p:txBody>
          <a:bodyPr lIns="9144" tIns="9144" rIns="9144" bIns="9144"/>
          <a:lstStyle/>
          <a:p>
            <a:pPr algn="ctr"/>
            <a:r>
              <a:rPr lang="en-US" sz="1200">
                <a:solidFill>
                  <a:schemeClr val="bg1"/>
                </a:solidFill>
                <a:latin typeface="Calibri" pitchFamily="34" charset="0"/>
              </a:rPr>
              <a:t>S</a:t>
            </a:r>
          </a:p>
        </p:txBody>
      </p:sp>
      <p:cxnSp>
        <p:nvCxnSpPr>
          <p:cNvPr id="9237" name="AutoShape 24"/>
          <p:cNvCxnSpPr>
            <a:cxnSpLocks noChangeShapeType="1"/>
            <a:stCxn id="9221" idx="5"/>
            <a:endCxn id="9222" idx="1"/>
          </p:cNvCxnSpPr>
          <p:nvPr/>
        </p:nvCxnSpPr>
        <p:spPr bwMode="auto">
          <a:xfrm>
            <a:off x="6126163" y="4725988"/>
            <a:ext cx="444500" cy="276225"/>
          </a:xfrm>
          <a:prstGeom prst="straightConnector1">
            <a:avLst/>
          </a:prstGeom>
          <a:noFill/>
          <a:ln w="9525">
            <a:solidFill>
              <a:srgbClr val="000000"/>
            </a:solidFill>
            <a:round/>
            <a:headEnd/>
            <a:tailEnd/>
          </a:ln>
        </p:spPr>
      </p:cxnSp>
      <p:cxnSp>
        <p:nvCxnSpPr>
          <p:cNvPr id="9238" name="AutoShape 25"/>
          <p:cNvCxnSpPr>
            <a:cxnSpLocks noChangeShapeType="1"/>
            <a:stCxn id="9224" idx="6"/>
            <a:endCxn id="9221" idx="1"/>
          </p:cNvCxnSpPr>
          <p:nvPr/>
        </p:nvCxnSpPr>
        <p:spPr bwMode="auto">
          <a:xfrm>
            <a:off x="5491163" y="4133850"/>
            <a:ext cx="393700" cy="350838"/>
          </a:xfrm>
          <a:prstGeom prst="straightConnector1">
            <a:avLst/>
          </a:prstGeom>
          <a:noFill/>
          <a:ln w="9525">
            <a:solidFill>
              <a:srgbClr val="000000"/>
            </a:solidFill>
            <a:round/>
            <a:headEnd/>
            <a:tailEnd/>
          </a:ln>
        </p:spPr>
      </p:cxnSp>
      <p:cxnSp>
        <p:nvCxnSpPr>
          <p:cNvPr id="9239" name="AutoShape 27"/>
          <p:cNvCxnSpPr>
            <a:cxnSpLocks noChangeShapeType="1"/>
            <a:stCxn id="9221" idx="3"/>
            <a:endCxn id="9225" idx="7"/>
          </p:cNvCxnSpPr>
          <p:nvPr/>
        </p:nvCxnSpPr>
        <p:spPr bwMode="auto">
          <a:xfrm flipH="1">
            <a:off x="5402263" y="4725988"/>
            <a:ext cx="482600" cy="276225"/>
          </a:xfrm>
          <a:prstGeom prst="straightConnector1">
            <a:avLst/>
          </a:prstGeom>
          <a:noFill/>
          <a:ln w="12700">
            <a:solidFill>
              <a:srgbClr val="000000"/>
            </a:solidFill>
            <a:round/>
            <a:headEnd/>
            <a:tailEnd/>
          </a:ln>
        </p:spPr>
      </p:cxnSp>
      <p:sp>
        <p:nvSpPr>
          <p:cNvPr id="9240" name="Oval 28"/>
          <p:cNvSpPr>
            <a:spLocks noChangeArrowheads="1"/>
          </p:cNvSpPr>
          <p:nvPr/>
        </p:nvSpPr>
        <p:spPr bwMode="auto">
          <a:xfrm>
            <a:off x="4576763" y="5805488"/>
            <a:ext cx="342900" cy="341312"/>
          </a:xfrm>
          <a:prstGeom prst="ellipse">
            <a:avLst/>
          </a:prstGeom>
          <a:solidFill>
            <a:srgbClr val="FFFFFF"/>
          </a:solidFill>
          <a:ln w="9525">
            <a:solidFill>
              <a:srgbClr val="000000"/>
            </a:solidFill>
            <a:round/>
            <a:headEnd/>
            <a:tailEnd/>
          </a:ln>
        </p:spPr>
        <p:txBody>
          <a:bodyPr lIns="0" tIns="0" rIns="0" bIns="0"/>
          <a:lstStyle/>
          <a:p>
            <a:pPr algn="ctr"/>
            <a:r>
              <a:rPr lang="en-US" sz="900">
                <a:latin typeface="Calibri" pitchFamily="34" charset="0"/>
              </a:rPr>
              <a:t>ADV</a:t>
            </a:r>
            <a:endParaRPr lang="en-US" sz="1400">
              <a:latin typeface="Calibri" pitchFamily="34" charset="0"/>
            </a:endParaRPr>
          </a:p>
        </p:txBody>
      </p:sp>
      <p:cxnSp>
        <p:nvCxnSpPr>
          <p:cNvPr id="9241" name="AutoShape 29"/>
          <p:cNvCxnSpPr>
            <a:cxnSpLocks noChangeShapeType="1"/>
            <a:stCxn id="9225" idx="3"/>
            <a:endCxn id="9240" idx="0"/>
          </p:cNvCxnSpPr>
          <p:nvPr/>
        </p:nvCxnSpPr>
        <p:spPr bwMode="auto">
          <a:xfrm flipH="1">
            <a:off x="4748213" y="5245100"/>
            <a:ext cx="412750" cy="560388"/>
          </a:xfrm>
          <a:prstGeom prst="straightConnector1">
            <a:avLst/>
          </a:prstGeom>
          <a:noFill/>
          <a:ln w="3175">
            <a:solidFill>
              <a:srgbClr val="000000"/>
            </a:solidFill>
            <a:round/>
            <a:headEnd/>
            <a:tailEnd/>
          </a:ln>
        </p:spPr>
      </p:cxnSp>
      <p:cxnSp>
        <p:nvCxnSpPr>
          <p:cNvPr id="9242" name="AutoShape 30"/>
          <p:cNvCxnSpPr>
            <a:cxnSpLocks noChangeShapeType="1"/>
            <a:stCxn id="9240" idx="7"/>
            <a:endCxn id="9227" idx="1"/>
          </p:cNvCxnSpPr>
          <p:nvPr/>
        </p:nvCxnSpPr>
        <p:spPr bwMode="auto">
          <a:xfrm rot="-5400000">
            <a:off x="5369719" y="5339557"/>
            <a:ext cx="14287" cy="1016000"/>
          </a:xfrm>
          <a:prstGeom prst="curvedConnector3">
            <a:avLst>
              <a:gd name="adj1" fmla="val 2044444"/>
            </a:avLst>
          </a:prstGeom>
          <a:noFill/>
          <a:ln w="9525" cap="rnd">
            <a:solidFill>
              <a:schemeClr val="tx1"/>
            </a:solidFill>
            <a:prstDash val="sysDot"/>
            <a:round/>
            <a:headEnd/>
            <a:tailEnd/>
          </a:ln>
        </p:spPr>
      </p:cxnSp>
      <p:sp>
        <p:nvSpPr>
          <p:cNvPr id="9243" name="Text Box 31"/>
          <p:cNvSpPr txBox="1">
            <a:spLocks noChangeArrowheads="1"/>
          </p:cNvSpPr>
          <p:nvPr/>
        </p:nvSpPr>
        <p:spPr bwMode="auto">
          <a:xfrm>
            <a:off x="5300663" y="5424488"/>
            <a:ext cx="182562" cy="182562"/>
          </a:xfrm>
          <a:prstGeom prst="rect">
            <a:avLst/>
          </a:prstGeom>
          <a:solidFill>
            <a:srgbClr val="FFFFFF"/>
          </a:solidFill>
          <a:ln w="9525">
            <a:solidFill>
              <a:srgbClr val="000000"/>
            </a:solidFill>
            <a:miter lim="800000"/>
            <a:headEnd/>
            <a:tailEnd/>
          </a:ln>
        </p:spPr>
        <p:txBody>
          <a:bodyPr lIns="9144" tIns="9144" rIns="9144" bIns="9144"/>
          <a:lstStyle/>
          <a:p>
            <a:pPr algn="ctr"/>
            <a:r>
              <a:rPr lang="en-US" sz="1200">
                <a:latin typeface="Calibri" pitchFamily="34" charset="0"/>
              </a:rPr>
              <a:t>E</a:t>
            </a:r>
            <a:endParaRPr lang="en-US">
              <a:latin typeface="Calibri" pitchFamily="34" charset="0"/>
            </a:endParaRPr>
          </a:p>
        </p:txBody>
      </p:sp>
      <p:sp>
        <p:nvSpPr>
          <p:cNvPr id="32" name="Rectangle 31"/>
          <p:cNvSpPr/>
          <p:nvPr/>
        </p:nvSpPr>
        <p:spPr>
          <a:xfrm>
            <a:off x="304800" y="2819400"/>
            <a:ext cx="4724400" cy="1077913"/>
          </a:xfrm>
          <a:prstGeom prst="rect">
            <a:avLst/>
          </a:prstGeom>
        </p:spPr>
        <p:txBody>
          <a:bodyPr>
            <a:spAutoFit/>
          </a:bodyPr>
          <a:lstStyle/>
          <a:p>
            <a:pPr fontAlgn="auto">
              <a:spcBef>
                <a:spcPts val="0"/>
              </a:spcBef>
              <a:spcAft>
                <a:spcPts val="0"/>
              </a:spcAft>
              <a:defRPr/>
            </a:pPr>
            <a:r>
              <a:rPr lang="en-US" sz="1600" dirty="0">
                <a:latin typeface="Courier New" pitchFamily="49" charset="0"/>
                <a:cs typeface="Courier New" pitchFamily="49" charset="0"/>
              </a:rPr>
              <a:t>   +---------</a:t>
            </a:r>
            <a:r>
              <a:rPr lang="en-US" sz="1600" b="1" dirty="0">
                <a:solidFill>
                  <a:schemeClr val="accent3"/>
                </a:solidFill>
                <a:latin typeface="Courier New" pitchFamily="49" charset="0"/>
                <a:cs typeface="Courier New" pitchFamily="49" charset="0"/>
              </a:rPr>
              <a:t>S</a:t>
            </a:r>
            <a:r>
              <a:rPr lang="en-US" sz="1600" b="1" dirty="0">
                <a:latin typeface="Courier New" pitchFamily="49" charset="0"/>
                <a:cs typeface="Courier New" pitchFamily="49" charset="0"/>
              </a:rPr>
              <a:t>s</a:t>
            </a:r>
            <a:r>
              <a:rPr lang="en-US" sz="1600" dirty="0">
                <a:latin typeface="Courier New" pitchFamily="49" charset="0"/>
                <a:cs typeface="Courier New" pitchFamily="49" charset="0"/>
              </a:rPr>
              <a:t>--------+</a:t>
            </a:r>
          </a:p>
          <a:p>
            <a:pPr fontAlgn="auto">
              <a:spcBef>
                <a:spcPts val="0"/>
              </a:spcBef>
              <a:spcAft>
                <a:spcPts val="0"/>
              </a:spcAft>
              <a:defRPr/>
            </a:pPr>
            <a:r>
              <a:rPr lang="en-US" sz="1600" dirty="0">
                <a:latin typeface="Courier New" pitchFamily="49" charset="0"/>
                <a:cs typeface="Courier New" pitchFamily="49" charset="0"/>
              </a:rPr>
              <a:t>   |        +----</a:t>
            </a:r>
            <a:r>
              <a:rPr lang="en-US" sz="1600" dirty="0" smtClean="0">
                <a:latin typeface="Courier New" pitchFamily="49" charset="0"/>
                <a:cs typeface="Courier New" pitchFamily="49" charset="0"/>
              </a:rPr>
              <a:t>E-----+---O----+</a:t>
            </a:r>
            <a:endParaRPr lang="en-US" sz="1600" dirty="0">
              <a:latin typeface="Courier New" pitchFamily="49" charset="0"/>
              <a:cs typeface="Courier New" pitchFamily="49" charset="0"/>
            </a:endParaRPr>
          </a:p>
          <a:p>
            <a:pPr fontAlgn="auto">
              <a:spcBef>
                <a:spcPts val="0"/>
              </a:spcBef>
              <a:spcAft>
                <a:spcPts val="0"/>
              </a:spcAft>
              <a:defRPr/>
            </a:pPr>
            <a:r>
              <a:rPr lang="en-US" sz="1600" dirty="0">
                <a:latin typeface="Courier New" pitchFamily="49" charset="0"/>
                <a:cs typeface="Courier New" pitchFamily="49" charset="0"/>
              </a:rPr>
              <a:t>   |        |          |        |</a:t>
            </a:r>
          </a:p>
          <a:p>
            <a:pPr fontAlgn="auto">
              <a:spcBef>
                <a:spcPts val="0"/>
              </a:spcBef>
              <a:spcAft>
                <a:spcPts val="0"/>
              </a:spcAft>
              <a:defRPr/>
            </a:pPr>
            <a:r>
              <a:rPr lang="en-US" sz="1600" dirty="0">
                <a:latin typeface="Courier New" pitchFamily="49" charset="0"/>
                <a:cs typeface="Courier New" pitchFamily="49" charset="0"/>
              </a:rPr>
              <a:t>RADB53 positively </a:t>
            </a:r>
            <a:r>
              <a:rPr lang="en-US" sz="1600" dirty="0" err="1">
                <a:latin typeface="Courier New" pitchFamily="49" charset="0"/>
                <a:cs typeface="Courier New" pitchFamily="49" charset="0"/>
              </a:rPr>
              <a:t>regulates.v</a:t>
            </a:r>
            <a:r>
              <a:rPr lang="en-US" sz="1600" dirty="0">
                <a:latin typeface="Courier New" pitchFamily="49" charset="0"/>
                <a:cs typeface="Courier New" pitchFamily="49" charset="0"/>
              </a:rPr>
              <a:t> DBF4 .</a:t>
            </a:r>
          </a:p>
        </p:txBody>
      </p:sp>
      <p:sp>
        <p:nvSpPr>
          <p:cNvPr id="9245" name="Text Box 35"/>
          <p:cNvSpPr txBox="1">
            <a:spLocks noChangeArrowheads="1"/>
          </p:cNvSpPr>
          <p:nvPr/>
        </p:nvSpPr>
        <p:spPr bwMode="auto">
          <a:xfrm>
            <a:off x="3200400" y="6100763"/>
            <a:ext cx="1019175" cy="461962"/>
          </a:xfrm>
          <a:prstGeom prst="rect">
            <a:avLst/>
          </a:prstGeom>
          <a:noFill/>
          <a:ln w="9525">
            <a:noFill/>
            <a:miter lim="800000"/>
            <a:headEnd/>
            <a:tailEnd/>
          </a:ln>
        </p:spPr>
        <p:txBody>
          <a:bodyPr wrap="none">
            <a:spAutoFit/>
          </a:bodyPr>
          <a:lstStyle/>
          <a:p>
            <a:r>
              <a:rPr lang="en-US" sz="1200">
                <a:latin typeface="Calibri" pitchFamily="34" charset="0"/>
              </a:rPr>
              <a:t>tag=P</a:t>
            </a:r>
          </a:p>
          <a:p>
            <a:r>
              <a:rPr lang="en-US" sz="1200">
                <a:latin typeface="Calibri" pitchFamily="34" charset="0"/>
              </a:rPr>
              <a:t>value=RAD53</a:t>
            </a:r>
          </a:p>
        </p:txBody>
      </p:sp>
      <p:sp>
        <p:nvSpPr>
          <p:cNvPr id="9246" name="Text Box 37"/>
          <p:cNvSpPr txBox="1">
            <a:spLocks noChangeArrowheads="1"/>
          </p:cNvSpPr>
          <p:nvPr/>
        </p:nvSpPr>
        <p:spPr bwMode="auto">
          <a:xfrm>
            <a:off x="5638800" y="6324600"/>
            <a:ext cx="1169988" cy="461963"/>
          </a:xfrm>
          <a:prstGeom prst="rect">
            <a:avLst/>
          </a:prstGeom>
          <a:noFill/>
          <a:ln w="9525">
            <a:noFill/>
            <a:miter lim="800000"/>
            <a:headEnd/>
            <a:tailEnd/>
          </a:ln>
        </p:spPr>
        <p:txBody>
          <a:bodyPr wrap="none">
            <a:spAutoFit/>
          </a:bodyPr>
          <a:lstStyle/>
          <a:p>
            <a:r>
              <a:rPr lang="en-US" sz="1200">
                <a:latin typeface="Calibri" pitchFamily="34" charset="0"/>
              </a:rPr>
              <a:t>tag=I</a:t>
            </a:r>
          </a:p>
          <a:p>
            <a:r>
              <a:rPr lang="en-US" sz="1200">
                <a:latin typeface="Calibri" pitchFamily="34" charset="0"/>
              </a:rPr>
              <a:t>value=regulates</a:t>
            </a:r>
          </a:p>
        </p:txBody>
      </p:sp>
      <p:sp>
        <p:nvSpPr>
          <p:cNvPr id="9247" name="Text Box 38"/>
          <p:cNvSpPr txBox="1">
            <a:spLocks noChangeArrowheads="1"/>
          </p:cNvSpPr>
          <p:nvPr/>
        </p:nvSpPr>
        <p:spPr bwMode="auto">
          <a:xfrm>
            <a:off x="4191000" y="6508750"/>
            <a:ext cx="1187450" cy="277813"/>
          </a:xfrm>
          <a:prstGeom prst="rect">
            <a:avLst/>
          </a:prstGeom>
          <a:noFill/>
          <a:ln w="9525">
            <a:noFill/>
            <a:miter lim="800000"/>
            <a:headEnd/>
            <a:tailEnd/>
          </a:ln>
        </p:spPr>
        <p:txBody>
          <a:bodyPr wrap="none">
            <a:spAutoFit/>
          </a:bodyPr>
          <a:lstStyle/>
          <a:p>
            <a:r>
              <a:rPr lang="en-US" sz="1200">
                <a:latin typeface="Calibri" pitchFamily="34" charset="0"/>
              </a:rPr>
              <a:t>value=positively</a:t>
            </a:r>
          </a:p>
        </p:txBody>
      </p:sp>
      <p:sp>
        <p:nvSpPr>
          <p:cNvPr id="9248" name="Text Box 36"/>
          <p:cNvSpPr txBox="1">
            <a:spLocks noChangeArrowheads="1"/>
          </p:cNvSpPr>
          <p:nvPr/>
        </p:nvSpPr>
        <p:spPr bwMode="auto">
          <a:xfrm>
            <a:off x="6934200" y="6176963"/>
            <a:ext cx="920750" cy="461962"/>
          </a:xfrm>
          <a:prstGeom prst="rect">
            <a:avLst/>
          </a:prstGeom>
          <a:noFill/>
          <a:ln w="9525">
            <a:noFill/>
            <a:miter lim="800000"/>
            <a:headEnd/>
            <a:tailEnd/>
          </a:ln>
        </p:spPr>
        <p:txBody>
          <a:bodyPr wrap="none">
            <a:spAutoFit/>
          </a:bodyPr>
          <a:lstStyle/>
          <a:p>
            <a:r>
              <a:rPr lang="en-US" sz="1200">
                <a:latin typeface="Calibri" pitchFamily="34" charset="0"/>
              </a:rPr>
              <a:t>tag=P</a:t>
            </a:r>
          </a:p>
          <a:p>
            <a:r>
              <a:rPr lang="en-US" sz="1200">
                <a:latin typeface="Calibri" pitchFamily="34" charset="0"/>
              </a:rPr>
              <a:t>value=DBF4</a:t>
            </a:r>
          </a:p>
        </p:txBody>
      </p:sp>
      <p:sp>
        <p:nvSpPr>
          <p:cNvPr id="9249" name="Rectangle 3"/>
          <p:cNvSpPr txBox="1">
            <a:spLocks noChangeArrowheads="1"/>
          </p:cNvSpPr>
          <p:nvPr/>
        </p:nvSpPr>
        <p:spPr bwMode="auto">
          <a:xfrm>
            <a:off x="228600" y="4419600"/>
            <a:ext cx="4114800" cy="1447800"/>
          </a:xfrm>
          <a:prstGeom prst="rect">
            <a:avLst/>
          </a:prstGeom>
          <a:noFill/>
          <a:ln w="9525">
            <a:noFill/>
            <a:miter lim="800000"/>
            <a:headEnd/>
            <a:tailEnd/>
          </a:ln>
        </p:spPr>
        <p:txBody>
          <a:bodyPr/>
          <a:lstStyle/>
          <a:p>
            <a:pPr marL="461963" lvl="1" indent="-290513">
              <a:lnSpc>
                <a:spcPct val="90000"/>
              </a:lnSpc>
              <a:spcBef>
                <a:spcPct val="20000"/>
              </a:spcBef>
              <a:buClr>
                <a:schemeClr val="accent1"/>
              </a:buClr>
              <a:buSzPct val="80000"/>
              <a:buFont typeface="Wingdings 2" pitchFamily="18" charset="2"/>
              <a:buChar char=""/>
            </a:pPr>
            <a:r>
              <a:rPr lang="en-US" sz="2000">
                <a:latin typeface="Calibri" pitchFamily="34" charset="0"/>
              </a:rPr>
              <a:t>Constituent trees are represented “vertically”</a:t>
            </a:r>
          </a:p>
          <a:p>
            <a:pPr marL="461963" lvl="1" indent="-290513">
              <a:lnSpc>
                <a:spcPct val="90000"/>
              </a:lnSpc>
              <a:spcBef>
                <a:spcPct val="20000"/>
              </a:spcBef>
              <a:buClr>
                <a:schemeClr val="accent1"/>
              </a:buClr>
              <a:buSzPct val="80000"/>
              <a:buFont typeface="Wingdings 2" pitchFamily="18" charset="2"/>
              <a:buChar char=""/>
            </a:pPr>
            <a:r>
              <a:rPr lang="en-US" sz="2000">
                <a:latin typeface="Calibri" pitchFamily="34" charset="0"/>
              </a:rPr>
              <a:t>Linkages are represented “horizontally”</a:t>
            </a:r>
            <a:endParaRPr lang="en-US" sz="2000">
              <a:latin typeface="Courier New" pitchFamily="49" charset="0"/>
            </a:endParaRPr>
          </a:p>
          <a:p>
            <a:pPr marL="273050" indent="-273050">
              <a:lnSpc>
                <a:spcPct val="80000"/>
              </a:lnSpc>
              <a:buClr>
                <a:schemeClr val="accent1"/>
              </a:buClr>
              <a:buSzPct val="70000"/>
              <a:buFont typeface="Wingdings" pitchFamily="2" charset="2"/>
              <a:buNone/>
            </a:pPr>
            <a:endParaRPr lang="en-US" sz="2000">
              <a:latin typeface="Courier New"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5410200" cy="838200"/>
          </a:xfrm>
        </p:spPr>
        <p:txBody>
          <a:bodyPr/>
          <a:lstStyle/>
          <a:p>
            <a:pPr eaLnBrk="1" hangingPunct="1"/>
            <a:r>
              <a:rPr lang="en-US" sz="4000" b="1" dirty="0" smtClean="0">
                <a:solidFill>
                  <a:srgbClr val="FFC000"/>
                </a:solidFill>
              </a:rPr>
              <a:t>Parse Tree Database</a:t>
            </a:r>
          </a:p>
        </p:txBody>
      </p:sp>
      <p:pic>
        <p:nvPicPr>
          <p:cNvPr id="10243" name="Picture 2"/>
          <p:cNvPicPr>
            <a:picLocks noChangeAspect="1" noChangeArrowheads="1"/>
          </p:cNvPicPr>
          <p:nvPr/>
        </p:nvPicPr>
        <p:blipFill>
          <a:blip r:embed="rId3"/>
          <a:srcRect/>
          <a:stretch>
            <a:fillRect/>
          </a:stretch>
        </p:blipFill>
        <p:spPr bwMode="auto">
          <a:xfrm>
            <a:off x="5638800" y="1066800"/>
            <a:ext cx="3330575" cy="3665538"/>
          </a:xfrm>
          <a:prstGeom prst="rect">
            <a:avLst/>
          </a:prstGeom>
          <a:noFill/>
          <a:ln w="9525">
            <a:noFill/>
            <a:miter lim="800000"/>
            <a:headEnd/>
            <a:tailEnd/>
          </a:ln>
        </p:spPr>
      </p:pic>
      <p:sp>
        <p:nvSpPr>
          <p:cNvPr id="10244" name="Content Placeholder 2"/>
          <p:cNvSpPr>
            <a:spLocks noGrp="1"/>
          </p:cNvSpPr>
          <p:nvPr>
            <p:ph idx="1"/>
          </p:nvPr>
        </p:nvSpPr>
        <p:spPr>
          <a:xfrm>
            <a:off x="0" y="914400"/>
            <a:ext cx="5867400" cy="2840037"/>
          </a:xfrm>
        </p:spPr>
        <p:txBody>
          <a:bodyPr/>
          <a:lstStyle/>
          <a:p>
            <a:pPr eaLnBrk="1" hangingPunct="1">
              <a:lnSpc>
                <a:spcPct val="90000"/>
              </a:lnSpc>
            </a:pPr>
            <a:r>
              <a:rPr lang="en-US" dirty="0" smtClean="0"/>
              <a:t>Represents a document with its sentences and parse trees in a hierarchy</a:t>
            </a:r>
          </a:p>
          <a:p>
            <a:pPr eaLnBrk="1" hangingPunct="1">
              <a:lnSpc>
                <a:spcPct val="90000"/>
              </a:lnSpc>
            </a:pPr>
            <a:r>
              <a:rPr lang="en-US" dirty="0" smtClean="0"/>
              <a:t>Uses a labeling scheme</a:t>
            </a:r>
          </a:p>
          <a:p>
            <a:pPr eaLnBrk="1" hangingPunct="1">
              <a:lnSpc>
                <a:spcPct val="90000"/>
              </a:lnSpc>
            </a:pPr>
            <a:r>
              <a:rPr lang="en-US" dirty="0" smtClean="0"/>
              <a:t>Certain important properties:</a:t>
            </a:r>
          </a:p>
          <a:p>
            <a:pPr marL="630238" lvl="2" indent="-255588" eaLnBrk="1" hangingPunct="1">
              <a:lnSpc>
                <a:spcPct val="90000"/>
              </a:lnSpc>
              <a:buClr>
                <a:srgbClr val="8CADAE"/>
              </a:buClr>
              <a:buFont typeface="Georgia" pitchFamily="18" charset="0"/>
              <a:buChar char="•"/>
            </a:pPr>
            <a:r>
              <a:rPr lang="en-US" dirty="0" smtClean="0"/>
              <a:t>Given a parse tree, for any pair of nodes </a:t>
            </a:r>
            <a:r>
              <a:rPr lang="en-US" i="1" dirty="0" smtClean="0"/>
              <a:t>q</a:t>
            </a:r>
            <a:r>
              <a:rPr lang="en-US" dirty="0" smtClean="0"/>
              <a:t> and </a:t>
            </a:r>
            <a:r>
              <a:rPr lang="en-US" i="1" dirty="0" smtClean="0"/>
              <a:t>p</a:t>
            </a:r>
            <a:r>
              <a:rPr lang="en-US" dirty="0" smtClean="0"/>
              <a:t>,</a:t>
            </a:r>
          </a:p>
          <a:p>
            <a:pPr eaLnBrk="1" hangingPunct="1">
              <a:lnSpc>
                <a:spcPct val="90000"/>
              </a:lnSpc>
            </a:pPr>
            <a:endParaRPr lang="en-US" dirty="0" smtClean="0"/>
          </a:p>
        </p:txBody>
      </p:sp>
      <p:sp>
        <p:nvSpPr>
          <p:cNvPr id="10245" name="Rectangle 5"/>
          <p:cNvSpPr>
            <a:spLocks noChangeArrowheads="1"/>
          </p:cNvSpPr>
          <p:nvPr/>
        </p:nvSpPr>
        <p:spPr bwMode="auto">
          <a:xfrm>
            <a:off x="457200" y="4395788"/>
            <a:ext cx="8077200" cy="2124075"/>
          </a:xfrm>
          <a:prstGeom prst="rect">
            <a:avLst/>
          </a:prstGeom>
          <a:noFill/>
          <a:ln w="9525">
            <a:noFill/>
            <a:miter lim="800000"/>
            <a:headEnd/>
            <a:tailEnd/>
          </a:ln>
        </p:spPr>
        <p:txBody>
          <a:bodyPr>
            <a:spAutoFit/>
          </a:bodyPr>
          <a:lstStyle/>
          <a:p>
            <a:pPr marL="177800" lvl="2" indent="-168275">
              <a:buFont typeface="Arial" charset="0"/>
              <a:buChar char="•"/>
            </a:pPr>
            <a:r>
              <a:rPr lang="en-US" sz="2200" i="1">
                <a:latin typeface="Calibri" pitchFamily="34" charset="0"/>
              </a:rPr>
              <a:t>q</a:t>
            </a:r>
            <a:r>
              <a:rPr lang="en-US" sz="2200">
                <a:latin typeface="Calibri" pitchFamily="34" charset="0"/>
              </a:rPr>
              <a:t> is a </a:t>
            </a:r>
            <a:r>
              <a:rPr lang="en-US" sz="2200" u="sng">
                <a:latin typeface="Calibri" pitchFamily="34" charset="0"/>
              </a:rPr>
              <a:t>child</a:t>
            </a:r>
            <a:r>
              <a:rPr lang="en-US" sz="2200">
                <a:latin typeface="Calibri" pitchFamily="34" charset="0"/>
              </a:rPr>
              <a:t> of </a:t>
            </a:r>
            <a:r>
              <a:rPr lang="en-US" sz="2200" i="1">
                <a:latin typeface="Calibri" pitchFamily="34" charset="0"/>
              </a:rPr>
              <a:t>p</a:t>
            </a:r>
            <a:r>
              <a:rPr lang="en-US" sz="2200">
                <a:latin typeface="Calibri" pitchFamily="34" charset="0"/>
              </a:rPr>
              <a:t> iff </a:t>
            </a:r>
            <a:r>
              <a:rPr lang="en-US" sz="2200" i="1">
                <a:latin typeface="Calibri" pitchFamily="34" charset="0"/>
              </a:rPr>
              <a:t>q</a:t>
            </a:r>
            <a:r>
              <a:rPr lang="en-US" sz="2200">
                <a:latin typeface="Calibri" pitchFamily="34" charset="0"/>
              </a:rPr>
              <a:t>.pid = </a:t>
            </a:r>
            <a:r>
              <a:rPr lang="en-US" sz="2200" i="1">
                <a:latin typeface="Calibri" pitchFamily="34" charset="0"/>
              </a:rPr>
              <a:t>p</a:t>
            </a:r>
            <a:r>
              <a:rPr lang="en-US" sz="2200">
                <a:latin typeface="Calibri" pitchFamily="34" charset="0"/>
              </a:rPr>
              <a:t>.id</a:t>
            </a:r>
          </a:p>
          <a:p>
            <a:pPr marL="177800" lvl="2" indent="-168275">
              <a:buFont typeface="Arial" charset="0"/>
              <a:buChar char="•"/>
            </a:pPr>
            <a:r>
              <a:rPr lang="en-US" sz="2200" i="1">
                <a:latin typeface="Calibri" pitchFamily="34" charset="0"/>
              </a:rPr>
              <a:t>q</a:t>
            </a:r>
            <a:r>
              <a:rPr lang="en-US" sz="2200">
                <a:latin typeface="Calibri" pitchFamily="34" charset="0"/>
              </a:rPr>
              <a:t> is a </a:t>
            </a:r>
            <a:r>
              <a:rPr lang="en-US" sz="2200" u="sng">
                <a:latin typeface="Calibri" pitchFamily="34" charset="0"/>
              </a:rPr>
              <a:t>descendant</a:t>
            </a:r>
            <a:r>
              <a:rPr lang="en-US" sz="2200">
                <a:latin typeface="Calibri" pitchFamily="34" charset="0"/>
              </a:rPr>
              <a:t> of </a:t>
            </a:r>
            <a:r>
              <a:rPr lang="en-US" sz="2200" i="1">
                <a:latin typeface="Calibri" pitchFamily="34" charset="0"/>
              </a:rPr>
              <a:t>p</a:t>
            </a:r>
            <a:r>
              <a:rPr lang="en-US" sz="2200">
                <a:latin typeface="Calibri" pitchFamily="34" charset="0"/>
              </a:rPr>
              <a:t> iff </a:t>
            </a:r>
            <a:r>
              <a:rPr lang="en-US" sz="2200" i="1">
                <a:latin typeface="Calibri" pitchFamily="34" charset="0"/>
              </a:rPr>
              <a:t>q</a:t>
            </a:r>
            <a:r>
              <a:rPr lang="en-US" sz="2200">
                <a:latin typeface="Calibri" pitchFamily="34" charset="0"/>
              </a:rPr>
              <a:t>.left ≥ </a:t>
            </a:r>
            <a:r>
              <a:rPr lang="en-US" sz="2200" i="1">
                <a:latin typeface="Calibri" pitchFamily="34" charset="0"/>
              </a:rPr>
              <a:t>p</a:t>
            </a:r>
            <a:r>
              <a:rPr lang="en-US" sz="2200">
                <a:latin typeface="Calibri" pitchFamily="34" charset="0"/>
              </a:rPr>
              <a:t>.left, </a:t>
            </a:r>
            <a:r>
              <a:rPr lang="en-US" sz="2200" i="1">
                <a:latin typeface="Calibri" pitchFamily="34" charset="0"/>
              </a:rPr>
              <a:t>q</a:t>
            </a:r>
            <a:r>
              <a:rPr lang="en-US" sz="2200">
                <a:latin typeface="Calibri" pitchFamily="34" charset="0"/>
              </a:rPr>
              <a:t>.right ≤ </a:t>
            </a:r>
            <a:r>
              <a:rPr lang="en-US" sz="2200" i="1">
                <a:latin typeface="Calibri" pitchFamily="34" charset="0"/>
              </a:rPr>
              <a:t>p</a:t>
            </a:r>
            <a:r>
              <a:rPr lang="en-US" sz="2200">
                <a:latin typeface="Calibri" pitchFamily="34" charset="0"/>
              </a:rPr>
              <a:t>.right and </a:t>
            </a:r>
            <a:r>
              <a:rPr lang="en-US" sz="2200" i="1">
                <a:latin typeface="Calibri" pitchFamily="34" charset="0"/>
              </a:rPr>
              <a:t>q</a:t>
            </a:r>
            <a:r>
              <a:rPr lang="en-US" sz="2200">
                <a:latin typeface="Calibri" pitchFamily="34" charset="0"/>
              </a:rPr>
              <a:t>.depth &gt; </a:t>
            </a:r>
            <a:r>
              <a:rPr lang="en-US" sz="2200" i="1">
                <a:latin typeface="Calibri" pitchFamily="34" charset="0"/>
              </a:rPr>
              <a:t>p</a:t>
            </a:r>
            <a:r>
              <a:rPr lang="en-US" sz="2200">
                <a:latin typeface="Calibri" pitchFamily="34" charset="0"/>
              </a:rPr>
              <a:t>.depth</a:t>
            </a:r>
          </a:p>
          <a:p>
            <a:pPr marL="177800" lvl="2" indent="-168275">
              <a:buFont typeface="Arial" charset="0"/>
              <a:buChar char="•"/>
            </a:pPr>
            <a:r>
              <a:rPr lang="en-US" sz="2200" i="1">
                <a:latin typeface="Calibri" pitchFamily="34" charset="0"/>
              </a:rPr>
              <a:t>q</a:t>
            </a:r>
            <a:r>
              <a:rPr lang="en-US" sz="2200">
                <a:latin typeface="Calibri" pitchFamily="34" charset="0"/>
              </a:rPr>
              <a:t> </a:t>
            </a:r>
            <a:r>
              <a:rPr lang="en-US" sz="2200" u="sng">
                <a:latin typeface="Calibri" pitchFamily="34" charset="0"/>
              </a:rPr>
              <a:t>immediately follows</a:t>
            </a:r>
            <a:r>
              <a:rPr lang="en-US" sz="2200">
                <a:latin typeface="Calibri" pitchFamily="34" charset="0"/>
              </a:rPr>
              <a:t> </a:t>
            </a:r>
            <a:r>
              <a:rPr lang="en-US" sz="2200" i="1">
                <a:latin typeface="Calibri" pitchFamily="34" charset="0"/>
              </a:rPr>
              <a:t>p</a:t>
            </a:r>
            <a:r>
              <a:rPr lang="en-US" sz="2200">
                <a:latin typeface="Calibri" pitchFamily="34" charset="0"/>
              </a:rPr>
              <a:t> iff the left most child of </a:t>
            </a:r>
            <a:r>
              <a:rPr lang="en-US" sz="2200" i="1">
                <a:latin typeface="Calibri" pitchFamily="34" charset="0"/>
              </a:rPr>
              <a:t>q</a:t>
            </a:r>
            <a:r>
              <a:rPr lang="en-US" sz="2200">
                <a:latin typeface="Calibri" pitchFamily="34" charset="0"/>
              </a:rPr>
              <a:t> immediately follows the right most child of </a:t>
            </a:r>
            <a:r>
              <a:rPr lang="en-US" sz="2200" i="1">
                <a:latin typeface="Calibri" pitchFamily="34" charset="0"/>
              </a:rPr>
              <a:t>p</a:t>
            </a:r>
            <a:r>
              <a:rPr lang="en-US" sz="2200">
                <a:latin typeface="Calibri" pitchFamily="34" charset="0"/>
              </a:rPr>
              <a:t>, i.e., q.left = p.right</a:t>
            </a:r>
          </a:p>
          <a:p>
            <a:pPr marL="177800" lvl="2" indent="-168275">
              <a:buFont typeface="Arial" charset="0"/>
              <a:buChar char="•"/>
            </a:pPr>
            <a:r>
              <a:rPr lang="en-US" sz="2200" i="1">
                <a:latin typeface="Calibri" pitchFamily="34" charset="0"/>
              </a:rPr>
              <a:t>q</a:t>
            </a:r>
            <a:r>
              <a:rPr lang="en-US" sz="2200">
                <a:latin typeface="Calibri" pitchFamily="34" charset="0"/>
              </a:rPr>
              <a:t> </a:t>
            </a:r>
            <a:r>
              <a:rPr lang="en-US" sz="2200" u="sng">
                <a:latin typeface="Calibri" pitchFamily="34" charset="0"/>
              </a:rPr>
              <a:t>follows</a:t>
            </a:r>
            <a:r>
              <a:rPr lang="en-US" sz="2200">
                <a:latin typeface="Calibri" pitchFamily="34" charset="0"/>
              </a:rPr>
              <a:t> </a:t>
            </a:r>
            <a:r>
              <a:rPr lang="en-US" sz="2200" i="1">
                <a:latin typeface="Calibri" pitchFamily="34" charset="0"/>
              </a:rPr>
              <a:t>p</a:t>
            </a:r>
            <a:r>
              <a:rPr lang="en-US" sz="2200">
                <a:latin typeface="Calibri" pitchFamily="34" charset="0"/>
              </a:rPr>
              <a:t> iff </a:t>
            </a:r>
            <a:r>
              <a:rPr lang="en-US" sz="2200" i="1">
                <a:latin typeface="Calibri" pitchFamily="34" charset="0"/>
              </a:rPr>
              <a:t>q.left</a:t>
            </a:r>
            <a:r>
              <a:rPr lang="en-US" sz="2200">
                <a:latin typeface="Calibri" pitchFamily="34" charset="0"/>
              </a:rPr>
              <a:t> ≥ p.right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5257800" cy="762000"/>
          </a:xfrm>
        </p:spPr>
        <p:txBody>
          <a:bodyPr/>
          <a:lstStyle/>
          <a:p>
            <a:pPr eaLnBrk="1" hangingPunct="1"/>
            <a:r>
              <a:rPr lang="en-US" sz="4000" b="1" dirty="0" smtClean="0">
                <a:solidFill>
                  <a:srgbClr val="FFC000"/>
                </a:solidFill>
              </a:rPr>
              <a:t>PTQL query syntax</a:t>
            </a:r>
          </a:p>
        </p:txBody>
      </p:sp>
      <p:sp>
        <p:nvSpPr>
          <p:cNvPr id="11267" name="Content Placeholder 2"/>
          <p:cNvSpPr>
            <a:spLocks noGrp="1"/>
          </p:cNvSpPr>
          <p:nvPr>
            <p:ph idx="1"/>
          </p:nvPr>
        </p:nvSpPr>
        <p:spPr>
          <a:xfrm>
            <a:off x="457200" y="1447800"/>
            <a:ext cx="8458200" cy="3124200"/>
          </a:xfrm>
        </p:spPr>
        <p:txBody>
          <a:bodyPr/>
          <a:lstStyle/>
          <a:p>
            <a:pPr eaLnBrk="1" hangingPunct="1">
              <a:lnSpc>
                <a:spcPct val="90000"/>
              </a:lnSpc>
            </a:pPr>
            <a:r>
              <a:rPr lang="en-US" sz="2600" smtClean="0"/>
              <a:t>A PTQL query has 4 components in this format</a:t>
            </a:r>
          </a:p>
          <a:p>
            <a:pPr lvl="1" eaLnBrk="1" hangingPunct="1">
              <a:lnSpc>
                <a:spcPct val="90000"/>
              </a:lnSpc>
            </a:pPr>
            <a:r>
              <a:rPr lang="en-US" sz="2400" i="1" smtClean="0"/>
              <a:t>tree pattern </a:t>
            </a:r>
            <a:r>
              <a:rPr lang="en-US" sz="2400" smtClean="0"/>
              <a:t>: </a:t>
            </a:r>
            <a:r>
              <a:rPr lang="en-US" sz="2400" i="1" smtClean="0"/>
              <a:t>link condition </a:t>
            </a:r>
            <a:r>
              <a:rPr lang="en-US" sz="2400" smtClean="0"/>
              <a:t>: </a:t>
            </a:r>
            <a:r>
              <a:rPr lang="en-US" sz="2400" i="1" smtClean="0"/>
              <a:t>proximity condition</a:t>
            </a:r>
            <a:r>
              <a:rPr lang="en-US" sz="2400" smtClean="0"/>
              <a:t> : </a:t>
            </a:r>
            <a:r>
              <a:rPr lang="en-US" sz="2400" i="1" smtClean="0"/>
              <a:t>return expression</a:t>
            </a:r>
          </a:p>
          <a:p>
            <a:pPr eaLnBrk="1" hangingPunct="1">
              <a:lnSpc>
                <a:spcPct val="90000"/>
              </a:lnSpc>
            </a:pPr>
            <a:r>
              <a:rPr lang="en-US" sz="2600" smtClean="0"/>
              <a:t>Tree pattern</a:t>
            </a:r>
          </a:p>
          <a:p>
            <a:pPr lvl="1" eaLnBrk="1" hangingPunct="1">
              <a:lnSpc>
                <a:spcPct val="90000"/>
              </a:lnSpc>
            </a:pPr>
            <a:r>
              <a:rPr lang="en-US" sz="2400" smtClean="0"/>
              <a:t>X{...Y...}: Y is a node in the subtree with X as the root</a:t>
            </a:r>
          </a:p>
          <a:p>
            <a:pPr lvl="1" eaLnBrk="1" hangingPunct="1">
              <a:lnSpc>
                <a:spcPct val="90000"/>
              </a:lnSpc>
            </a:pPr>
            <a:r>
              <a:rPr lang="en-US" sz="2400" smtClean="0"/>
              <a:t>/: parent/child relation in the constituent tree</a:t>
            </a:r>
          </a:p>
          <a:p>
            <a:pPr lvl="1" eaLnBrk="1" hangingPunct="1">
              <a:lnSpc>
                <a:spcPct val="90000"/>
              </a:lnSpc>
            </a:pPr>
            <a:r>
              <a:rPr lang="en-US" sz="2400" smtClean="0"/>
              <a:t>//: ancestor/descendant relation in the constituent tree</a:t>
            </a:r>
          </a:p>
          <a:p>
            <a:pPr lvl="1" eaLnBrk="1" hangingPunct="1">
              <a:lnSpc>
                <a:spcPct val="90000"/>
              </a:lnSpc>
              <a:buClr>
                <a:srgbClr val="8CADAE"/>
              </a:buClr>
              <a:buFont typeface="Georgia" pitchFamily="18" charset="0"/>
              <a:buChar char="•"/>
            </a:pPr>
            <a:r>
              <a:rPr lang="en-US" sz="2400" smtClean="0"/>
              <a:t>Example: //S{//</a:t>
            </a:r>
            <a:r>
              <a:rPr lang="en-US" sz="2400" smtClean="0">
                <a:solidFill>
                  <a:srgbClr val="C00000"/>
                </a:solidFill>
              </a:rPr>
              <a:t>N</a:t>
            </a:r>
            <a:r>
              <a:rPr lang="en-US" sz="2400" smtClean="0"/>
              <a:t>[tag=‘P’]-&gt;/VP{/</a:t>
            </a:r>
            <a:r>
              <a:rPr lang="en-US" sz="2400" smtClean="0">
                <a:solidFill>
                  <a:srgbClr val="0070C0"/>
                </a:solidFill>
              </a:rPr>
              <a:t>V</a:t>
            </a:r>
            <a:r>
              <a:rPr lang="en-US" sz="2400" smtClean="0"/>
              <a:t>[tag=‘I’]-&gt;//</a:t>
            </a:r>
            <a:r>
              <a:rPr lang="en-US" sz="2400" smtClean="0">
                <a:solidFill>
                  <a:srgbClr val="00B050"/>
                </a:solidFill>
              </a:rPr>
              <a:t>N</a:t>
            </a:r>
            <a:r>
              <a:rPr lang="en-US" sz="2400" smtClean="0"/>
              <a:t>[tag=‘P’]}}</a:t>
            </a:r>
          </a:p>
          <a:p>
            <a:pPr eaLnBrk="1" hangingPunct="1">
              <a:lnSpc>
                <a:spcPct val="90000"/>
              </a:lnSpc>
            </a:pPr>
            <a:endParaRPr lang="en-US" sz="2600" smtClean="0"/>
          </a:p>
          <a:p>
            <a:pPr eaLnBrk="1" hangingPunct="1">
              <a:lnSpc>
                <a:spcPct val="90000"/>
              </a:lnSpc>
            </a:pPr>
            <a:endParaRPr lang="en-US" sz="2600" smtClean="0"/>
          </a:p>
          <a:p>
            <a:pPr eaLnBrk="1" hangingPunct="1">
              <a:lnSpc>
                <a:spcPct val="90000"/>
              </a:lnSpc>
            </a:pPr>
            <a:endParaRPr lang="en-US" sz="2600" smtClean="0"/>
          </a:p>
        </p:txBody>
      </p:sp>
      <p:sp>
        <p:nvSpPr>
          <p:cNvPr id="11268" name="Oval 23"/>
          <p:cNvSpPr>
            <a:spLocks noChangeArrowheads="1"/>
          </p:cNvSpPr>
          <p:nvPr/>
        </p:nvSpPr>
        <p:spPr bwMode="auto">
          <a:xfrm>
            <a:off x="4572000" y="5119688"/>
            <a:ext cx="342900" cy="342900"/>
          </a:xfrm>
          <a:prstGeom prst="ellipse">
            <a:avLst/>
          </a:prstGeom>
          <a:solidFill>
            <a:srgbClr val="FFFFFF"/>
          </a:solidFill>
          <a:ln w="9525">
            <a:solidFill>
              <a:srgbClr val="000000"/>
            </a:solidFill>
            <a:round/>
            <a:headEnd/>
            <a:tailEnd/>
          </a:ln>
        </p:spPr>
        <p:txBody>
          <a:bodyPr lIns="0" tIns="0" rIns="0" bIns="0"/>
          <a:lstStyle/>
          <a:p>
            <a:pPr algn="ctr"/>
            <a:r>
              <a:rPr lang="en-US" sz="1200">
                <a:solidFill>
                  <a:srgbClr val="000000"/>
                </a:solidFill>
              </a:rPr>
              <a:t>VP</a:t>
            </a:r>
            <a:endParaRPr lang="en-US">
              <a:solidFill>
                <a:srgbClr val="000000"/>
              </a:solidFill>
            </a:endParaRPr>
          </a:p>
        </p:txBody>
      </p:sp>
      <p:sp>
        <p:nvSpPr>
          <p:cNvPr id="11269" name="Oval 24"/>
          <p:cNvSpPr>
            <a:spLocks noChangeArrowheads="1"/>
          </p:cNvSpPr>
          <p:nvPr/>
        </p:nvSpPr>
        <p:spPr bwMode="auto">
          <a:xfrm>
            <a:off x="3886200" y="4648200"/>
            <a:ext cx="342900" cy="342900"/>
          </a:xfrm>
          <a:prstGeom prst="ellipse">
            <a:avLst/>
          </a:prstGeom>
          <a:solidFill>
            <a:srgbClr val="FFFFFF"/>
          </a:solidFill>
          <a:ln w="9525">
            <a:solidFill>
              <a:srgbClr val="000000"/>
            </a:solidFill>
            <a:round/>
            <a:headEnd/>
            <a:tailEnd/>
          </a:ln>
        </p:spPr>
        <p:txBody>
          <a:bodyPr lIns="0" tIns="0" rIns="0" bIns="0"/>
          <a:lstStyle/>
          <a:p>
            <a:pPr algn="ctr"/>
            <a:r>
              <a:rPr lang="en-US" sz="1200">
                <a:solidFill>
                  <a:srgbClr val="000000"/>
                </a:solidFill>
              </a:rPr>
              <a:t>S</a:t>
            </a:r>
            <a:endParaRPr lang="en-US">
              <a:solidFill>
                <a:srgbClr val="000000"/>
              </a:solidFill>
            </a:endParaRPr>
          </a:p>
        </p:txBody>
      </p:sp>
      <p:cxnSp>
        <p:nvCxnSpPr>
          <p:cNvPr id="11270" name="AutoShape 25"/>
          <p:cNvCxnSpPr>
            <a:cxnSpLocks noChangeShapeType="1"/>
            <a:stCxn id="11269" idx="3"/>
            <a:endCxn id="11277" idx="0"/>
          </p:cNvCxnSpPr>
          <p:nvPr/>
        </p:nvCxnSpPr>
        <p:spPr bwMode="auto">
          <a:xfrm flipH="1">
            <a:off x="3409950" y="4940300"/>
            <a:ext cx="527050" cy="850900"/>
          </a:xfrm>
          <a:prstGeom prst="straightConnector1">
            <a:avLst/>
          </a:prstGeom>
          <a:noFill/>
          <a:ln w="38100">
            <a:solidFill>
              <a:srgbClr val="000000"/>
            </a:solidFill>
            <a:round/>
            <a:headEnd/>
            <a:tailEnd/>
          </a:ln>
        </p:spPr>
      </p:cxnSp>
      <p:sp>
        <p:nvSpPr>
          <p:cNvPr id="11271" name="Oval 26"/>
          <p:cNvSpPr>
            <a:spLocks noChangeArrowheads="1"/>
          </p:cNvSpPr>
          <p:nvPr/>
        </p:nvSpPr>
        <p:spPr bwMode="auto">
          <a:xfrm>
            <a:off x="4572000" y="5776913"/>
            <a:ext cx="342900" cy="341312"/>
          </a:xfrm>
          <a:prstGeom prst="ellipse">
            <a:avLst/>
          </a:prstGeom>
          <a:solidFill>
            <a:srgbClr val="00B0F0"/>
          </a:solidFill>
          <a:ln w="9525">
            <a:solidFill>
              <a:srgbClr val="000000"/>
            </a:solidFill>
            <a:round/>
            <a:headEnd/>
            <a:tailEnd/>
          </a:ln>
        </p:spPr>
        <p:txBody>
          <a:bodyPr lIns="0" tIns="0" rIns="0" bIns="0"/>
          <a:lstStyle/>
          <a:p>
            <a:pPr algn="ctr"/>
            <a:r>
              <a:rPr lang="en-US" sz="1200">
                <a:solidFill>
                  <a:srgbClr val="000000"/>
                </a:solidFill>
              </a:rPr>
              <a:t>V</a:t>
            </a:r>
            <a:endParaRPr lang="en-US">
              <a:solidFill>
                <a:srgbClr val="000000"/>
              </a:solidFill>
            </a:endParaRPr>
          </a:p>
        </p:txBody>
      </p:sp>
      <p:cxnSp>
        <p:nvCxnSpPr>
          <p:cNvPr id="11272" name="AutoShape 27"/>
          <p:cNvCxnSpPr>
            <a:cxnSpLocks noChangeShapeType="1"/>
            <a:stCxn id="11268" idx="4"/>
            <a:endCxn id="11271" idx="0"/>
          </p:cNvCxnSpPr>
          <p:nvPr/>
        </p:nvCxnSpPr>
        <p:spPr bwMode="auto">
          <a:xfrm>
            <a:off x="4743450" y="5462588"/>
            <a:ext cx="0" cy="314325"/>
          </a:xfrm>
          <a:prstGeom prst="straightConnector1">
            <a:avLst/>
          </a:prstGeom>
          <a:noFill/>
          <a:ln w="12700">
            <a:solidFill>
              <a:srgbClr val="000000"/>
            </a:solidFill>
            <a:round/>
            <a:headEnd/>
            <a:tailEnd/>
          </a:ln>
        </p:spPr>
      </p:cxnSp>
      <p:sp>
        <p:nvSpPr>
          <p:cNvPr id="11273" name="Oval 28"/>
          <p:cNvSpPr>
            <a:spLocks noChangeArrowheads="1"/>
          </p:cNvSpPr>
          <p:nvPr/>
        </p:nvSpPr>
        <p:spPr bwMode="auto">
          <a:xfrm>
            <a:off x="5486400" y="5776913"/>
            <a:ext cx="342900" cy="342900"/>
          </a:xfrm>
          <a:prstGeom prst="ellipse">
            <a:avLst/>
          </a:prstGeom>
          <a:solidFill>
            <a:srgbClr val="00B050"/>
          </a:solidFill>
          <a:ln w="9525">
            <a:solidFill>
              <a:srgbClr val="000000"/>
            </a:solidFill>
            <a:round/>
            <a:headEnd/>
            <a:tailEnd/>
          </a:ln>
        </p:spPr>
        <p:txBody>
          <a:bodyPr lIns="0" tIns="0" rIns="0" bIns="0"/>
          <a:lstStyle/>
          <a:p>
            <a:pPr algn="ctr"/>
            <a:r>
              <a:rPr lang="en-US" sz="1200">
                <a:solidFill>
                  <a:srgbClr val="000000"/>
                </a:solidFill>
              </a:rPr>
              <a:t>N</a:t>
            </a:r>
            <a:endParaRPr lang="en-US">
              <a:solidFill>
                <a:srgbClr val="000000"/>
              </a:solidFill>
            </a:endParaRPr>
          </a:p>
        </p:txBody>
      </p:sp>
      <p:cxnSp>
        <p:nvCxnSpPr>
          <p:cNvPr id="11274" name="AutoShape 29"/>
          <p:cNvCxnSpPr>
            <a:cxnSpLocks noChangeShapeType="1"/>
            <a:stCxn id="11268" idx="5"/>
            <a:endCxn id="11273" idx="0"/>
          </p:cNvCxnSpPr>
          <p:nvPr/>
        </p:nvCxnSpPr>
        <p:spPr bwMode="auto">
          <a:xfrm>
            <a:off x="4864100" y="5411788"/>
            <a:ext cx="793750" cy="365125"/>
          </a:xfrm>
          <a:prstGeom prst="straightConnector1">
            <a:avLst/>
          </a:prstGeom>
          <a:noFill/>
          <a:ln w="38100">
            <a:solidFill>
              <a:srgbClr val="000000"/>
            </a:solidFill>
            <a:round/>
            <a:headEnd/>
            <a:tailEnd/>
          </a:ln>
        </p:spPr>
      </p:cxnSp>
      <p:cxnSp>
        <p:nvCxnSpPr>
          <p:cNvPr id="11275" name="AutoShape 30"/>
          <p:cNvCxnSpPr>
            <a:cxnSpLocks noChangeShapeType="1"/>
            <a:stCxn id="11271" idx="5"/>
            <a:endCxn id="11273" idx="4"/>
          </p:cNvCxnSpPr>
          <p:nvPr/>
        </p:nvCxnSpPr>
        <p:spPr bwMode="auto">
          <a:xfrm rot="16200000" flipH="1">
            <a:off x="5235575" y="5697538"/>
            <a:ext cx="50800" cy="793750"/>
          </a:xfrm>
          <a:prstGeom prst="curvedConnector3">
            <a:avLst>
              <a:gd name="adj1" fmla="val 550000"/>
            </a:avLst>
          </a:prstGeom>
          <a:noFill/>
          <a:ln w="9525" cap="rnd">
            <a:solidFill>
              <a:srgbClr val="000000"/>
            </a:solidFill>
            <a:prstDash val="sysDot"/>
            <a:round/>
            <a:headEnd/>
            <a:tailEnd/>
          </a:ln>
        </p:spPr>
      </p:cxnSp>
      <p:sp>
        <p:nvSpPr>
          <p:cNvPr id="11276" name="Text Box 31"/>
          <p:cNvSpPr txBox="1">
            <a:spLocks noChangeArrowheads="1"/>
          </p:cNvSpPr>
          <p:nvPr/>
        </p:nvSpPr>
        <p:spPr bwMode="auto">
          <a:xfrm>
            <a:off x="5219700" y="6210300"/>
            <a:ext cx="182563" cy="182563"/>
          </a:xfrm>
          <a:prstGeom prst="rect">
            <a:avLst/>
          </a:prstGeom>
          <a:solidFill>
            <a:srgbClr val="FFFFFF"/>
          </a:solidFill>
          <a:ln w="9525">
            <a:solidFill>
              <a:srgbClr val="000000"/>
            </a:solidFill>
            <a:miter lim="800000"/>
            <a:headEnd/>
            <a:tailEnd/>
          </a:ln>
        </p:spPr>
        <p:txBody>
          <a:bodyPr lIns="9144" tIns="9144" rIns="9144" bIns="9144"/>
          <a:lstStyle/>
          <a:p>
            <a:pPr algn="ctr"/>
            <a:r>
              <a:rPr lang="en-US" sz="1200">
                <a:solidFill>
                  <a:srgbClr val="000000"/>
                </a:solidFill>
              </a:rPr>
              <a:t>O</a:t>
            </a:r>
            <a:endParaRPr lang="en-US">
              <a:solidFill>
                <a:srgbClr val="000000"/>
              </a:solidFill>
            </a:endParaRPr>
          </a:p>
        </p:txBody>
      </p:sp>
      <p:sp>
        <p:nvSpPr>
          <p:cNvPr id="11277" name="Oval 32"/>
          <p:cNvSpPr>
            <a:spLocks noChangeArrowheads="1"/>
          </p:cNvSpPr>
          <p:nvPr/>
        </p:nvSpPr>
        <p:spPr bwMode="auto">
          <a:xfrm>
            <a:off x="3238500" y="5791200"/>
            <a:ext cx="342900" cy="341313"/>
          </a:xfrm>
          <a:prstGeom prst="ellipse">
            <a:avLst/>
          </a:prstGeom>
          <a:solidFill>
            <a:srgbClr val="FF0000"/>
          </a:solidFill>
          <a:ln w="9525">
            <a:solidFill>
              <a:srgbClr val="000000"/>
            </a:solidFill>
            <a:round/>
            <a:headEnd/>
            <a:tailEnd/>
          </a:ln>
        </p:spPr>
        <p:txBody>
          <a:bodyPr lIns="0" tIns="0" rIns="0" bIns="0"/>
          <a:lstStyle/>
          <a:p>
            <a:pPr algn="ctr"/>
            <a:r>
              <a:rPr lang="en-US" sz="1200">
                <a:solidFill>
                  <a:srgbClr val="000000"/>
                </a:solidFill>
              </a:rPr>
              <a:t>N</a:t>
            </a:r>
            <a:endParaRPr lang="en-US">
              <a:solidFill>
                <a:srgbClr val="000000"/>
              </a:solidFill>
            </a:endParaRPr>
          </a:p>
        </p:txBody>
      </p:sp>
      <p:cxnSp>
        <p:nvCxnSpPr>
          <p:cNvPr id="11278" name="AutoShape 33"/>
          <p:cNvCxnSpPr>
            <a:cxnSpLocks noChangeShapeType="1"/>
            <a:stCxn id="11277" idx="5"/>
            <a:endCxn id="11271" idx="3"/>
          </p:cNvCxnSpPr>
          <p:nvPr/>
        </p:nvCxnSpPr>
        <p:spPr bwMode="auto">
          <a:xfrm rot="5400000" flipH="1" flipV="1">
            <a:off x="4069556" y="5530057"/>
            <a:ext cx="14287" cy="1092200"/>
          </a:xfrm>
          <a:prstGeom prst="curvedConnector3">
            <a:avLst>
              <a:gd name="adj1" fmla="val -1933333"/>
            </a:avLst>
          </a:prstGeom>
          <a:noFill/>
          <a:ln w="9525" cap="rnd">
            <a:solidFill>
              <a:srgbClr val="000000"/>
            </a:solidFill>
            <a:prstDash val="sysDot"/>
            <a:round/>
            <a:headEnd/>
            <a:tailEnd/>
          </a:ln>
        </p:spPr>
      </p:cxnSp>
      <p:sp>
        <p:nvSpPr>
          <p:cNvPr id="11279" name="Text Box 34"/>
          <p:cNvSpPr txBox="1">
            <a:spLocks noChangeArrowheads="1"/>
          </p:cNvSpPr>
          <p:nvPr/>
        </p:nvSpPr>
        <p:spPr bwMode="auto">
          <a:xfrm>
            <a:off x="3932238" y="6248400"/>
            <a:ext cx="182562" cy="182563"/>
          </a:xfrm>
          <a:prstGeom prst="rect">
            <a:avLst/>
          </a:prstGeom>
          <a:solidFill>
            <a:srgbClr val="FFFFFF"/>
          </a:solidFill>
          <a:ln w="9525">
            <a:solidFill>
              <a:srgbClr val="000000"/>
            </a:solidFill>
            <a:miter lim="800000"/>
            <a:headEnd/>
            <a:tailEnd/>
          </a:ln>
        </p:spPr>
        <p:txBody>
          <a:bodyPr lIns="9144" tIns="9144" rIns="9144" bIns="9144"/>
          <a:lstStyle/>
          <a:p>
            <a:pPr algn="ctr"/>
            <a:r>
              <a:rPr lang="en-US" sz="1200">
                <a:solidFill>
                  <a:srgbClr val="000000"/>
                </a:solidFill>
              </a:rPr>
              <a:t>S</a:t>
            </a:r>
            <a:endParaRPr lang="en-US">
              <a:solidFill>
                <a:srgbClr val="000000"/>
              </a:solidFill>
            </a:endParaRPr>
          </a:p>
        </p:txBody>
      </p:sp>
      <p:cxnSp>
        <p:nvCxnSpPr>
          <p:cNvPr id="11280" name="AutoShape 35"/>
          <p:cNvCxnSpPr>
            <a:cxnSpLocks noChangeShapeType="1"/>
            <a:stCxn id="11269" idx="6"/>
            <a:endCxn id="11268" idx="1"/>
          </p:cNvCxnSpPr>
          <p:nvPr/>
        </p:nvCxnSpPr>
        <p:spPr bwMode="auto">
          <a:xfrm>
            <a:off x="4229100" y="4819650"/>
            <a:ext cx="393700" cy="350838"/>
          </a:xfrm>
          <a:prstGeom prst="straightConnector1">
            <a:avLst/>
          </a:prstGeom>
          <a:noFill/>
          <a:ln w="9525">
            <a:solidFill>
              <a:srgbClr val="000000"/>
            </a:solidFill>
            <a:round/>
            <a:headEnd/>
            <a:tailEnd/>
          </a:ln>
        </p:spPr>
      </p:cxnSp>
      <p:sp>
        <p:nvSpPr>
          <p:cNvPr id="11281" name="Text Box 36"/>
          <p:cNvSpPr txBox="1">
            <a:spLocks noChangeArrowheads="1"/>
          </p:cNvSpPr>
          <p:nvPr/>
        </p:nvSpPr>
        <p:spPr bwMode="auto">
          <a:xfrm>
            <a:off x="3048000" y="6248400"/>
            <a:ext cx="557213" cy="261938"/>
          </a:xfrm>
          <a:prstGeom prst="rect">
            <a:avLst/>
          </a:prstGeom>
          <a:noFill/>
          <a:ln w="9525">
            <a:noFill/>
            <a:miter lim="800000"/>
            <a:headEnd/>
            <a:tailEnd/>
          </a:ln>
        </p:spPr>
        <p:txBody>
          <a:bodyPr wrap="none">
            <a:spAutoFit/>
          </a:bodyPr>
          <a:lstStyle/>
          <a:p>
            <a:r>
              <a:rPr lang="en-US" sz="1100">
                <a:solidFill>
                  <a:srgbClr val="000000"/>
                </a:solidFill>
              </a:rPr>
              <a:t>tag=P</a:t>
            </a:r>
          </a:p>
        </p:txBody>
      </p:sp>
      <p:sp>
        <p:nvSpPr>
          <p:cNvPr id="11282" name="Text Box 37"/>
          <p:cNvSpPr txBox="1">
            <a:spLocks noChangeArrowheads="1"/>
          </p:cNvSpPr>
          <p:nvPr/>
        </p:nvSpPr>
        <p:spPr bwMode="auto">
          <a:xfrm>
            <a:off x="5453063" y="6324600"/>
            <a:ext cx="557212" cy="261938"/>
          </a:xfrm>
          <a:prstGeom prst="rect">
            <a:avLst/>
          </a:prstGeom>
          <a:noFill/>
          <a:ln w="9525">
            <a:noFill/>
            <a:miter lim="800000"/>
            <a:headEnd/>
            <a:tailEnd/>
          </a:ln>
        </p:spPr>
        <p:txBody>
          <a:bodyPr wrap="none">
            <a:spAutoFit/>
          </a:bodyPr>
          <a:lstStyle/>
          <a:p>
            <a:r>
              <a:rPr lang="en-US" sz="1100">
                <a:solidFill>
                  <a:srgbClr val="000000"/>
                </a:solidFill>
              </a:rPr>
              <a:t>tag=P</a:t>
            </a:r>
          </a:p>
        </p:txBody>
      </p:sp>
      <p:sp>
        <p:nvSpPr>
          <p:cNvPr id="11283" name="Text Box 38"/>
          <p:cNvSpPr txBox="1">
            <a:spLocks noChangeArrowheads="1"/>
          </p:cNvSpPr>
          <p:nvPr/>
        </p:nvSpPr>
        <p:spPr bwMode="auto">
          <a:xfrm>
            <a:off x="4495800" y="6324600"/>
            <a:ext cx="530225" cy="276225"/>
          </a:xfrm>
          <a:prstGeom prst="rect">
            <a:avLst/>
          </a:prstGeom>
          <a:noFill/>
          <a:ln w="9525">
            <a:noFill/>
            <a:miter lim="800000"/>
            <a:headEnd/>
            <a:tailEnd/>
          </a:ln>
        </p:spPr>
        <p:txBody>
          <a:bodyPr wrap="none">
            <a:spAutoFit/>
          </a:bodyPr>
          <a:lstStyle/>
          <a:p>
            <a:r>
              <a:rPr lang="en-US" sz="1200">
                <a:solidFill>
                  <a:srgbClr val="000000"/>
                </a:solidFill>
              </a:rPr>
              <a:t>tag=I</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solidFill>
                  <a:srgbClr val="FFC000"/>
                </a:solidFill>
              </a:rPr>
              <a:t>Explaining observations</a:t>
            </a:r>
          </a:p>
        </p:txBody>
      </p:sp>
      <p:sp>
        <p:nvSpPr>
          <p:cNvPr id="5123" name="Rectangle 3"/>
          <p:cNvSpPr>
            <a:spLocks noGrp="1" noChangeArrowheads="1"/>
          </p:cNvSpPr>
          <p:nvPr>
            <p:ph sz="half" idx="1"/>
          </p:nvPr>
        </p:nvSpPr>
        <p:spPr>
          <a:xfrm>
            <a:off x="457200" y="1600200"/>
            <a:ext cx="4038600" cy="4648200"/>
          </a:xfrm>
        </p:spPr>
        <p:txBody>
          <a:bodyPr/>
          <a:lstStyle/>
          <a:p>
            <a:pPr eaLnBrk="1" hangingPunct="1"/>
            <a:r>
              <a:rPr lang="en-US" sz="2000" dirty="0" smtClean="0"/>
              <a:t>A </a:t>
            </a:r>
            <a:r>
              <a:rPr lang="en-US" sz="2000" dirty="0" err="1" smtClean="0"/>
              <a:t>phenotypical</a:t>
            </a:r>
            <a:r>
              <a:rPr lang="en-US" sz="2000" dirty="0" smtClean="0"/>
              <a:t> observation  OR</a:t>
            </a:r>
          </a:p>
          <a:p>
            <a:pPr lvl="1" eaLnBrk="1" hangingPunct="1"/>
            <a:r>
              <a:rPr lang="en-US" sz="2000" dirty="0" smtClean="0"/>
              <a:t>an observation that a particular protein or chemical has abnormally high concentration</a:t>
            </a:r>
          </a:p>
          <a:p>
            <a:pPr eaLnBrk="1" hangingPunct="1"/>
            <a:r>
              <a:rPr lang="en-US" sz="2000" dirty="0" smtClean="0"/>
              <a:t>What is wrong? What is out of the ordinary?</a:t>
            </a:r>
          </a:p>
          <a:p>
            <a:pPr eaLnBrk="1" hangingPunct="1"/>
            <a:r>
              <a:rPr lang="en-US" sz="2000" dirty="0" smtClean="0"/>
              <a:t>The cause/explanation will give us approaches to fix the problem.</a:t>
            </a:r>
          </a:p>
          <a:p>
            <a:pPr eaLnBrk="1" hangingPunct="1"/>
            <a:r>
              <a:rPr lang="en-US" sz="2000" dirty="0" smtClean="0"/>
              <a:t>How deep should the explanations go?</a:t>
            </a:r>
          </a:p>
          <a:p>
            <a:pPr eaLnBrk="1" hangingPunct="1"/>
            <a:r>
              <a:rPr lang="en-US" sz="2000" dirty="0" smtClean="0"/>
              <a:t>How do we compare explanations?</a:t>
            </a:r>
          </a:p>
        </p:txBody>
      </p:sp>
      <p:sp>
        <p:nvSpPr>
          <p:cNvPr id="4" name="Content Placeholder 3"/>
          <p:cNvSpPr>
            <a:spLocks noGrp="1"/>
          </p:cNvSpPr>
          <p:nvPr>
            <p:ph sz="half" idx="2"/>
          </p:nvPr>
        </p:nvSpPr>
        <p:spPr>
          <a:xfrm>
            <a:off x="4648200" y="1600200"/>
            <a:ext cx="3810000" cy="5257800"/>
          </a:xfrm>
        </p:spPr>
        <p:txBody>
          <a:bodyPr/>
          <a:lstStyle/>
          <a:p>
            <a:r>
              <a:rPr lang="en-US" sz="2000" dirty="0" smtClean="0"/>
              <a:t>Observation/History</a:t>
            </a:r>
          </a:p>
          <a:p>
            <a:pPr lvl="1"/>
            <a:r>
              <a:rPr lang="en-US" sz="2000" dirty="0" smtClean="0"/>
              <a:t>64 old obese male prescribed with </a:t>
            </a:r>
            <a:r>
              <a:rPr lang="en-US" sz="2000" dirty="0" err="1" smtClean="0"/>
              <a:t>simvastatin</a:t>
            </a:r>
            <a:r>
              <a:rPr lang="en-US" sz="2000" dirty="0" smtClean="0"/>
              <a:t> 10 mg daily.</a:t>
            </a:r>
          </a:p>
          <a:p>
            <a:pPr lvl="1"/>
            <a:r>
              <a:rPr lang="en-US" sz="2000" dirty="0" smtClean="0"/>
              <a:t>Next 3 months lack of clinical response led to 5-fold increase of dosage.</a:t>
            </a:r>
          </a:p>
          <a:p>
            <a:pPr lvl="1"/>
            <a:r>
              <a:rPr lang="en-US" sz="2000" dirty="0" smtClean="0"/>
              <a:t>Admitted to hospital with </a:t>
            </a:r>
            <a:r>
              <a:rPr lang="en-US" sz="2000" dirty="0" err="1" smtClean="0"/>
              <a:t>Rhabdomyolysis</a:t>
            </a:r>
            <a:r>
              <a:rPr lang="en-US" sz="2000" dirty="0" smtClean="0"/>
              <a:t>. </a:t>
            </a:r>
          </a:p>
          <a:p>
            <a:r>
              <a:rPr lang="en-US" sz="2000" dirty="0" smtClean="0"/>
              <a:t>Analysis</a:t>
            </a:r>
          </a:p>
          <a:p>
            <a:pPr lvl="1"/>
            <a:r>
              <a:rPr lang="en-US" sz="2000" dirty="0" smtClean="0"/>
              <a:t>Patient was self administering St. John’s </a:t>
            </a:r>
            <a:r>
              <a:rPr lang="en-US" sz="2000" dirty="0" err="1" smtClean="0"/>
              <a:t>wort</a:t>
            </a:r>
            <a:r>
              <a:rPr lang="en-US" sz="2000" dirty="0" smtClean="0"/>
              <a:t> extract which he discontinued 10 days before the manifestation of toxicity.</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5486400" cy="685800"/>
          </a:xfrm>
        </p:spPr>
        <p:txBody>
          <a:bodyPr/>
          <a:lstStyle/>
          <a:p>
            <a:pPr eaLnBrk="1" hangingPunct="1"/>
            <a:r>
              <a:rPr lang="en-US" b="1" dirty="0" smtClean="0">
                <a:solidFill>
                  <a:srgbClr val="FFC000"/>
                </a:solidFill>
              </a:rPr>
              <a:t>PTQL query syntax</a:t>
            </a:r>
          </a:p>
        </p:txBody>
      </p:sp>
      <p:sp>
        <p:nvSpPr>
          <p:cNvPr id="12291" name="Content Placeholder 2"/>
          <p:cNvSpPr>
            <a:spLocks noGrp="1"/>
          </p:cNvSpPr>
          <p:nvPr>
            <p:ph idx="1"/>
          </p:nvPr>
        </p:nvSpPr>
        <p:spPr>
          <a:xfrm>
            <a:off x="228600" y="990600"/>
            <a:ext cx="8686800" cy="3886200"/>
          </a:xfrm>
        </p:spPr>
        <p:txBody>
          <a:bodyPr/>
          <a:lstStyle/>
          <a:p>
            <a:pPr eaLnBrk="1" hangingPunct="1"/>
            <a:r>
              <a:rPr lang="en-US" dirty="0" smtClean="0"/>
              <a:t>To describe horizontal order of nodes:</a:t>
            </a:r>
          </a:p>
          <a:p>
            <a:pPr lvl="1" eaLnBrk="1" hangingPunct="1"/>
            <a:r>
              <a:rPr lang="en-US" sz="2500" i="1" dirty="0" smtClean="0"/>
              <a:t>x</a:t>
            </a:r>
            <a:r>
              <a:rPr lang="en-US" sz="2500" dirty="0" smtClean="0"/>
              <a:t> -&gt; </a:t>
            </a:r>
            <a:r>
              <a:rPr lang="en-US" sz="2500" i="1" dirty="0" smtClean="0"/>
              <a:t>y</a:t>
            </a:r>
            <a:r>
              <a:rPr lang="en-US" sz="2500" dirty="0" smtClean="0"/>
              <a:t>: </a:t>
            </a:r>
            <a:r>
              <a:rPr lang="en-US" sz="2500" i="1" dirty="0" smtClean="0"/>
              <a:t>x</a:t>
            </a:r>
            <a:r>
              <a:rPr lang="en-US" sz="2500" dirty="0" smtClean="0"/>
              <a:t> immediately follows </a:t>
            </a:r>
            <a:r>
              <a:rPr lang="en-US" sz="2500" i="1" dirty="0" smtClean="0"/>
              <a:t>y</a:t>
            </a:r>
          </a:p>
          <a:p>
            <a:pPr lvl="1" eaLnBrk="1" hangingPunct="1"/>
            <a:r>
              <a:rPr lang="en-US" sz="2500" i="1" dirty="0" smtClean="0"/>
              <a:t>x</a:t>
            </a:r>
            <a:r>
              <a:rPr lang="en-US" sz="2500" dirty="0" smtClean="0"/>
              <a:t> =&gt; </a:t>
            </a:r>
            <a:r>
              <a:rPr lang="en-US" sz="2500" i="1" dirty="0" smtClean="0"/>
              <a:t>y</a:t>
            </a:r>
            <a:r>
              <a:rPr lang="en-US" sz="2500" dirty="0" smtClean="0"/>
              <a:t>: </a:t>
            </a:r>
            <a:r>
              <a:rPr lang="en-US" sz="2500" i="1" dirty="0" smtClean="0"/>
              <a:t>x</a:t>
            </a:r>
            <a:r>
              <a:rPr lang="en-US" sz="2500" dirty="0" smtClean="0"/>
              <a:t> follows </a:t>
            </a:r>
            <a:r>
              <a:rPr lang="en-US" sz="2500" i="1" dirty="0" smtClean="0"/>
              <a:t>y</a:t>
            </a:r>
          </a:p>
          <a:p>
            <a:pPr eaLnBrk="1" hangingPunct="1"/>
            <a:r>
              <a:rPr lang="en-US" dirty="0" smtClean="0"/>
              <a:t>Tree pattern : </a:t>
            </a:r>
            <a:r>
              <a:rPr lang="en-US" dirty="0" smtClean="0">
                <a:solidFill>
                  <a:srgbClr val="7030A0"/>
                </a:solidFill>
              </a:rPr>
              <a:t>Link condition</a:t>
            </a:r>
            <a:r>
              <a:rPr lang="en-US" dirty="0" smtClean="0"/>
              <a:t> : : </a:t>
            </a:r>
            <a:r>
              <a:rPr lang="en-US" dirty="0" smtClean="0">
                <a:solidFill>
                  <a:srgbClr val="D60093"/>
                </a:solidFill>
              </a:rPr>
              <a:t>Return expression</a:t>
            </a:r>
          </a:p>
          <a:p>
            <a:pPr lvl="1" eaLnBrk="1" hangingPunct="1">
              <a:buFont typeface="Georgia" pitchFamily="18" charset="0"/>
              <a:buNone/>
            </a:pPr>
            <a:r>
              <a:rPr lang="en-US" sz="2800" dirty="0" smtClean="0"/>
              <a:t>//S{//N[tag=‘P’](</a:t>
            </a:r>
            <a:r>
              <a:rPr lang="en-US" sz="2800" dirty="0" smtClean="0">
                <a:solidFill>
                  <a:srgbClr val="C00000"/>
                </a:solidFill>
              </a:rPr>
              <a:t>x</a:t>
            </a:r>
            <a:r>
              <a:rPr lang="en-US" sz="2800" dirty="0" smtClean="0"/>
              <a:t>)-&gt;/VP{/V[tag=‘I’](</a:t>
            </a:r>
            <a:r>
              <a:rPr lang="en-US" sz="2800" dirty="0" smtClean="0">
                <a:solidFill>
                  <a:srgbClr val="0070C0"/>
                </a:solidFill>
              </a:rPr>
              <a:t>y</a:t>
            </a:r>
            <a:r>
              <a:rPr lang="en-US" sz="2800" dirty="0" smtClean="0"/>
              <a:t>)-&gt; //N[tag=‘P’](</a:t>
            </a:r>
            <a:r>
              <a:rPr lang="en-US" sz="2800" dirty="0" smtClean="0">
                <a:solidFill>
                  <a:srgbClr val="00B050"/>
                </a:solidFill>
              </a:rPr>
              <a:t>z</a:t>
            </a:r>
            <a:r>
              <a:rPr lang="en-US" sz="2800" dirty="0" smtClean="0"/>
              <a:t>)}}   :  </a:t>
            </a:r>
            <a:r>
              <a:rPr lang="en-US" sz="2800" dirty="0" smtClean="0">
                <a:solidFill>
                  <a:srgbClr val="7030A0"/>
                </a:solidFill>
              </a:rPr>
              <a:t>x !S y and y !O z</a:t>
            </a:r>
            <a:r>
              <a:rPr lang="en-US" sz="2800" dirty="0" smtClean="0"/>
              <a:t>  ::  </a:t>
            </a:r>
            <a:r>
              <a:rPr lang="en-US" sz="2800" dirty="0" err="1" smtClean="0">
                <a:solidFill>
                  <a:srgbClr val="D60093"/>
                </a:solidFill>
              </a:rPr>
              <a:t>x.value</a:t>
            </a:r>
            <a:r>
              <a:rPr lang="en-US" sz="2800" dirty="0" smtClean="0">
                <a:solidFill>
                  <a:srgbClr val="D60093"/>
                </a:solidFill>
              </a:rPr>
              <a:t>, </a:t>
            </a:r>
            <a:r>
              <a:rPr lang="en-US" sz="2800" dirty="0" err="1" smtClean="0">
                <a:solidFill>
                  <a:srgbClr val="D60093"/>
                </a:solidFill>
              </a:rPr>
              <a:t>y.value</a:t>
            </a:r>
            <a:r>
              <a:rPr lang="en-US" sz="2800" dirty="0" smtClean="0">
                <a:solidFill>
                  <a:srgbClr val="D60093"/>
                </a:solidFill>
              </a:rPr>
              <a:t>, </a:t>
            </a:r>
            <a:r>
              <a:rPr lang="en-US" sz="2800" dirty="0" err="1" smtClean="0">
                <a:solidFill>
                  <a:srgbClr val="D60093"/>
                </a:solidFill>
              </a:rPr>
              <a:t>z.value</a:t>
            </a:r>
            <a:endParaRPr lang="en-US" sz="2800" dirty="0" smtClean="0">
              <a:solidFill>
                <a:srgbClr val="D60093"/>
              </a:solidFill>
            </a:endParaRPr>
          </a:p>
          <a:p>
            <a:pPr eaLnBrk="1" hangingPunct="1"/>
            <a:endParaRPr lang="en-US" dirty="0" smtClean="0"/>
          </a:p>
        </p:txBody>
      </p:sp>
      <p:sp>
        <p:nvSpPr>
          <p:cNvPr id="12292" name="Oval 23"/>
          <p:cNvSpPr>
            <a:spLocks noChangeArrowheads="1"/>
          </p:cNvSpPr>
          <p:nvPr/>
        </p:nvSpPr>
        <p:spPr bwMode="auto">
          <a:xfrm>
            <a:off x="4572000" y="5043488"/>
            <a:ext cx="342900" cy="342900"/>
          </a:xfrm>
          <a:prstGeom prst="ellipse">
            <a:avLst/>
          </a:prstGeom>
          <a:solidFill>
            <a:srgbClr val="FFFFFF"/>
          </a:solidFill>
          <a:ln w="9525">
            <a:solidFill>
              <a:srgbClr val="000000"/>
            </a:solidFill>
            <a:round/>
            <a:headEnd/>
            <a:tailEnd/>
          </a:ln>
        </p:spPr>
        <p:txBody>
          <a:bodyPr lIns="0" tIns="0" rIns="0" bIns="0"/>
          <a:lstStyle/>
          <a:p>
            <a:pPr algn="ctr"/>
            <a:r>
              <a:rPr lang="en-US" sz="1200">
                <a:solidFill>
                  <a:srgbClr val="000000"/>
                </a:solidFill>
              </a:rPr>
              <a:t>VP</a:t>
            </a:r>
            <a:endParaRPr lang="en-US">
              <a:solidFill>
                <a:srgbClr val="000000"/>
              </a:solidFill>
            </a:endParaRPr>
          </a:p>
        </p:txBody>
      </p:sp>
      <p:sp>
        <p:nvSpPr>
          <p:cNvPr id="12293" name="Oval 24"/>
          <p:cNvSpPr>
            <a:spLocks noChangeArrowheads="1"/>
          </p:cNvSpPr>
          <p:nvPr/>
        </p:nvSpPr>
        <p:spPr bwMode="auto">
          <a:xfrm>
            <a:off x="3886200" y="4572000"/>
            <a:ext cx="342900" cy="342900"/>
          </a:xfrm>
          <a:prstGeom prst="ellipse">
            <a:avLst/>
          </a:prstGeom>
          <a:solidFill>
            <a:srgbClr val="FFFFFF"/>
          </a:solidFill>
          <a:ln w="9525">
            <a:solidFill>
              <a:srgbClr val="000000"/>
            </a:solidFill>
            <a:round/>
            <a:headEnd/>
            <a:tailEnd/>
          </a:ln>
        </p:spPr>
        <p:txBody>
          <a:bodyPr lIns="0" tIns="0" rIns="0" bIns="0"/>
          <a:lstStyle/>
          <a:p>
            <a:pPr algn="ctr"/>
            <a:r>
              <a:rPr lang="en-US" sz="1200">
                <a:solidFill>
                  <a:srgbClr val="000000"/>
                </a:solidFill>
              </a:rPr>
              <a:t>S</a:t>
            </a:r>
            <a:endParaRPr lang="en-US">
              <a:solidFill>
                <a:srgbClr val="000000"/>
              </a:solidFill>
            </a:endParaRPr>
          </a:p>
        </p:txBody>
      </p:sp>
      <p:cxnSp>
        <p:nvCxnSpPr>
          <p:cNvPr id="12294" name="AutoShape 25"/>
          <p:cNvCxnSpPr>
            <a:cxnSpLocks noChangeShapeType="1"/>
            <a:stCxn id="12293" idx="3"/>
            <a:endCxn id="12301" idx="0"/>
          </p:cNvCxnSpPr>
          <p:nvPr/>
        </p:nvCxnSpPr>
        <p:spPr bwMode="auto">
          <a:xfrm flipH="1">
            <a:off x="3409950" y="4864100"/>
            <a:ext cx="527050" cy="850900"/>
          </a:xfrm>
          <a:prstGeom prst="straightConnector1">
            <a:avLst/>
          </a:prstGeom>
          <a:noFill/>
          <a:ln w="38100">
            <a:solidFill>
              <a:srgbClr val="000000"/>
            </a:solidFill>
            <a:round/>
            <a:headEnd/>
            <a:tailEnd/>
          </a:ln>
        </p:spPr>
      </p:cxnSp>
      <p:sp>
        <p:nvSpPr>
          <p:cNvPr id="12295" name="Oval 26"/>
          <p:cNvSpPr>
            <a:spLocks noChangeArrowheads="1"/>
          </p:cNvSpPr>
          <p:nvPr/>
        </p:nvSpPr>
        <p:spPr bwMode="auto">
          <a:xfrm>
            <a:off x="4572000" y="5700713"/>
            <a:ext cx="342900" cy="341312"/>
          </a:xfrm>
          <a:prstGeom prst="ellipse">
            <a:avLst/>
          </a:prstGeom>
          <a:solidFill>
            <a:srgbClr val="FFFFFF"/>
          </a:solidFill>
          <a:ln w="9525">
            <a:solidFill>
              <a:srgbClr val="000000"/>
            </a:solidFill>
            <a:round/>
            <a:headEnd/>
            <a:tailEnd/>
          </a:ln>
        </p:spPr>
        <p:txBody>
          <a:bodyPr lIns="0" tIns="0" rIns="0" bIns="0"/>
          <a:lstStyle/>
          <a:p>
            <a:pPr algn="ctr"/>
            <a:r>
              <a:rPr lang="en-US" sz="1200">
                <a:solidFill>
                  <a:srgbClr val="000000"/>
                </a:solidFill>
              </a:rPr>
              <a:t>V</a:t>
            </a:r>
          </a:p>
        </p:txBody>
      </p:sp>
      <p:cxnSp>
        <p:nvCxnSpPr>
          <p:cNvPr id="12296" name="AutoShape 27"/>
          <p:cNvCxnSpPr>
            <a:cxnSpLocks noChangeShapeType="1"/>
            <a:stCxn id="12292" idx="4"/>
            <a:endCxn id="12295" idx="0"/>
          </p:cNvCxnSpPr>
          <p:nvPr/>
        </p:nvCxnSpPr>
        <p:spPr bwMode="auto">
          <a:xfrm>
            <a:off x="4743450" y="5386388"/>
            <a:ext cx="0" cy="314325"/>
          </a:xfrm>
          <a:prstGeom prst="straightConnector1">
            <a:avLst/>
          </a:prstGeom>
          <a:noFill/>
          <a:ln w="12700">
            <a:solidFill>
              <a:srgbClr val="000000"/>
            </a:solidFill>
            <a:round/>
            <a:headEnd/>
            <a:tailEnd/>
          </a:ln>
        </p:spPr>
      </p:cxnSp>
      <p:sp>
        <p:nvSpPr>
          <p:cNvPr id="12297" name="Oval 28"/>
          <p:cNvSpPr>
            <a:spLocks noChangeArrowheads="1"/>
          </p:cNvSpPr>
          <p:nvPr/>
        </p:nvSpPr>
        <p:spPr bwMode="auto">
          <a:xfrm>
            <a:off x="5486400" y="5700713"/>
            <a:ext cx="342900" cy="342900"/>
          </a:xfrm>
          <a:prstGeom prst="ellipse">
            <a:avLst/>
          </a:prstGeom>
          <a:solidFill>
            <a:srgbClr val="FFFFFF"/>
          </a:solidFill>
          <a:ln w="9525">
            <a:solidFill>
              <a:srgbClr val="000000"/>
            </a:solidFill>
            <a:round/>
            <a:headEnd/>
            <a:tailEnd/>
          </a:ln>
        </p:spPr>
        <p:txBody>
          <a:bodyPr lIns="0" tIns="0" rIns="0" bIns="0"/>
          <a:lstStyle/>
          <a:p>
            <a:pPr algn="ctr"/>
            <a:r>
              <a:rPr lang="en-US" sz="1200">
                <a:solidFill>
                  <a:srgbClr val="000000"/>
                </a:solidFill>
              </a:rPr>
              <a:t>N</a:t>
            </a:r>
          </a:p>
        </p:txBody>
      </p:sp>
      <p:cxnSp>
        <p:nvCxnSpPr>
          <p:cNvPr id="12298" name="AutoShape 29"/>
          <p:cNvCxnSpPr>
            <a:cxnSpLocks noChangeShapeType="1"/>
            <a:stCxn id="12292" idx="5"/>
            <a:endCxn id="12297" idx="0"/>
          </p:cNvCxnSpPr>
          <p:nvPr/>
        </p:nvCxnSpPr>
        <p:spPr bwMode="auto">
          <a:xfrm>
            <a:off x="4864100" y="5335588"/>
            <a:ext cx="793750" cy="365125"/>
          </a:xfrm>
          <a:prstGeom prst="straightConnector1">
            <a:avLst/>
          </a:prstGeom>
          <a:noFill/>
          <a:ln w="38100">
            <a:solidFill>
              <a:srgbClr val="000000"/>
            </a:solidFill>
            <a:round/>
            <a:headEnd/>
            <a:tailEnd/>
          </a:ln>
        </p:spPr>
      </p:cxnSp>
      <p:cxnSp>
        <p:nvCxnSpPr>
          <p:cNvPr id="12299" name="AutoShape 30"/>
          <p:cNvCxnSpPr>
            <a:cxnSpLocks noChangeShapeType="1"/>
            <a:stCxn id="12295" idx="5"/>
            <a:endCxn id="12297" idx="4"/>
          </p:cNvCxnSpPr>
          <p:nvPr/>
        </p:nvCxnSpPr>
        <p:spPr bwMode="auto">
          <a:xfrm rot="16200000" flipH="1">
            <a:off x="5235575" y="5621338"/>
            <a:ext cx="50800" cy="793750"/>
          </a:xfrm>
          <a:prstGeom prst="curvedConnector3">
            <a:avLst>
              <a:gd name="adj1" fmla="val 550000"/>
            </a:avLst>
          </a:prstGeom>
          <a:noFill/>
          <a:ln w="9525" cap="rnd">
            <a:solidFill>
              <a:srgbClr val="000000"/>
            </a:solidFill>
            <a:prstDash val="sysDot"/>
            <a:round/>
            <a:headEnd/>
            <a:tailEnd/>
          </a:ln>
        </p:spPr>
      </p:cxnSp>
      <p:sp>
        <p:nvSpPr>
          <p:cNvPr id="12300" name="Text Box 31"/>
          <p:cNvSpPr txBox="1">
            <a:spLocks noChangeArrowheads="1"/>
          </p:cNvSpPr>
          <p:nvPr/>
        </p:nvSpPr>
        <p:spPr bwMode="auto">
          <a:xfrm>
            <a:off x="5219700" y="6134100"/>
            <a:ext cx="182563" cy="182563"/>
          </a:xfrm>
          <a:prstGeom prst="rect">
            <a:avLst/>
          </a:prstGeom>
          <a:solidFill>
            <a:srgbClr val="FFFFFF"/>
          </a:solidFill>
          <a:ln w="9525">
            <a:solidFill>
              <a:srgbClr val="000000"/>
            </a:solidFill>
            <a:miter lim="800000"/>
            <a:headEnd/>
            <a:tailEnd/>
          </a:ln>
        </p:spPr>
        <p:txBody>
          <a:bodyPr lIns="9144" tIns="9144" rIns="9144" bIns="9144"/>
          <a:lstStyle/>
          <a:p>
            <a:pPr algn="ctr"/>
            <a:r>
              <a:rPr lang="en-US" sz="1200">
                <a:solidFill>
                  <a:srgbClr val="000000"/>
                </a:solidFill>
              </a:rPr>
              <a:t>O</a:t>
            </a:r>
            <a:endParaRPr lang="en-US">
              <a:solidFill>
                <a:srgbClr val="000000"/>
              </a:solidFill>
            </a:endParaRPr>
          </a:p>
        </p:txBody>
      </p:sp>
      <p:sp>
        <p:nvSpPr>
          <p:cNvPr id="12301" name="Oval 32"/>
          <p:cNvSpPr>
            <a:spLocks noChangeArrowheads="1"/>
          </p:cNvSpPr>
          <p:nvPr/>
        </p:nvSpPr>
        <p:spPr bwMode="auto">
          <a:xfrm>
            <a:off x="3238500" y="5715000"/>
            <a:ext cx="342900" cy="341313"/>
          </a:xfrm>
          <a:prstGeom prst="ellipse">
            <a:avLst/>
          </a:prstGeom>
          <a:solidFill>
            <a:srgbClr val="FFFFFF"/>
          </a:solidFill>
          <a:ln w="9525">
            <a:solidFill>
              <a:srgbClr val="000000"/>
            </a:solidFill>
            <a:round/>
            <a:headEnd/>
            <a:tailEnd/>
          </a:ln>
        </p:spPr>
        <p:txBody>
          <a:bodyPr lIns="0" tIns="0" rIns="0" bIns="0"/>
          <a:lstStyle/>
          <a:p>
            <a:pPr algn="ctr"/>
            <a:r>
              <a:rPr lang="en-US" sz="1200">
                <a:solidFill>
                  <a:srgbClr val="000000"/>
                </a:solidFill>
              </a:rPr>
              <a:t>N</a:t>
            </a:r>
          </a:p>
        </p:txBody>
      </p:sp>
      <p:cxnSp>
        <p:nvCxnSpPr>
          <p:cNvPr id="12302" name="AutoShape 33"/>
          <p:cNvCxnSpPr>
            <a:cxnSpLocks noChangeShapeType="1"/>
            <a:stCxn id="12301" idx="5"/>
            <a:endCxn id="12295" idx="3"/>
          </p:cNvCxnSpPr>
          <p:nvPr/>
        </p:nvCxnSpPr>
        <p:spPr bwMode="auto">
          <a:xfrm rot="5400000" flipH="1" flipV="1">
            <a:off x="4069556" y="5453857"/>
            <a:ext cx="14287" cy="1092200"/>
          </a:xfrm>
          <a:prstGeom prst="curvedConnector3">
            <a:avLst>
              <a:gd name="adj1" fmla="val -1933333"/>
            </a:avLst>
          </a:prstGeom>
          <a:noFill/>
          <a:ln w="9525" cap="rnd">
            <a:solidFill>
              <a:srgbClr val="000000"/>
            </a:solidFill>
            <a:prstDash val="sysDot"/>
            <a:round/>
            <a:headEnd/>
            <a:tailEnd/>
          </a:ln>
        </p:spPr>
      </p:cxnSp>
      <p:sp>
        <p:nvSpPr>
          <p:cNvPr id="12303" name="Text Box 34"/>
          <p:cNvSpPr txBox="1">
            <a:spLocks noChangeArrowheads="1"/>
          </p:cNvSpPr>
          <p:nvPr/>
        </p:nvSpPr>
        <p:spPr bwMode="auto">
          <a:xfrm>
            <a:off x="3932238" y="6172200"/>
            <a:ext cx="182562" cy="182563"/>
          </a:xfrm>
          <a:prstGeom prst="rect">
            <a:avLst/>
          </a:prstGeom>
          <a:solidFill>
            <a:srgbClr val="FFFFFF"/>
          </a:solidFill>
          <a:ln w="9525">
            <a:solidFill>
              <a:srgbClr val="000000"/>
            </a:solidFill>
            <a:miter lim="800000"/>
            <a:headEnd/>
            <a:tailEnd/>
          </a:ln>
        </p:spPr>
        <p:txBody>
          <a:bodyPr lIns="9144" tIns="9144" rIns="9144" bIns="9144"/>
          <a:lstStyle/>
          <a:p>
            <a:pPr algn="ctr"/>
            <a:r>
              <a:rPr lang="en-US" sz="1200">
                <a:solidFill>
                  <a:srgbClr val="000000"/>
                </a:solidFill>
              </a:rPr>
              <a:t>S</a:t>
            </a:r>
            <a:endParaRPr lang="en-US">
              <a:solidFill>
                <a:srgbClr val="000000"/>
              </a:solidFill>
            </a:endParaRPr>
          </a:p>
        </p:txBody>
      </p:sp>
      <p:cxnSp>
        <p:nvCxnSpPr>
          <p:cNvPr id="12304" name="AutoShape 35"/>
          <p:cNvCxnSpPr>
            <a:cxnSpLocks noChangeShapeType="1"/>
            <a:stCxn id="12293" idx="6"/>
            <a:endCxn id="12292" idx="1"/>
          </p:cNvCxnSpPr>
          <p:nvPr/>
        </p:nvCxnSpPr>
        <p:spPr bwMode="auto">
          <a:xfrm>
            <a:off x="4229100" y="4743450"/>
            <a:ext cx="393700" cy="350838"/>
          </a:xfrm>
          <a:prstGeom prst="straightConnector1">
            <a:avLst/>
          </a:prstGeom>
          <a:noFill/>
          <a:ln w="9525">
            <a:solidFill>
              <a:srgbClr val="000000"/>
            </a:solidFill>
            <a:round/>
            <a:headEnd/>
            <a:tailEnd/>
          </a:ln>
        </p:spPr>
      </p:cxnSp>
      <p:sp>
        <p:nvSpPr>
          <p:cNvPr id="12305" name="Text Box 36"/>
          <p:cNvSpPr txBox="1">
            <a:spLocks noChangeArrowheads="1"/>
          </p:cNvSpPr>
          <p:nvPr/>
        </p:nvSpPr>
        <p:spPr bwMode="auto">
          <a:xfrm>
            <a:off x="3048000" y="6172200"/>
            <a:ext cx="557213" cy="261938"/>
          </a:xfrm>
          <a:prstGeom prst="rect">
            <a:avLst/>
          </a:prstGeom>
          <a:noFill/>
          <a:ln w="9525">
            <a:noFill/>
            <a:miter lim="800000"/>
            <a:headEnd/>
            <a:tailEnd/>
          </a:ln>
        </p:spPr>
        <p:txBody>
          <a:bodyPr wrap="none">
            <a:spAutoFit/>
          </a:bodyPr>
          <a:lstStyle/>
          <a:p>
            <a:r>
              <a:rPr lang="en-US" sz="1100">
                <a:solidFill>
                  <a:srgbClr val="000000"/>
                </a:solidFill>
              </a:rPr>
              <a:t>tag=P</a:t>
            </a:r>
          </a:p>
        </p:txBody>
      </p:sp>
      <p:sp>
        <p:nvSpPr>
          <p:cNvPr id="12306" name="Text Box 37"/>
          <p:cNvSpPr txBox="1">
            <a:spLocks noChangeArrowheads="1"/>
          </p:cNvSpPr>
          <p:nvPr/>
        </p:nvSpPr>
        <p:spPr bwMode="auto">
          <a:xfrm>
            <a:off x="5453063" y="6248400"/>
            <a:ext cx="557212" cy="261938"/>
          </a:xfrm>
          <a:prstGeom prst="rect">
            <a:avLst/>
          </a:prstGeom>
          <a:noFill/>
          <a:ln w="9525">
            <a:noFill/>
            <a:miter lim="800000"/>
            <a:headEnd/>
            <a:tailEnd/>
          </a:ln>
        </p:spPr>
        <p:txBody>
          <a:bodyPr wrap="none">
            <a:spAutoFit/>
          </a:bodyPr>
          <a:lstStyle/>
          <a:p>
            <a:r>
              <a:rPr lang="en-US" sz="1100">
                <a:solidFill>
                  <a:srgbClr val="000000"/>
                </a:solidFill>
              </a:rPr>
              <a:t>tag=P</a:t>
            </a:r>
          </a:p>
        </p:txBody>
      </p:sp>
      <p:sp>
        <p:nvSpPr>
          <p:cNvPr id="12307" name="Text Box 38"/>
          <p:cNvSpPr txBox="1">
            <a:spLocks noChangeArrowheads="1"/>
          </p:cNvSpPr>
          <p:nvPr/>
        </p:nvSpPr>
        <p:spPr bwMode="auto">
          <a:xfrm>
            <a:off x="4495800" y="6248400"/>
            <a:ext cx="530225" cy="276225"/>
          </a:xfrm>
          <a:prstGeom prst="rect">
            <a:avLst/>
          </a:prstGeom>
          <a:noFill/>
          <a:ln w="9525">
            <a:noFill/>
            <a:miter lim="800000"/>
            <a:headEnd/>
            <a:tailEnd/>
          </a:ln>
        </p:spPr>
        <p:txBody>
          <a:bodyPr wrap="none">
            <a:spAutoFit/>
          </a:bodyPr>
          <a:lstStyle/>
          <a:p>
            <a:r>
              <a:rPr lang="en-US" sz="1200">
                <a:solidFill>
                  <a:srgbClr val="000000"/>
                </a:solidFill>
              </a:rPr>
              <a:t>tag=I</a:t>
            </a:r>
          </a:p>
        </p:txBody>
      </p:sp>
      <p:sp>
        <p:nvSpPr>
          <p:cNvPr id="12308" name="TextBox 19"/>
          <p:cNvSpPr txBox="1">
            <a:spLocks noChangeArrowheads="1"/>
          </p:cNvSpPr>
          <p:nvPr/>
        </p:nvSpPr>
        <p:spPr bwMode="auto">
          <a:xfrm>
            <a:off x="2971800" y="5334000"/>
            <a:ext cx="301625" cy="415925"/>
          </a:xfrm>
          <a:prstGeom prst="rect">
            <a:avLst/>
          </a:prstGeom>
          <a:noFill/>
          <a:ln w="9525">
            <a:noFill/>
            <a:miter lim="800000"/>
            <a:headEnd/>
            <a:tailEnd/>
          </a:ln>
        </p:spPr>
        <p:txBody>
          <a:bodyPr wrap="none">
            <a:spAutoFit/>
          </a:bodyPr>
          <a:lstStyle/>
          <a:p>
            <a:r>
              <a:rPr lang="en-US" sz="2000">
                <a:solidFill>
                  <a:srgbClr val="C00000"/>
                </a:solidFill>
                <a:latin typeface="Calibri" pitchFamily="34" charset="0"/>
              </a:rPr>
              <a:t>x</a:t>
            </a:r>
          </a:p>
        </p:txBody>
      </p:sp>
      <p:sp>
        <p:nvSpPr>
          <p:cNvPr id="12309" name="TextBox 20"/>
          <p:cNvSpPr txBox="1">
            <a:spLocks noChangeArrowheads="1"/>
          </p:cNvSpPr>
          <p:nvPr/>
        </p:nvSpPr>
        <p:spPr bwMode="auto">
          <a:xfrm>
            <a:off x="4267200" y="5486400"/>
            <a:ext cx="288925" cy="369888"/>
          </a:xfrm>
          <a:prstGeom prst="rect">
            <a:avLst/>
          </a:prstGeom>
          <a:noFill/>
          <a:ln w="9525">
            <a:noFill/>
            <a:miter lim="800000"/>
            <a:headEnd/>
            <a:tailEnd/>
          </a:ln>
        </p:spPr>
        <p:txBody>
          <a:bodyPr wrap="none">
            <a:spAutoFit/>
          </a:bodyPr>
          <a:lstStyle/>
          <a:p>
            <a:r>
              <a:rPr lang="en-US">
                <a:solidFill>
                  <a:srgbClr val="0070C0"/>
                </a:solidFill>
                <a:latin typeface="Calibri" pitchFamily="34" charset="0"/>
              </a:rPr>
              <a:t>y</a:t>
            </a:r>
          </a:p>
        </p:txBody>
      </p:sp>
      <p:sp>
        <p:nvSpPr>
          <p:cNvPr id="12310" name="TextBox 21"/>
          <p:cNvSpPr txBox="1">
            <a:spLocks noChangeArrowheads="1"/>
          </p:cNvSpPr>
          <p:nvPr/>
        </p:nvSpPr>
        <p:spPr bwMode="auto">
          <a:xfrm>
            <a:off x="5791200" y="5410200"/>
            <a:ext cx="290513" cy="415925"/>
          </a:xfrm>
          <a:prstGeom prst="rect">
            <a:avLst/>
          </a:prstGeom>
          <a:noFill/>
          <a:ln w="9525">
            <a:noFill/>
            <a:miter lim="800000"/>
            <a:headEnd/>
            <a:tailEnd/>
          </a:ln>
        </p:spPr>
        <p:txBody>
          <a:bodyPr wrap="none">
            <a:spAutoFit/>
          </a:bodyPr>
          <a:lstStyle/>
          <a:p>
            <a:r>
              <a:rPr lang="en-US" sz="2000">
                <a:solidFill>
                  <a:srgbClr val="00B050"/>
                </a:solidFill>
                <a:latin typeface="Calibri" pitchFamily="34" charset="0"/>
              </a:rPr>
              <a:t>z</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5486400" cy="609600"/>
          </a:xfrm>
        </p:spPr>
        <p:txBody>
          <a:bodyPr/>
          <a:lstStyle/>
          <a:p>
            <a:pPr eaLnBrk="1" hangingPunct="1"/>
            <a:r>
              <a:rPr lang="en-US" sz="3200" b="1" dirty="0" smtClean="0">
                <a:solidFill>
                  <a:srgbClr val="FFC000"/>
                </a:solidFill>
              </a:rPr>
              <a:t>Other applications of PTQL</a:t>
            </a:r>
          </a:p>
        </p:txBody>
      </p:sp>
      <p:sp>
        <p:nvSpPr>
          <p:cNvPr id="3" name="Content Placeholder 2"/>
          <p:cNvSpPr>
            <a:spLocks noGrp="1"/>
          </p:cNvSpPr>
          <p:nvPr>
            <p:ph idx="1"/>
          </p:nvPr>
        </p:nvSpPr>
        <p:spPr>
          <a:xfrm>
            <a:off x="381000" y="1066800"/>
            <a:ext cx="8382000" cy="5791200"/>
          </a:xfrm>
        </p:spPr>
        <p:txBody>
          <a:bodyPr>
            <a:normAutofit fontScale="70000" lnSpcReduction="20000"/>
          </a:bodyPr>
          <a:lstStyle/>
          <a:p>
            <a:pPr marL="365760" indent="-256032" eaLnBrk="1" fontAlgn="auto" hangingPunct="1">
              <a:spcAft>
                <a:spcPts val="0"/>
              </a:spcAft>
              <a:buClr>
                <a:schemeClr val="accent3"/>
              </a:buClr>
              <a:defRPr/>
            </a:pPr>
            <a:r>
              <a:rPr lang="en-US" sz="3400" b="1" dirty="0" smtClean="0"/>
              <a:t>Feature extraction</a:t>
            </a:r>
          </a:p>
          <a:p>
            <a:pPr marL="658368" lvl="1" indent="-246888" eaLnBrk="1" fontAlgn="auto" hangingPunct="1">
              <a:spcAft>
                <a:spcPts val="0"/>
              </a:spcAft>
              <a:defRPr/>
            </a:pPr>
            <a:r>
              <a:rPr lang="en-US" sz="2800" dirty="0" smtClean="0"/>
              <a:t>Find all </a:t>
            </a:r>
            <a:r>
              <a:rPr lang="en-US" sz="2800" dirty="0" err="1" smtClean="0">
                <a:solidFill>
                  <a:srgbClr val="00B050"/>
                </a:solidFill>
              </a:rPr>
              <a:t>MeSH</a:t>
            </a:r>
            <a:r>
              <a:rPr lang="en-US" sz="2800" dirty="0" smtClean="0">
                <a:solidFill>
                  <a:srgbClr val="00B050"/>
                </a:solidFill>
              </a:rPr>
              <a:t> terms </a:t>
            </a:r>
            <a:r>
              <a:rPr lang="en-US" sz="2800" dirty="0" smtClean="0"/>
              <a:t>and their frequencies among </a:t>
            </a:r>
            <a:r>
              <a:rPr lang="en-US" sz="2800" dirty="0" smtClean="0">
                <a:solidFill>
                  <a:srgbClr val="FF0000"/>
                </a:solidFill>
              </a:rPr>
              <a:t>documents</a:t>
            </a:r>
            <a:r>
              <a:rPr lang="en-US" sz="2800" dirty="0" smtClean="0"/>
              <a:t> that contain recognized </a:t>
            </a:r>
            <a:r>
              <a:rPr lang="en-US" sz="2800" dirty="0" smtClean="0">
                <a:solidFill>
                  <a:srgbClr val="00B0F0"/>
                </a:solidFill>
              </a:rPr>
              <a:t>gene names</a:t>
            </a:r>
            <a:r>
              <a:rPr lang="en-US" sz="2800" dirty="0" smtClean="0"/>
              <a:t>.</a:t>
            </a:r>
          </a:p>
          <a:p>
            <a:pPr marL="923544" lvl="2" indent="-219456" eaLnBrk="1" fontAlgn="auto" hangingPunct="1">
              <a:spcAft>
                <a:spcPts val="0"/>
              </a:spcAft>
              <a:defRPr/>
            </a:pPr>
            <a:r>
              <a:rPr lang="en-US" dirty="0" smtClean="0">
                <a:solidFill>
                  <a:srgbClr val="FF0000"/>
                </a:solidFill>
              </a:rPr>
              <a:t>//DOC(x)</a:t>
            </a:r>
            <a:r>
              <a:rPr lang="en-US" dirty="0" smtClean="0"/>
              <a:t> { </a:t>
            </a:r>
            <a:r>
              <a:rPr lang="en-US" dirty="0" smtClean="0">
                <a:solidFill>
                  <a:srgbClr val="00B0F0"/>
                </a:solidFill>
              </a:rPr>
              <a:t>//?[tag=’GENE’]</a:t>
            </a:r>
            <a:r>
              <a:rPr lang="en-US" dirty="0" smtClean="0"/>
              <a:t> } : : : count(</a:t>
            </a:r>
            <a:r>
              <a:rPr lang="en-US" dirty="0" err="1" smtClean="0">
                <a:solidFill>
                  <a:srgbClr val="00B050"/>
                </a:solidFill>
              </a:rPr>
              <a:t>x.mesh</a:t>
            </a:r>
            <a:r>
              <a:rPr lang="en-US" dirty="0" smtClean="0"/>
              <a:t>), </a:t>
            </a:r>
            <a:r>
              <a:rPr lang="en-US" dirty="0" err="1" smtClean="0">
                <a:solidFill>
                  <a:srgbClr val="00B050"/>
                </a:solidFill>
              </a:rPr>
              <a:t>x.mesh</a:t>
            </a:r>
            <a:endParaRPr lang="en-US" dirty="0" smtClean="0">
              <a:solidFill>
                <a:srgbClr val="00B050"/>
              </a:solidFill>
            </a:endParaRPr>
          </a:p>
          <a:p>
            <a:pPr marL="365760" indent="-256032" eaLnBrk="1" fontAlgn="auto" hangingPunct="1">
              <a:spcAft>
                <a:spcPts val="0"/>
              </a:spcAft>
              <a:buClr>
                <a:schemeClr val="accent3"/>
              </a:buClr>
              <a:defRPr/>
            </a:pPr>
            <a:r>
              <a:rPr lang="en-US" sz="3400" b="1" dirty="0" smtClean="0"/>
              <a:t>Normalize gene names</a:t>
            </a:r>
          </a:p>
          <a:p>
            <a:pPr marL="658368" lvl="1" indent="-246888" eaLnBrk="1" fontAlgn="auto" hangingPunct="1">
              <a:spcAft>
                <a:spcPts val="0"/>
              </a:spcAft>
              <a:defRPr/>
            </a:pPr>
            <a:r>
              <a:rPr lang="en-US" sz="2800" dirty="0" smtClean="0"/>
              <a:t>Find </a:t>
            </a:r>
            <a:r>
              <a:rPr lang="en-US" sz="2800" dirty="0" smtClean="0">
                <a:solidFill>
                  <a:srgbClr val="FF0000"/>
                </a:solidFill>
              </a:rPr>
              <a:t>articles x</a:t>
            </a:r>
            <a:r>
              <a:rPr lang="en-US" sz="2800" dirty="0" smtClean="0"/>
              <a:t> of some </a:t>
            </a:r>
            <a:r>
              <a:rPr lang="en-US" sz="2800" dirty="0" smtClean="0">
                <a:solidFill>
                  <a:srgbClr val="00B050"/>
                </a:solidFill>
              </a:rPr>
              <a:t>author </a:t>
            </a:r>
            <a:r>
              <a:rPr lang="en-US" sz="2800" dirty="0" smtClean="0"/>
              <a:t>in which </a:t>
            </a:r>
            <a:r>
              <a:rPr lang="en-US" sz="2800" dirty="0" smtClean="0">
                <a:solidFill>
                  <a:srgbClr val="00B0F0"/>
                </a:solidFill>
              </a:rPr>
              <a:t>gene </a:t>
            </a:r>
            <a:r>
              <a:rPr lang="en-US" sz="2800" i="1" dirty="0" smtClean="0">
                <a:solidFill>
                  <a:srgbClr val="00B0F0"/>
                </a:solidFill>
              </a:rPr>
              <a:t>y</a:t>
            </a:r>
            <a:r>
              <a:rPr lang="en-US" sz="2800" dirty="0" smtClean="0"/>
              <a:t> is mentioned.</a:t>
            </a:r>
          </a:p>
          <a:p>
            <a:pPr marL="923544" lvl="2" indent="-219456" eaLnBrk="1" fontAlgn="auto" hangingPunct="1">
              <a:spcAft>
                <a:spcPts val="0"/>
              </a:spcAft>
              <a:defRPr/>
            </a:pPr>
            <a:r>
              <a:rPr lang="en-US" dirty="0" smtClean="0">
                <a:solidFill>
                  <a:srgbClr val="FF0000"/>
                </a:solidFill>
              </a:rPr>
              <a:t>//DOC(x)</a:t>
            </a:r>
            <a:r>
              <a:rPr lang="en-US" dirty="0" smtClean="0"/>
              <a:t>[</a:t>
            </a:r>
            <a:r>
              <a:rPr lang="en-US" dirty="0" smtClean="0">
                <a:solidFill>
                  <a:srgbClr val="00B050"/>
                </a:solidFill>
              </a:rPr>
              <a:t>author='John Smith'</a:t>
            </a:r>
            <a:r>
              <a:rPr lang="en-US" dirty="0" smtClean="0"/>
              <a:t>]{</a:t>
            </a:r>
            <a:r>
              <a:rPr lang="en-US" dirty="0" smtClean="0">
                <a:solidFill>
                  <a:srgbClr val="00B0F0"/>
                </a:solidFill>
              </a:rPr>
              <a:t>//?[tag='GENE']</a:t>
            </a:r>
            <a:r>
              <a:rPr lang="en-US" dirty="0" smtClean="0"/>
              <a:t>(y)}::: distinct </a:t>
            </a:r>
            <a:r>
              <a:rPr lang="en-US" dirty="0" err="1" smtClean="0"/>
              <a:t>x.value</a:t>
            </a:r>
            <a:r>
              <a:rPr lang="en-US" dirty="0" smtClean="0"/>
              <a:t>, </a:t>
            </a:r>
            <a:r>
              <a:rPr lang="en-US" dirty="0" err="1" smtClean="0"/>
              <a:t>y.value</a:t>
            </a:r>
            <a:endParaRPr lang="en-US" dirty="0" smtClean="0"/>
          </a:p>
          <a:p>
            <a:pPr marL="365760" indent="-256032" eaLnBrk="1" fontAlgn="auto" hangingPunct="1">
              <a:spcAft>
                <a:spcPts val="0"/>
              </a:spcAft>
              <a:buClr>
                <a:schemeClr val="accent3"/>
              </a:buClr>
              <a:defRPr/>
            </a:pPr>
            <a:r>
              <a:rPr lang="en-US" sz="3400" b="1" dirty="0" smtClean="0"/>
              <a:t>Normalize gene names to species</a:t>
            </a:r>
          </a:p>
          <a:p>
            <a:pPr marL="658368" lvl="1" indent="-246888" eaLnBrk="1" fontAlgn="auto" hangingPunct="1">
              <a:spcAft>
                <a:spcPts val="0"/>
              </a:spcAft>
              <a:defRPr/>
            </a:pPr>
            <a:r>
              <a:rPr lang="en-US" sz="2800" dirty="0" smtClean="0"/>
              <a:t>Find gene-species relations based on some grammatical patterns, such as </a:t>
            </a:r>
            <a:r>
              <a:rPr lang="en-US" sz="2800" dirty="0" smtClean="0">
                <a:solidFill>
                  <a:srgbClr val="00B0F0"/>
                </a:solidFill>
              </a:rPr>
              <a:t>gene</a:t>
            </a:r>
            <a:r>
              <a:rPr lang="en-US" sz="2800" dirty="0" smtClean="0"/>
              <a:t> and </a:t>
            </a:r>
            <a:r>
              <a:rPr lang="en-US" sz="2800" dirty="0" smtClean="0">
                <a:solidFill>
                  <a:srgbClr val="FF0000"/>
                </a:solidFill>
              </a:rPr>
              <a:t>species</a:t>
            </a:r>
            <a:r>
              <a:rPr lang="en-US" sz="2800" dirty="0" smtClean="0"/>
              <a:t> occurring in the same </a:t>
            </a:r>
            <a:r>
              <a:rPr lang="en-US" sz="2800" dirty="0" smtClean="0">
                <a:solidFill>
                  <a:srgbClr val="00B050"/>
                </a:solidFill>
              </a:rPr>
              <a:t>noun phrase</a:t>
            </a:r>
            <a:r>
              <a:rPr lang="en-US" sz="2800" dirty="0" smtClean="0"/>
              <a:t>.</a:t>
            </a:r>
          </a:p>
          <a:p>
            <a:pPr marL="923544" lvl="2" indent="-219456" eaLnBrk="1" fontAlgn="auto" hangingPunct="1">
              <a:spcAft>
                <a:spcPts val="0"/>
              </a:spcAft>
              <a:defRPr/>
            </a:pPr>
            <a:r>
              <a:rPr lang="en-US" dirty="0" smtClean="0"/>
              <a:t>//S{</a:t>
            </a:r>
            <a:r>
              <a:rPr lang="en-US" dirty="0" smtClean="0">
                <a:solidFill>
                  <a:srgbClr val="00B050"/>
                </a:solidFill>
              </a:rPr>
              <a:t>//NP</a:t>
            </a:r>
            <a:r>
              <a:rPr lang="en-US" dirty="0" smtClean="0"/>
              <a:t>{</a:t>
            </a:r>
            <a:r>
              <a:rPr lang="en-US" dirty="0" smtClean="0">
                <a:solidFill>
                  <a:srgbClr val="FF0000"/>
                </a:solidFill>
              </a:rPr>
              <a:t>//N[value='human']</a:t>
            </a:r>
            <a:r>
              <a:rPr lang="en-US" dirty="0" smtClean="0"/>
              <a:t>=&gt;</a:t>
            </a:r>
            <a:r>
              <a:rPr lang="en-US" dirty="0" smtClean="0">
                <a:solidFill>
                  <a:srgbClr val="00B0F0"/>
                </a:solidFill>
              </a:rPr>
              <a:t>//?[tag='GENE'](x)</a:t>
            </a:r>
            <a:r>
              <a:rPr lang="en-US" dirty="0" smtClean="0"/>
              <a:t>}} ::: </a:t>
            </a:r>
            <a:r>
              <a:rPr lang="en-US" dirty="0" err="1" smtClean="0"/>
              <a:t>x.value</a:t>
            </a:r>
            <a:endParaRPr lang="en-US" dirty="0" smtClean="0"/>
          </a:p>
          <a:p>
            <a:pPr marL="365760" indent="-256032" eaLnBrk="1" fontAlgn="auto" hangingPunct="1">
              <a:spcAft>
                <a:spcPts val="0"/>
              </a:spcAft>
              <a:buClr>
                <a:schemeClr val="accent3"/>
              </a:buClr>
              <a:defRPr/>
            </a:pPr>
            <a:r>
              <a:rPr lang="en-US" sz="3400" b="1" dirty="0" smtClean="0"/>
              <a:t>Boosting recall for gene name recognizer</a:t>
            </a:r>
          </a:p>
          <a:p>
            <a:pPr marL="658368" lvl="1" indent="-246888" eaLnBrk="1" fontAlgn="auto" hangingPunct="1">
              <a:spcAft>
                <a:spcPts val="0"/>
              </a:spcAft>
              <a:defRPr/>
            </a:pPr>
            <a:r>
              <a:rPr lang="en-US" sz="2800" dirty="0" smtClean="0"/>
              <a:t>Suppose </a:t>
            </a:r>
            <a:r>
              <a:rPr lang="en-US" sz="2800" i="1" dirty="0" smtClean="0"/>
              <a:t>“p53”</a:t>
            </a:r>
            <a:r>
              <a:rPr lang="en-US" sz="2800" dirty="0" smtClean="0"/>
              <a:t> has been tagged as a gene name in some documents, find </a:t>
            </a:r>
            <a:r>
              <a:rPr lang="en-US" sz="2800" i="1" dirty="0" smtClean="0"/>
              <a:t>“p53”</a:t>
            </a:r>
            <a:r>
              <a:rPr lang="en-US" sz="2800" dirty="0" smtClean="0"/>
              <a:t> such that </a:t>
            </a:r>
            <a:r>
              <a:rPr lang="en-US" sz="2800" i="1" dirty="0" smtClean="0"/>
              <a:t>“p53”</a:t>
            </a:r>
            <a:r>
              <a:rPr lang="en-US" sz="2800" dirty="0" smtClean="0"/>
              <a:t> is not tagged as a gene name.</a:t>
            </a:r>
          </a:p>
          <a:p>
            <a:pPr marL="923544" lvl="2" indent="-219456" eaLnBrk="1" fontAlgn="auto" hangingPunct="1">
              <a:spcAft>
                <a:spcPts val="0"/>
              </a:spcAft>
              <a:defRPr/>
            </a:pPr>
            <a:r>
              <a:rPr lang="en-US" dirty="0" smtClean="0"/>
              <a:t>//DOC(x){//STN(y){</a:t>
            </a:r>
            <a:r>
              <a:rPr lang="en-US" dirty="0" smtClean="0">
                <a:solidFill>
                  <a:srgbClr val="00B0F0"/>
                </a:solidFill>
              </a:rPr>
              <a:t>//?[tag!='GENE' and value='p53']</a:t>
            </a:r>
            <a:r>
              <a:rPr lang="en-US" dirty="0" smtClean="0"/>
              <a:t>}}::: </a:t>
            </a:r>
            <a:r>
              <a:rPr lang="en-US" dirty="0" err="1" smtClean="0"/>
              <a:t>x.value</a:t>
            </a:r>
            <a:r>
              <a:rPr lang="en-US" dirty="0" smtClean="0"/>
              <a:t>, </a:t>
            </a:r>
            <a:r>
              <a:rPr lang="en-US" dirty="0" err="1" smtClean="0"/>
              <a:t>y.value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029200" cy="609600"/>
          </a:xfrm>
        </p:spPr>
        <p:txBody>
          <a:bodyPr/>
          <a:lstStyle/>
          <a:p>
            <a:r>
              <a:rPr lang="en-US" dirty="0" smtClean="0">
                <a:solidFill>
                  <a:srgbClr val="FFC000"/>
                </a:solidFill>
              </a:rPr>
              <a:t>Outline of the rest</a:t>
            </a:r>
            <a:endParaRPr lang="en-US" dirty="0">
              <a:solidFill>
                <a:srgbClr val="FFC000"/>
              </a:solidFill>
            </a:endParaRPr>
          </a:p>
        </p:txBody>
      </p:sp>
      <p:sp>
        <p:nvSpPr>
          <p:cNvPr id="3" name="Content Placeholder 2"/>
          <p:cNvSpPr>
            <a:spLocks noGrp="1"/>
          </p:cNvSpPr>
          <p:nvPr>
            <p:ph idx="1"/>
          </p:nvPr>
        </p:nvSpPr>
        <p:spPr>
          <a:xfrm>
            <a:off x="609600" y="1371600"/>
            <a:ext cx="7772400" cy="4648200"/>
          </a:xfrm>
        </p:spPr>
        <p:txBody>
          <a:bodyPr/>
          <a:lstStyle/>
          <a:p>
            <a:r>
              <a:rPr lang="en-US" sz="2400" dirty="0" smtClean="0"/>
              <a:t>Extraction of facts</a:t>
            </a:r>
          </a:p>
          <a:p>
            <a:pPr lvl="1"/>
            <a:r>
              <a:rPr lang="en-US" sz="2000" dirty="0" smtClean="0">
                <a:solidFill>
                  <a:schemeClr val="bg2">
                    <a:lumMod val="60000"/>
                    <a:lumOff val="40000"/>
                  </a:schemeClr>
                </a:solidFill>
              </a:rPr>
              <a:t>Extracting Facts from text: protein-protein interactions</a:t>
            </a:r>
          </a:p>
          <a:p>
            <a:pPr lvl="1"/>
            <a:r>
              <a:rPr lang="en-US" sz="2000" dirty="0" err="1" smtClean="0">
                <a:solidFill>
                  <a:schemeClr val="bg2">
                    <a:lumMod val="60000"/>
                    <a:lumOff val="40000"/>
                  </a:schemeClr>
                </a:solidFill>
              </a:rPr>
              <a:t>SNPshot</a:t>
            </a:r>
            <a:r>
              <a:rPr lang="en-US" sz="2000" dirty="0" smtClean="0">
                <a:solidFill>
                  <a:schemeClr val="bg2">
                    <a:lumMod val="60000"/>
                    <a:lumOff val="40000"/>
                  </a:schemeClr>
                </a:solidFill>
              </a:rPr>
              <a:t> of </a:t>
            </a:r>
            <a:r>
              <a:rPr lang="en-US" sz="2000" dirty="0" err="1" smtClean="0">
                <a:solidFill>
                  <a:schemeClr val="bg2">
                    <a:lumMod val="60000"/>
                    <a:lumOff val="40000"/>
                  </a:schemeClr>
                </a:solidFill>
              </a:rPr>
              <a:t>PubMed</a:t>
            </a:r>
            <a:endParaRPr lang="en-US" sz="2000" dirty="0" smtClean="0">
              <a:solidFill>
                <a:schemeClr val="bg2">
                  <a:lumMod val="60000"/>
                  <a:lumOff val="40000"/>
                </a:schemeClr>
              </a:solidFill>
            </a:endParaRPr>
          </a:p>
          <a:p>
            <a:pPr lvl="1"/>
            <a:r>
              <a:rPr lang="en-US" sz="2000" dirty="0" smtClean="0">
                <a:solidFill>
                  <a:schemeClr val="bg2">
                    <a:lumMod val="60000"/>
                    <a:lumOff val="40000"/>
                  </a:schemeClr>
                </a:solidFill>
              </a:rPr>
              <a:t>Generalizing text extraction: querying parse trees</a:t>
            </a:r>
          </a:p>
          <a:p>
            <a:r>
              <a:rPr lang="en-US" sz="2400" dirty="0" smtClean="0"/>
              <a:t>Reasoning</a:t>
            </a:r>
          </a:p>
          <a:p>
            <a:pPr lvl="1"/>
            <a:r>
              <a:rPr lang="en-US" sz="2000" dirty="0" smtClean="0"/>
              <a:t>Examples of reasoning: building pathways</a:t>
            </a:r>
          </a:p>
          <a:p>
            <a:pPr lvl="1"/>
            <a:r>
              <a:rPr lang="en-US" sz="2000" dirty="0" smtClean="0"/>
              <a:t>More reasoning (Ongoing work):   Studying drug-drug interactions</a:t>
            </a:r>
          </a:p>
          <a:p>
            <a:r>
              <a:rPr lang="en-US" sz="2400" dirty="0" smtClean="0"/>
              <a:t>Looking beyond automatic extraction and manual </a:t>
            </a:r>
            <a:r>
              <a:rPr lang="en-US" sz="2400" dirty="0" err="1" smtClean="0"/>
              <a:t>curation</a:t>
            </a:r>
            <a:endParaRPr lang="en-US" sz="2400" dirty="0" smtClean="0"/>
          </a:p>
          <a:p>
            <a:r>
              <a:rPr lang="en-US" sz="2400" dirty="0" smtClean="0"/>
              <a:t>Future work: Extraction of richer knowledge</a:t>
            </a:r>
          </a:p>
          <a:p>
            <a:r>
              <a:rPr lang="en-US" sz="2400" dirty="0" smtClean="0"/>
              <a:t>Conclusion</a:t>
            </a:r>
          </a:p>
          <a:p>
            <a:pPr>
              <a:buNone/>
            </a:pPr>
            <a:endParaRPr lang="en-US" sz="2400"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2819400"/>
            <a:ext cx="7772400" cy="1362075"/>
          </a:xfrm>
        </p:spPr>
        <p:txBody>
          <a:bodyPr/>
          <a:lstStyle/>
          <a:p>
            <a:r>
              <a:rPr lang="en-US" sz="4400" cap="none" dirty="0" smtClean="0"/>
              <a:t> </a:t>
            </a:r>
            <a:br>
              <a:rPr lang="en-US" sz="4400" cap="none" dirty="0" smtClean="0"/>
            </a:br>
            <a:r>
              <a:rPr lang="en-US" sz="4400" cap="none" dirty="0" smtClean="0"/>
              <a:t>Building pathways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029200" cy="609600"/>
          </a:xfrm>
        </p:spPr>
        <p:txBody>
          <a:bodyPr>
            <a:normAutofit fontScale="90000"/>
          </a:bodyPr>
          <a:lstStyle/>
          <a:p>
            <a:pPr>
              <a:defRPr/>
            </a:pPr>
            <a:r>
              <a:rPr lang="en-US" b="1" dirty="0" smtClean="0">
                <a:solidFill>
                  <a:srgbClr val="FFC000"/>
                </a:solidFill>
              </a:rPr>
              <a:t>Building pathways</a:t>
            </a:r>
            <a:endParaRPr lang="en-US" b="1" dirty="0">
              <a:solidFill>
                <a:srgbClr val="FFC000"/>
              </a:solidFill>
            </a:endParaRPr>
          </a:p>
        </p:txBody>
      </p:sp>
      <p:sp>
        <p:nvSpPr>
          <p:cNvPr id="6147" name="Content Placeholder 2"/>
          <p:cNvSpPr>
            <a:spLocks noGrp="1"/>
          </p:cNvSpPr>
          <p:nvPr>
            <p:ph idx="1"/>
          </p:nvPr>
        </p:nvSpPr>
        <p:spPr>
          <a:xfrm>
            <a:off x="381000" y="914400"/>
            <a:ext cx="8229600" cy="5715000"/>
          </a:xfrm>
        </p:spPr>
        <p:txBody>
          <a:bodyPr/>
          <a:lstStyle/>
          <a:p>
            <a:r>
              <a:rPr lang="en-US" dirty="0" smtClean="0"/>
              <a:t>An important part of understanding or reverse-engineering biological phenomena (disease, phenotype, etc.)</a:t>
            </a:r>
          </a:p>
          <a:p>
            <a:r>
              <a:rPr lang="en-US" dirty="0" smtClean="0"/>
              <a:t>Connecting the dots !!!</a:t>
            </a:r>
          </a:p>
          <a:p>
            <a:r>
              <a:rPr lang="en-US" dirty="0" smtClean="0"/>
              <a:t>Building pathways involves</a:t>
            </a:r>
          </a:p>
          <a:p>
            <a:pPr lvl="1"/>
            <a:r>
              <a:rPr lang="en-US" dirty="0" smtClean="0"/>
              <a:t>Connecting the dots, where the dots are</a:t>
            </a:r>
          </a:p>
          <a:p>
            <a:pPr lvl="2"/>
            <a:r>
              <a:rPr lang="en-US" dirty="0" smtClean="0"/>
              <a:t>Biological data (such as interactions)</a:t>
            </a:r>
          </a:p>
          <a:p>
            <a:pPr lvl="1"/>
            <a:r>
              <a:rPr lang="en-US" dirty="0" smtClean="0"/>
              <a:t>But an equally important aspect is</a:t>
            </a:r>
          </a:p>
          <a:p>
            <a:pPr lvl="2"/>
            <a:r>
              <a:rPr lang="en-US" dirty="0" smtClean="0"/>
              <a:t>Biological Knowledge and </a:t>
            </a:r>
          </a:p>
          <a:p>
            <a:pPr lvl="2"/>
            <a:r>
              <a:rPr lang="en-US" dirty="0" smtClean="0"/>
              <a:t>Reasoning with that knowledge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2819400"/>
            <a:ext cx="4267200" cy="3810000"/>
          </a:xfrm>
          <a:prstGeom prst="roundRect">
            <a:avLst>
              <a:gd name="adj" fmla="val 9324"/>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7171" name="Title 1"/>
          <p:cNvSpPr>
            <a:spLocks noGrp="1"/>
          </p:cNvSpPr>
          <p:nvPr>
            <p:ph type="title"/>
          </p:nvPr>
        </p:nvSpPr>
        <p:spPr>
          <a:xfrm>
            <a:off x="0" y="0"/>
            <a:ext cx="5638800" cy="762000"/>
          </a:xfrm>
        </p:spPr>
        <p:txBody>
          <a:bodyPr/>
          <a:lstStyle/>
          <a:p>
            <a:pPr eaLnBrk="1" hangingPunct="1"/>
            <a:r>
              <a:rPr lang="en-US" b="1" dirty="0" smtClean="0">
                <a:solidFill>
                  <a:srgbClr val="FFC000"/>
                </a:solidFill>
              </a:rPr>
              <a:t>Network </a:t>
            </a:r>
            <a:r>
              <a:rPr lang="en-US" b="1" dirty="0" err="1" smtClean="0">
                <a:solidFill>
                  <a:srgbClr val="FFC000"/>
                </a:solidFill>
              </a:rPr>
              <a:t>vs</a:t>
            </a:r>
            <a:r>
              <a:rPr lang="en-US" b="1" dirty="0" smtClean="0">
                <a:solidFill>
                  <a:srgbClr val="FFC000"/>
                </a:solidFill>
              </a:rPr>
              <a:t> pathway</a:t>
            </a:r>
          </a:p>
        </p:txBody>
      </p:sp>
      <p:pic>
        <p:nvPicPr>
          <p:cNvPr id="7172" name="Picture 3" descr="fluva-pk.png"/>
          <p:cNvPicPr>
            <a:picLocks noChangeAspect="1"/>
          </p:cNvPicPr>
          <p:nvPr/>
        </p:nvPicPr>
        <p:blipFill>
          <a:blip r:embed="rId3"/>
          <a:srcRect/>
          <a:stretch>
            <a:fillRect/>
          </a:stretch>
        </p:blipFill>
        <p:spPr bwMode="auto">
          <a:xfrm>
            <a:off x="4800600" y="1219200"/>
            <a:ext cx="4070350" cy="3725863"/>
          </a:xfrm>
          <a:prstGeom prst="rect">
            <a:avLst/>
          </a:prstGeom>
          <a:noFill/>
          <a:ln w="9525">
            <a:noFill/>
            <a:miter lim="800000"/>
            <a:headEnd/>
            <a:tailEnd/>
          </a:ln>
        </p:spPr>
      </p:pic>
      <p:pic>
        <p:nvPicPr>
          <p:cNvPr id="7173" name="Picture 2" descr="C:\Users\luis\Desktop\Work-Dec09\paper-psb10\network-fluvastatin.png"/>
          <p:cNvPicPr>
            <a:picLocks noChangeAspect="1" noChangeArrowheads="1"/>
          </p:cNvPicPr>
          <p:nvPr/>
        </p:nvPicPr>
        <p:blipFill>
          <a:blip r:embed="rId4"/>
          <a:srcRect/>
          <a:stretch>
            <a:fillRect/>
          </a:stretch>
        </p:blipFill>
        <p:spPr bwMode="auto">
          <a:xfrm>
            <a:off x="304800" y="3962400"/>
            <a:ext cx="4089400" cy="2286000"/>
          </a:xfrm>
          <a:prstGeom prst="rect">
            <a:avLst/>
          </a:prstGeom>
          <a:noFill/>
          <a:ln w="9525">
            <a:noFill/>
            <a:miter lim="800000"/>
            <a:headEnd/>
            <a:tailEnd/>
          </a:ln>
        </p:spPr>
      </p:pic>
      <p:sp>
        <p:nvSpPr>
          <p:cNvPr id="7174" name="TextBox 5"/>
          <p:cNvSpPr txBox="1">
            <a:spLocks noChangeArrowheads="1"/>
          </p:cNvSpPr>
          <p:nvPr/>
        </p:nvSpPr>
        <p:spPr bwMode="auto">
          <a:xfrm>
            <a:off x="533400" y="2895600"/>
            <a:ext cx="3657600" cy="830263"/>
          </a:xfrm>
          <a:prstGeom prst="rect">
            <a:avLst/>
          </a:prstGeom>
          <a:noFill/>
          <a:ln w="9525">
            <a:noFill/>
            <a:miter lim="800000"/>
            <a:headEnd/>
            <a:tailEnd/>
          </a:ln>
        </p:spPr>
        <p:txBody>
          <a:bodyPr>
            <a:spAutoFit/>
          </a:bodyPr>
          <a:lstStyle/>
          <a:p>
            <a:r>
              <a:rPr lang="en-US" sz="2400" dirty="0">
                <a:latin typeface="Georgia" pitchFamily="18" charset="0"/>
              </a:rPr>
              <a:t>Pharmacokinetics represented as a </a:t>
            </a:r>
            <a:r>
              <a:rPr lang="en-US" sz="2400" i="1" dirty="0">
                <a:latin typeface="Georgia" pitchFamily="18" charset="0"/>
              </a:rPr>
              <a:t>network</a:t>
            </a:r>
          </a:p>
        </p:txBody>
      </p:sp>
      <p:sp>
        <p:nvSpPr>
          <p:cNvPr id="7175" name="TextBox 7"/>
          <p:cNvSpPr txBox="1">
            <a:spLocks noChangeArrowheads="1"/>
          </p:cNvSpPr>
          <p:nvPr/>
        </p:nvSpPr>
        <p:spPr bwMode="auto">
          <a:xfrm>
            <a:off x="5105400" y="4953000"/>
            <a:ext cx="3810000" cy="1200150"/>
          </a:xfrm>
          <a:prstGeom prst="rect">
            <a:avLst/>
          </a:prstGeom>
          <a:noFill/>
          <a:ln w="9525">
            <a:noFill/>
            <a:miter lim="800000"/>
            <a:headEnd/>
            <a:tailEnd/>
          </a:ln>
        </p:spPr>
        <p:txBody>
          <a:bodyPr>
            <a:spAutoFit/>
          </a:bodyPr>
          <a:lstStyle/>
          <a:p>
            <a:r>
              <a:rPr lang="en-US" sz="2400">
                <a:latin typeface="Georgia" pitchFamily="18" charset="0"/>
              </a:rPr>
              <a:t>Pharmacokinetics represented as a </a:t>
            </a:r>
            <a:r>
              <a:rPr lang="en-US" sz="2400" i="1">
                <a:latin typeface="Georgia" pitchFamily="18" charset="0"/>
              </a:rPr>
              <a:t>pathway</a:t>
            </a:r>
            <a:r>
              <a:rPr lang="en-US" sz="2400">
                <a:latin typeface="Georgia" pitchFamily="18" charset="0"/>
              </a:rPr>
              <a:t> (from PharmGKB)</a:t>
            </a:r>
          </a:p>
        </p:txBody>
      </p:sp>
      <p:sp>
        <p:nvSpPr>
          <p:cNvPr id="10" name="Rounded Rectangle 9"/>
          <p:cNvSpPr/>
          <p:nvPr/>
        </p:nvSpPr>
        <p:spPr>
          <a:xfrm>
            <a:off x="4648200" y="1143000"/>
            <a:ext cx="4267200" cy="5029200"/>
          </a:xfrm>
          <a:prstGeom prst="roundRect">
            <a:avLst>
              <a:gd name="adj" fmla="val 9324"/>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luva-pk.png"/>
          <p:cNvPicPr>
            <a:picLocks noChangeAspect="1"/>
          </p:cNvPicPr>
          <p:nvPr/>
        </p:nvPicPr>
        <p:blipFill>
          <a:blip r:embed="rId3"/>
          <a:srcRect/>
          <a:stretch>
            <a:fillRect/>
          </a:stretch>
        </p:blipFill>
        <p:spPr bwMode="auto">
          <a:xfrm>
            <a:off x="1952625" y="1676400"/>
            <a:ext cx="5162550" cy="4724400"/>
          </a:xfrm>
          <a:prstGeom prst="rect">
            <a:avLst/>
          </a:prstGeom>
          <a:noFill/>
          <a:ln w="9525">
            <a:noFill/>
            <a:miter lim="800000"/>
            <a:headEnd/>
            <a:tailEnd/>
          </a:ln>
        </p:spPr>
      </p:pic>
      <p:sp>
        <p:nvSpPr>
          <p:cNvPr id="8195" name="Title 1"/>
          <p:cNvSpPr>
            <a:spLocks noGrp="1"/>
          </p:cNvSpPr>
          <p:nvPr>
            <p:ph type="title"/>
          </p:nvPr>
        </p:nvSpPr>
        <p:spPr>
          <a:xfrm>
            <a:off x="0" y="0"/>
            <a:ext cx="5105400" cy="685800"/>
          </a:xfrm>
        </p:spPr>
        <p:txBody>
          <a:bodyPr/>
          <a:lstStyle/>
          <a:p>
            <a:pPr eaLnBrk="1" hangingPunct="1"/>
            <a:r>
              <a:rPr lang="en-US" b="1" dirty="0" smtClean="0">
                <a:solidFill>
                  <a:srgbClr val="FFC000"/>
                </a:solidFill>
              </a:rPr>
              <a:t>Pharmacokinetics</a:t>
            </a:r>
          </a:p>
        </p:txBody>
      </p:sp>
      <p:sp>
        <p:nvSpPr>
          <p:cNvPr id="8196" name="TextBox 4"/>
          <p:cNvSpPr txBox="1">
            <a:spLocks noChangeArrowheads="1"/>
          </p:cNvSpPr>
          <p:nvPr/>
        </p:nvSpPr>
        <p:spPr bwMode="auto">
          <a:xfrm>
            <a:off x="6553200" y="6229350"/>
            <a:ext cx="2403475" cy="400050"/>
          </a:xfrm>
          <a:prstGeom prst="rect">
            <a:avLst/>
          </a:prstGeom>
          <a:noFill/>
          <a:ln w="9525">
            <a:noFill/>
            <a:miter lim="800000"/>
            <a:headEnd/>
            <a:tailEnd/>
          </a:ln>
        </p:spPr>
        <p:txBody>
          <a:bodyPr wrap="none">
            <a:spAutoFit/>
          </a:bodyPr>
          <a:lstStyle/>
          <a:p>
            <a:r>
              <a:rPr lang="en-US" sz="2000">
                <a:latin typeface="Georgia" pitchFamily="18" charset="0"/>
              </a:rPr>
              <a:t>Source: PharmGKB</a:t>
            </a:r>
          </a:p>
        </p:txBody>
      </p:sp>
      <p:grpSp>
        <p:nvGrpSpPr>
          <p:cNvPr id="2" name="Group 17"/>
          <p:cNvGrpSpPr>
            <a:grpSpLocks/>
          </p:cNvGrpSpPr>
          <p:nvPr/>
        </p:nvGrpSpPr>
        <p:grpSpPr bwMode="auto">
          <a:xfrm>
            <a:off x="228600" y="1143000"/>
            <a:ext cx="4572000" cy="1143000"/>
            <a:chOff x="228600" y="1143000"/>
            <a:chExt cx="4572000" cy="1143000"/>
          </a:xfrm>
        </p:grpSpPr>
        <p:sp>
          <p:nvSpPr>
            <p:cNvPr id="8" name="Rounded Rectangle 7"/>
            <p:cNvSpPr/>
            <p:nvPr/>
          </p:nvSpPr>
          <p:spPr>
            <a:xfrm>
              <a:off x="228600" y="1143000"/>
              <a:ext cx="4572000" cy="762000"/>
            </a:xfrm>
            <a:prstGeom prst="roundRect">
              <a:avLst>
                <a:gd name="adj" fmla="val 30809"/>
              </a:avLst>
            </a:prstGeom>
            <a:solidFill>
              <a:schemeClr val="bg2"/>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8215" name="Rectangle 6"/>
            <p:cNvSpPr>
              <a:spLocks noChangeArrowheads="1"/>
            </p:cNvSpPr>
            <p:nvPr/>
          </p:nvSpPr>
          <p:spPr bwMode="auto">
            <a:xfrm>
              <a:off x="228600" y="1143000"/>
              <a:ext cx="4572000" cy="707886"/>
            </a:xfrm>
            <a:prstGeom prst="rect">
              <a:avLst/>
            </a:prstGeom>
            <a:noFill/>
            <a:ln w="9525">
              <a:noFill/>
              <a:miter lim="800000"/>
              <a:headEnd/>
              <a:tailEnd/>
            </a:ln>
          </p:spPr>
          <p:txBody>
            <a:bodyPr>
              <a:spAutoFit/>
            </a:bodyPr>
            <a:lstStyle/>
            <a:p>
              <a:r>
                <a:rPr lang="en-US" sz="2000">
                  <a:latin typeface="Georgia" pitchFamily="18" charset="0"/>
                </a:rPr>
                <a:t>drug  transporters distribute  the  drug  for  </a:t>
              </a:r>
              <a:r>
                <a:rPr lang="en-US" sz="2000" i="1">
                  <a:latin typeface="Georgia" pitchFamily="18" charset="0"/>
                </a:rPr>
                <a:t>absorption</a:t>
              </a:r>
              <a:r>
                <a:rPr lang="en-US" sz="2000">
                  <a:latin typeface="Georgia" pitchFamily="18" charset="0"/>
                </a:rPr>
                <a:t>  in  intestine</a:t>
              </a:r>
            </a:p>
          </p:txBody>
        </p:sp>
        <p:cxnSp>
          <p:nvCxnSpPr>
            <p:cNvPr id="10" name="Straight Connector 9"/>
            <p:cNvCxnSpPr>
              <a:stCxn id="8" idx="2"/>
            </p:cNvCxnSpPr>
            <p:nvPr/>
          </p:nvCxnSpPr>
          <p:spPr>
            <a:xfrm rot="5400000">
              <a:off x="2286000" y="2057400"/>
              <a:ext cx="381000" cy="7620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Group 18"/>
          <p:cNvGrpSpPr>
            <a:grpSpLocks/>
          </p:cNvGrpSpPr>
          <p:nvPr/>
        </p:nvGrpSpPr>
        <p:grpSpPr bwMode="auto">
          <a:xfrm>
            <a:off x="2362200" y="1404938"/>
            <a:ext cx="4572000" cy="1143000"/>
            <a:chOff x="990600" y="5715000"/>
            <a:chExt cx="4572000" cy="1143000"/>
          </a:xfrm>
        </p:grpSpPr>
        <p:sp>
          <p:nvSpPr>
            <p:cNvPr id="12" name="Rounded Rectangle 11"/>
            <p:cNvSpPr/>
            <p:nvPr/>
          </p:nvSpPr>
          <p:spPr>
            <a:xfrm>
              <a:off x="990600" y="5715000"/>
              <a:ext cx="4572000" cy="762000"/>
            </a:xfrm>
            <a:prstGeom prst="roundRect">
              <a:avLst>
                <a:gd name="adj" fmla="val 30809"/>
              </a:avLst>
            </a:prstGeom>
            <a:solidFill>
              <a:schemeClr val="bg2"/>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8212" name="Rectangle 12"/>
            <p:cNvSpPr>
              <a:spLocks noChangeArrowheads="1"/>
            </p:cNvSpPr>
            <p:nvPr/>
          </p:nvSpPr>
          <p:spPr bwMode="auto">
            <a:xfrm>
              <a:off x="990600" y="5715000"/>
              <a:ext cx="4572000" cy="707886"/>
            </a:xfrm>
            <a:prstGeom prst="rect">
              <a:avLst/>
            </a:prstGeom>
            <a:noFill/>
            <a:ln w="9525">
              <a:noFill/>
              <a:miter lim="800000"/>
              <a:headEnd/>
              <a:tailEnd/>
            </a:ln>
          </p:spPr>
          <p:txBody>
            <a:bodyPr>
              <a:spAutoFit/>
            </a:bodyPr>
            <a:lstStyle/>
            <a:p>
              <a:r>
                <a:rPr lang="en-US" sz="2000">
                  <a:latin typeface="Georgia" pitchFamily="18" charset="0"/>
                </a:rPr>
                <a:t>drug  transporters distribute  the  drug  for  </a:t>
              </a:r>
              <a:r>
                <a:rPr lang="en-US" sz="2000" i="1">
                  <a:latin typeface="Georgia" pitchFamily="18" charset="0"/>
                </a:rPr>
                <a:t>metabolism</a:t>
              </a:r>
              <a:r>
                <a:rPr lang="en-US" sz="2000">
                  <a:latin typeface="Georgia" pitchFamily="18" charset="0"/>
                </a:rPr>
                <a:t> in  liver</a:t>
              </a:r>
            </a:p>
          </p:txBody>
        </p:sp>
        <p:cxnSp>
          <p:nvCxnSpPr>
            <p:cNvPr id="14" name="Straight Connector 13"/>
            <p:cNvCxnSpPr>
              <a:stCxn id="12" idx="2"/>
            </p:cNvCxnSpPr>
            <p:nvPr/>
          </p:nvCxnSpPr>
          <p:spPr>
            <a:xfrm rot="5400000">
              <a:off x="2895600" y="6477000"/>
              <a:ext cx="381000" cy="38100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 name="Group 26"/>
          <p:cNvGrpSpPr>
            <a:grpSpLocks/>
          </p:cNvGrpSpPr>
          <p:nvPr/>
        </p:nvGrpSpPr>
        <p:grpSpPr bwMode="auto">
          <a:xfrm>
            <a:off x="5257800" y="990600"/>
            <a:ext cx="3657600" cy="1295400"/>
            <a:chOff x="5029200" y="990600"/>
            <a:chExt cx="3657600" cy="1295400"/>
          </a:xfrm>
        </p:grpSpPr>
        <p:sp>
          <p:nvSpPr>
            <p:cNvPr id="21" name="Rounded Rectangle 20"/>
            <p:cNvSpPr/>
            <p:nvPr/>
          </p:nvSpPr>
          <p:spPr>
            <a:xfrm>
              <a:off x="5029200" y="990600"/>
              <a:ext cx="3581400" cy="762000"/>
            </a:xfrm>
            <a:prstGeom prst="roundRect">
              <a:avLst>
                <a:gd name="adj" fmla="val 30809"/>
              </a:avLst>
            </a:prstGeom>
            <a:solidFill>
              <a:schemeClr val="bg2"/>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8209" name="Rectangle 21"/>
            <p:cNvSpPr>
              <a:spLocks noChangeArrowheads="1"/>
            </p:cNvSpPr>
            <p:nvPr/>
          </p:nvSpPr>
          <p:spPr bwMode="auto">
            <a:xfrm>
              <a:off x="5029200" y="990600"/>
              <a:ext cx="3657600" cy="707886"/>
            </a:xfrm>
            <a:prstGeom prst="rect">
              <a:avLst/>
            </a:prstGeom>
            <a:noFill/>
            <a:ln w="9525">
              <a:noFill/>
              <a:miter lim="800000"/>
              <a:headEnd/>
              <a:tailEnd/>
            </a:ln>
          </p:spPr>
          <p:txBody>
            <a:bodyPr>
              <a:spAutoFit/>
            </a:bodyPr>
            <a:lstStyle/>
            <a:p>
              <a:r>
                <a:rPr lang="en-US" sz="2000" i="1">
                  <a:latin typeface="Georgia" pitchFamily="18" charset="0"/>
                </a:rPr>
                <a:t>metabolism</a:t>
              </a:r>
              <a:r>
                <a:rPr lang="en-US" sz="2000">
                  <a:latin typeface="Georgia" pitchFamily="18" charset="0"/>
                </a:rPr>
                <a:t> of the drug by the enzymes</a:t>
              </a:r>
            </a:p>
          </p:txBody>
        </p:sp>
        <p:cxnSp>
          <p:nvCxnSpPr>
            <p:cNvPr id="23" name="Straight Connector 22"/>
            <p:cNvCxnSpPr>
              <a:stCxn id="21" idx="2"/>
            </p:cNvCxnSpPr>
            <p:nvPr/>
          </p:nvCxnSpPr>
          <p:spPr>
            <a:xfrm rot="5400000">
              <a:off x="5810250" y="1276350"/>
              <a:ext cx="533400" cy="148590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34"/>
          <p:cNvGrpSpPr>
            <a:grpSpLocks/>
          </p:cNvGrpSpPr>
          <p:nvPr/>
        </p:nvGrpSpPr>
        <p:grpSpPr bwMode="auto">
          <a:xfrm>
            <a:off x="152400" y="4191000"/>
            <a:ext cx="4114800" cy="1143000"/>
            <a:chOff x="152400" y="4191000"/>
            <a:chExt cx="4114800" cy="1143000"/>
          </a:xfrm>
        </p:grpSpPr>
        <p:sp>
          <p:nvSpPr>
            <p:cNvPr id="29" name="Rounded Rectangle 28"/>
            <p:cNvSpPr/>
            <p:nvPr/>
          </p:nvSpPr>
          <p:spPr>
            <a:xfrm>
              <a:off x="152400" y="4191000"/>
              <a:ext cx="3886200" cy="762000"/>
            </a:xfrm>
            <a:prstGeom prst="roundRect">
              <a:avLst>
                <a:gd name="adj" fmla="val 30809"/>
              </a:avLst>
            </a:prstGeom>
            <a:solidFill>
              <a:schemeClr val="bg2"/>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8206" name="Rectangle 29"/>
            <p:cNvSpPr>
              <a:spLocks noChangeArrowheads="1"/>
            </p:cNvSpPr>
            <p:nvPr/>
          </p:nvSpPr>
          <p:spPr bwMode="auto">
            <a:xfrm>
              <a:off x="152400" y="4191000"/>
              <a:ext cx="4114800" cy="707886"/>
            </a:xfrm>
            <a:prstGeom prst="rect">
              <a:avLst/>
            </a:prstGeom>
            <a:noFill/>
            <a:ln w="9525">
              <a:noFill/>
              <a:miter lim="800000"/>
              <a:headEnd/>
              <a:tailEnd/>
            </a:ln>
          </p:spPr>
          <p:txBody>
            <a:bodyPr>
              <a:spAutoFit/>
            </a:bodyPr>
            <a:lstStyle/>
            <a:p>
              <a:r>
                <a:rPr lang="en-US" sz="2000">
                  <a:latin typeface="Georgia" pitchFamily="18" charset="0"/>
                </a:rPr>
                <a:t>drug  transporters distribute  the  drug  for  </a:t>
              </a:r>
              <a:r>
                <a:rPr lang="en-US" sz="2000" i="1">
                  <a:latin typeface="Georgia" pitchFamily="18" charset="0"/>
                </a:rPr>
                <a:t>elimination </a:t>
              </a:r>
              <a:r>
                <a:rPr lang="en-US" sz="2000">
                  <a:latin typeface="Georgia" pitchFamily="18" charset="0"/>
                </a:rPr>
                <a:t>in  liver</a:t>
              </a:r>
            </a:p>
          </p:txBody>
        </p:sp>
        <p:cxnSp>
          <p:nvCxnSpPr>
            <p:cNvPr id="31" name="Straight Connector 30"/>
            <p:cNvCxnSpPr>
              <a:stCxn id="29" idx="2"/>
            </p:cNvCxnSpPr>
            <p:nvPr/>
          </p:nvCxnSpPr>
          <p:spPr>
            <a:xfrm rot="16200000" flipH="1">
              <a:off x="2762250" y="4286250"/>
              <a:ext cx="381000" cy="171450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44"/>
          <p:cNvGrpSpPr>
            <a:grpSpLocks/>
          </p:cNvGrpSpPr>
          <p:nvPr/>
        </p:nvGrpSpPr>
        <p:grpSpPr bwMode="auto">
          <a:xfrm>
            <a:off x="4800600" y="4724400"/>
            <a:ext cx="3657600" cy="1295400"/>
            <a:chOff x="4800600" y="4724400"/>
            <a:chExt cx="3657600" cy="1295400"/>
          </a:xfrm>
        </p:grpSpPr>
        <p:sp>
          <p:nvSpPr>
            <p:cNvPr id="37" name="Rounded Rectangle 36"/>
            <p:cNvSpPr/>
            <p:nvPr/>
          </p:nvSpPr>
          <p:spPr>
            <a:xfrm>
              <a:off x="4800600" y="5257800"/>
              <a:ext cx="3657600" cy="762000"/>
            </a:xfrm>
            <a:prstGeom prst="roundRect">
              <a:avLst>
                <a:gd name="adj" fmla="val 30809"/>
              </a:avLst>
            </a:prstGeom>
            <a:solidFill>
              <a:schemeClr val="bg2"/>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8203" name="Rectangle 37"/>
            <p:cNvSpPr>
              <a:spLocks noChangeArrowheads="1"/>
            </p:cNvSpPr>
            <p:nvPr/>
          </p:nvSpPr>
          <p:spPr bwMode="auto">
            <a:xfrm>
              <a:off x="4953000" y="5257800"/>
              <a:ext cx="3352800" cy="707886"/>
            </a:xfrm>
            <a:prstGeom prst="rect">
              <a:avLst/>
            </a:prstGeom>
            <a:noFill/>
            <a:ln w="9525">
              <a:noFill/>
              <a:miter lim="800000"/>
              <a:headEnd/>
              <a:tailEnd/>
            </a:ln>
          </p:spPr>
          <p:txBody>
            <a:bodyPr>
              <a:spAutoFit/>
            </a:bodyPr>
            <a:lstStyle/>
            <a:p>
              <a:r>
                <a:rPr lang="en-US" sz="2000">
                  <a:latin typeface="Georgia" pitchFamily="18" charset="0"/>
                </a:rPr>
                <a:t>the drug  is metabolized  to metabolites by the enzymes</a:t>
              </a:r>
            </a:p>
          </p:txBody>
        </p:sp>
        <p:cxnSp>
          <p:nvCxnSpPr>
            <p:cNvPr id="39" name="Straight Connector 38"/>
            <p:cNvCxnSpPr>
              <a:stCxn id="8203" idx="0"/>
            </p:cNvCxnSpPr>
            <p:nvPr/>
          </p:nvCxnSpPr>
          <p:spPr>
            <a:xfrm rot="16200000" flipV="1">
              <a:off x="6248400" y="4876800"/>
              <a:ext cx="533400" cy="22860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5791200" cy="838200"/>
          </a:xfrm>
        </p:spPr>
        <p:txBody>
          <a:bodyPr/>
          <a:lstStyle/>
          <a:p>
            <a:pPr eaLnBrk="1" hangingPunct="1"/>
            <a:r>
              <a:rPr lang="en-US" sz="3600" b="1" dirty="0" smtClean="0">
                <a:solidFill>
                  <a:srgbClr val="FFC000"/>
                </a:solidFill>
              </a:rPr>
              <a:t>Pathway synthesis needs</a:t>
            </a:r>
          </a:p>
        </p:txBody>
      </p:sp>
      <p:sp>
        <p:nvSpPr>
          <p:cNvPr id="3" name="Content Placeholder 2"/>
          <p:cNvSpPr>
            <a:spLocks noGrp="1"/>
          </p:cNvSpPr>
          <p:nvPr>
            <p:ph idx="1"/>
          </p:nvPr>
        </p:nvSpPr>
        <p:spPr>
          <a:xfrm>
            <a:off x="457200" y="1143000"/>
            <a:ext cx="8229600" cy="5049838"/>
          </a:xfrm>
        </p:spPr>
        <p:txBody>
          <a:bodyPr>
            <a:normAutofit fontScale="85000" lnSpcReduction="10000"/>
          </a:bodyPr>
          <a:lstStyle/>
          <a:p>
            <a:pPr marL="365760" indent="-256032" eaLnBrk="1" fontAlgn="auto" hangingPunct="1">
              <a:spcAft>
                <a:spcPts val="0"/>
              </a:spcAft>
              <a:buClr>
                <a:schemeClr val="accent3"/>
              </a:buClr>
              <a:buFont typeface="Georgia"/>
              <a:buChar char="•"/>
              <a:defRPr/>
            </a:pPr>
            <a:r>
              <a:rPr lang="en-US" b="1" dirty="0" smtClean="0"/>
              <a:t>Using pharmacokinetic pathway as example</a:t>
            </a:r>
          </a:p>
          <a:p>
            <a:pPr marL="365760" indent="-256032" eaLnBrk="1" fontAlgn="auto" hangingPunct="1">
              <a:spcAft>
                <a:spcPts val="0"/>
              </a:spcAft>
              <a:buClr>
                <a:schemeClr val="accent3"/>
              </a:buClr>
              <a:buFont typeface="Georgia"/>
              <a:buChar char="•"/>
              <a:defRPr/>
            </a:pPr>
            <a:r>
              <a:rPr lang="en-US" b="1" dirty="0" smtClean="0"/>
              <a:t>Type of interactions</a:t>
            </a:r>
          </a:p>
          <a:p>
            <a:pPr marL="658368" lvl="1" indent="-246888" eaLnBrk="1" fontAlgn="auto" hangingPunct="1">
              <a:spcAft>
                <a:spcPts val="0"/>
              </a:spcAft>
              <a:buFont typeface="Georgia"/>
              <a:buChar char="▫"/>
              <a:defRPr/>
            </a:pPr>
            <a:r>
              <a:rPr lang="en-US" dirty="0" smtClean="0"/>
              <a:t>Knowing that drug </a:t>
            </a:r>
            <a:r>
              <a:rPr lang="en-US" i="1" dirty="0" smtClean="0"/>
              <a:t>A</a:t>
            </a:r>
            <a:r>
              <a:rPr lang="en-US" dirty="0" smtClean="0"/>
              <a:t> interacts with protein </a:t>
            </a:r>
            <a:r>
              <a:rPr lang="en-US" i="1" dirty="0" smtClean="0"/>
              <a:t>B</a:t>
            </a:r>
            <a:r>
              <a:rPr lang="en-US" dirty="0" smtClean="0"/>
              <a:t> is not sufficient</a:t>
            </a:r>
          </a:p>
          <a:p>
            <a:pPr marL="658368" lvl="1" indent="-246888" eaLnBrk="1" fontAlgn="auto" hangingPunct="1">
              <a:spcAft>
                <a:spcPts val="0"/>
              </a:spcAft>
              <a:buFont typeface="Georgia"/>
              <a:buChar char="▫"/>
              <a:defRPr/>
            </a:pPr>
            <a:r>
              <a:rPr lang="en-US" u="sng" dirty="0" smtClean="0"/>
              <a:t>We need</a:t>
            </a:r>
            <a:r>
              <a:rPr lang="en-US" dirty="0" smtClean="0"/>
              <a:t>: </a:t>
            </a:r>
          </a:p>
          <a:p>
            <a:pPr marL="923481" lvl="2" indent="-246888" eaLnBrk="1" fontAlgn="auto" hangingPunct="1">
              <a:spcAft>
                <a:spcPts val="0"/>
              </a:spcAft>
              <a:buFont typeface="Georgia"/>
              <a:buChar char="▫"/>
              <a:defRPr/>
            </a:pPr>
            <a:r>
              <a:rPr lang="en-US" dirty="0" smtClean="0"/>
              <a:t>Is </a:t>
            </a:r>
            <a:r>
              <a:rPr lang="en-US" i="1" dirty="0" smtClean="0"/>
              <a:t>A</a:t>
            </a:r>
            <a:r>
              <a:rPr lang="en-US" dirty="0" smtClean="0"/>
              <a:t> distributed by transporter </a:t>
            </a:r>
            <a:r>
              <a:rPr lang="en-US" i="1" dirty="0" smtClean="0"/>
              <a:t>B</a:t>
            </a:r>
            <a:r>
              <a:rPr lang="en-US" dirty="0" smtClean="0"/>
              <a:t>? </a:t>
            </a:r>
          </a:p>
          <a:p>
            <a:pPr marL="923481" lvl="2" indent="-246888" eaLnBrk="1" fontAlgn="auto" hangingPunct="1">
              <a:spcAft>
                <a:spcPts val="0"/>
              </a:spcAft>
              <a:buFont typeface="Georgia"/>
              <a:buChar char="▫"/>
              <a:defRPr/>
            </a:pPr>
            <a:r>
              <a:rPr lang="en-US" dirty="0" smtClean="0"/>
              <a:t>Is </a:t>
            </a:r>
            <a:r>
              <a:rPr lang="en-US" i="1" dirty="0" smtClean="0"/>
              <a:t>A</a:t>
            </a:r>
            <a:r>
              <a:rPr lang="en-US" dirty="0" smtClean="0"/>
              <a:t> metabolized by enzyme </a:t>
            </a:r>
            <a:r>
              <a:rPr lang="en-US" i="1" dirty="0" smtClean="0"/>
              <a:t>B</a:t>
            </a:r>
            <a:r>
              <a:rPr lang="en-US" dirty="0" smtClean="0"/>
              <a:t>?</a:t>
            </a:r>
          </a:p>
          <a:p>
            <a:pPr marL="365760" indent="-256032" eaLnBrk="1" fontAlgn="auto" hangingPunct="1">
              <a:spcAft>
                <a:spcPts val="0"/>
              </a:spcAft>
              <a:buClr>
                <a:schemeClr val="accent3"/>
              </a:buClr>
              <a:buFont typeface="Georgia"/>
              <a:buChar char="•"/>
              <a:defRPr/>
            </a:pPr>
            <a:r>
              <a:rPr lang="en-US" b="1" dirty="0" smtClean="0"/>
              <a:t> Ordering of interactions</a:t>
            </a:r>
          </a:p>
          <a:p>
            <a:pPr marL="658368" lvl="1" indent="-246888" eaLnBrk="1" fontAlgn="auto" hangingPunct="1">
              <a:spcAft>
                <a:spcPts val="0"/>
              </a:spcAft>
              <a:buFont typeface="Georgia"/>
              <a:buChar char="▫"/>
              <a:defRPr/>
            </a:pPr>
            <a:r>
              <a:rPr lang="en-US" dirty="0" smtClean="0"/>
              <a:t>Knowing that drug </a:t>
            </a:r>
            <a:r>
              <a:rPr lang="en-US" i="1" dirty="0" smtClean="0"/>
              <a:t>A</a:t>
            </a:r>
            <a:r>
              <a:rPr lang="en-US" dirty="0" smtClean="0"/>
              <a:t> interacts with transporter </a:t>
            </a:r>
            <a:r>
              <a:rPr lang="en-US" i="1" dirty="0" smtClean="0"/>
              <a:t>B</a:t>
            </a:r>
            <a:r>
              <a:rPr lang="en-US" dirty="0" smtClean="0"/>
              <a:t>, and </a:t>
            </a:r>
            <a:r>
              <a:rPr lang="en-US" i="1" dirty="0" smtClean="0"/>
              <a:t>A</a:t>
            </a:r>
            <a:r>
              <a:rPr lang="en-US" dirty="0" smtClean="0"/>
              <a:t> with enzyme </a:t>
            </a:r>
            <a:r>
              <a:rPr lang="en-US" i="1" dirty="0" smtClean="0"/>
              <a:t>C</a:t>
            </a:r>
            <a:r>
              <a:rPr lang="en-US" dirty="0" smtClean="0"/>
              <a:t> is not sufficient</a:t>
            </a:r>
          </a:p>
          <a:p>
            <a:pPr marL="658368" lvl="1" indent="-246888" eaLnBrk="1" fontAlgn="auto" hangingPunct="1">
              <a:spcAft>
                <a:spcPts val="0"/>
              </a:spcAft>
              <a:buFont typeface="Georgia"/>
              <a:buChar char="▫"/>
              <a:defRPr/>
            </a:pPr>
            <a:r>
              <a:rPr lang="en-US" u="sng" dirty="0" smtClean="0"/>
              <a:t>We need</a:t>
            </a:r>
            <a:r>
              <a:rPr lang="en-US" dirty="0" smtClean="0"/>
              <a:t>: knowledge that captures the fact that </a:t>
            </a:r>
            <a:r>
              <a:rPr lang="en-US" i="1" dirty="0" smtClean="0">
                <a:solidFill>
                  <a:srgbClr val="00B0F0"/>
                </a:solidFill>
              </a:rPr>
              <a:t>A</a:t>
            </a:r>
            <a:r>
              <a:rPr lang="en-US" dirty="0" smtClean="0">
                <a:solidFill>
                  <a:srgbClr val="00B0F0"/>
                </a:solidFill>
              </a:rPr>
              <a:t> has to be distributed by </a:t>
            </a:r>
            <a:r>
              <a:rPr lang="en-US" i="1" dirty="0" smtClean="0">
                <a:solidFill>
                  <a:srgbClr val="00B0F0"/>
                </a:solidFill>
              </a:rPr>
              <a:t>B</a:t>
            </a:r>
            <a:r>
              <a:rPr lang="en-US" dirty="0" smtClean="0">
                <a:solidFill>
                  <a:srgbClr val="00B0F0"/>
                </a:solidFill>
              </a:rPr>
              <a:t> </a:t>
            </a:r>
            <a:r>
              <a:rPr lang="en-US" i="1" u="sng" dirty="0" smtClean="0">
                <a:solidFill>
                  <a:srgbClr val="00B0F0"/>
                </a:solidFill>
              </a:rPr>
              <a:t>before</a:t>
            </a:r>
            <a:r>
              <a:rPr lang="en-US" dirty="0" smtClean="0">
                <a:solidFill>
                  <a:srgbClr val="00B0F0"/>
                </a:solidFill>
              </a:rPr>
              <a:t> </a:t>
            </a:r>
            <a:r>
              <a:rPr lang="en-US" i="1" dirty="0" smtClean="0">
                <a:solidFill>
                  <a:srgbClr val="00B0F0"/>
                </a:solidFill>
              </a:rPr>
              <a:t>A</a:t>
            </a:r>
            <a:r>
              <a:rPr lang="en-US" dirty="0" smtClean="0">
                <a:solidFill>
                  <a:srgbClr val="00B0F0"/>
                </a:solidFill>
              </a:rPr>
              <a:t> is metabolized by </a:t>
            </a:r>
            <a:r>
              <a:rPr lang="en-US" i="1" dirty="0" smtClean="0">
                <a:solidFill>
                  <a:srgbClr val="00B0F0"/>
                </a:solidFill>
              </a:rPr>
              <a:t>C</a:t>
            </a:r>
            <a:endParaRPr lang="en-US" i="1" dirty="0">
              <a:solidFill>
                <a:srgbClr val="00B0F0"/>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0"/>
            <a:ext cx="4648200" cy="685800"/>
          </a:xfrm>
        </p:spPr>
        <p:txBody>
          <a:bodyPr/>
          <a:lstStyle/>
          <a:p>
            <a:pPr eaLnBrk="1" hangingPunct="1"/>
            <a:r>
              <a:rPr lang="en-US" b="1" dirty="0" smtClean="0">
                <a:solidFill>
                  <a:srgbClr val="FFC000"/>
                </a:solidFill>
              </a:rPr>
              <a:t>Our approach</a:t>
            </a:r>
          </a:p>
        </p:txBody>
      </p:sp>
      <p:sp>
        <p:nvSpPr>
          <p:cNvPr id="10243" name="Content Placeholder 2"/>
          <p:cNvSpPr>
            <a:spLocks noGrp="1"/>
          </p:cNvSpPr>
          <p:nvPr>
            <p:ph idx="1"/>
          </p:nvPr>
        </p:nvSpPr>
        <p:spPr>
          <a:xfrm>
            <a:off x="457200" y="990600"/>
            <a:ext cx="8229600" cy="5278437"/>
          </a:xfrm>
        </p:spPr>
        <p:txBody>
          <a:bodyPr/>
          <a:lstStyle/>
          <a:p>
            <a:pPr eaLnBrk="1" hangingPunct="1"/>
            <a:r>
              <a:rPr lang="en-US" dirty="0" smtClean="0"/>
              <a:t>Part 1: Data acquisition</a:t>
            </a:r>
          </a:p>
          <a:p>
            <a:pPr lvl="1" eaLnBrk="1" hangingPunct="1"/>
            <a:r>
              <a:rPr lang="en-US" dirty="0" smtClean="0"/>
              <a:t>Fact and interaction extraction from knowledge bases and text</a:t>
            </a:r>
          </a:p>
          <a:p>
            <a:pPr lvl="2" eaLnBrk="1" hangingPunct="1"/>
            <a:r>
              <a:rPr lang="en-US" dirty="0" smtClean="0"/>
              <a:t>Knowledge bases: </a:t>
            </a:r>
            <a:r>
              <a:rPr lang="en-US" dirty="0" err="1" smtClean="0"/>
              <a:t>DrugBank</a:t>
            </a:r>
            <a:r>
              <a:rPr lang="en-US" dirty="0" smtClean="0"/>
              <a:t>, </a:t>
            </a:r>
            <a:r>
              <a:rPr lang="en-US" dirty="0" err="1" smtClean="0"/>
              <a:t>PharmGKB</a:t>
            </a:r>
            <a:r>
              <a:rPr lang="en-US" dirty="0" smtClean="0"/>
              <a:t> (drug-gene relations only), Gene Ontology annotations</a:t>
            </a:r>
          </a:p>
          <a:p>
            <a:pPr lvl="2" eaLnBrk="1" hangingPunct="1"/>
            <a:r>
              <a:rPr lang="en-US" dirty="0" smtClean="0"/>
              <a:t>Text: entire collection of Medline abstracts</a:t>
            </a:r>
          </a:p>
          <a:p>
            <a:pPr eaLnBrk="1" hangingPunct="1"/>
            <a:r>
              <a:rPr lang="en-US" dirty="0" smtClean="0"/>
              <a:t>Part 2: Automated reasoning using Knowledge</a:t>
            </a:r>
          </a:p>
          <a:p>
            <a:pPr lvl="1" eaLnBrk="1" hangingPunct="1"/>
            <a:r>
              <a:rPr lang="en-US" dirty="0" smtClean="0"/>
              <a:t>Inferences of pathways through reasoning with the extracted interactions</a:t>
            </a:r>
          </a:p>
          <a:p>
            <a:pPr lvl="2" eaLnBrk="1" hangingPunct="1"/>
            <a:r>
              <a:rPr lang="en-US" dirty="0" smtClean="0"/>
              <a:t>Logic rules to capture biological knowledge of pharmacokinetic pathways and order the interactions</a:t>
            </a:r>
          </a:p>
          <a:p>
            <a:pPr eaLnBrk="1" hangingPunct="1"/>
            <a:endParaRPr lang="en-US" dirty="0" smtClean="0"/>
          </a:p>
          <a:p>
            <a:pPr lvl="1"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914400"/>
            <a:ext cx="8229600" cy="1066800"/>
          </a:xfrm>
        </p:spPr>
        <p:txBody>
          <a:bodyPr/>
          <a:lstStyle/>
          <a:p>
            <a:pPr eaLnBrk="1" hangingPunct="1"/>
            <a:r>
              <a:rPr lang="en-US" b="1" dirty="0" smtClean="0">
                <a:solidFill>
                  <a:srgbClr val="FFC000"/>
                </a:solidFill>
              </a:rPr>
              <a:t>Data acquisition from </a:t>
            </a:r>
            <a:br>
              <a:rPr lang="en-US" b="1" dirty="0" smtClean="0">
                <a:solidFill>
                  <a:srgbClr val="FFC000"/>
                </a:solidFill>
              </a:rPr>
            </a:br>
            <a:r>
              <a:rPr lang="en-US" b="1" dirty="0" err="1" smtClean="0">
                <a:solidFill>
                  <a:srgbClr val="FFC000"/>
                </a:solidFill>
              </a:rPr>
              <a:t>curated</a:t>
            </a:r>
            <a:r>
              <a:rPr lang="en-US" b="1" dirty="0" smtClean="0">
                <a:solidFill>
                  <a:srgbClr val="FFC000"/>
                </a:solidFill>
              </a:rPr>
              <a:t> sources</a:t>
            </a:r>
          </a:p>
        </p:txBody>
      </p:sp>
      <p:sp>
        <p:nvSpPr>
          <p:cNvPr id="11267" name="Content Placeholder 2"/>
          <p:cNvSpPr>
            <a:spLocks noGrp="1"/>
          </p:cNvSpPr>
          <p:nvPr>
            <p:ph idx="1"/>
          </p:nvPr>
        </p:nvSpPr>
        <p:spPr>
          <a:xfrm>
            <a:off x="457200" y="2209800"/>
            <a:ext cx="8229600" cy="4648200"/>
          </a:xfrm>
        </p:spPr>
        <p:txBody>
          <a:bodyPr/>
          <a:lstStyle/>
          <a:p>
            <a:pPr eaLnBrk="1" hangingPunct="1"/>
            <a:r>
              <a:rPr lang="en-US" dirty="0" err="1" smtClean="0"/>
              <a:t>DrugBank</a:t>
            </a:r>
            <a:endParaRPr lang="en-US" dirty="0" smtClean="0"/>
          </a:p>
          <a:p>
            <a:pPr lvl="1" eaLnBrk="1" hangingPunct="1"/>
            <a:r>
              <a:rPr lang="en-US" dirty="0" smtClean="0"/>
              <a:t>whether a drug is taken orally or intravenously</a:t>
            </a:r>
          </a:p>
          <a:p>
            <a:pPr lvl="1" eaLnBrk="1" hangingPunct="1"/>
            <a:r>
              <a:rPr lang="en-US" dirty="0" smtClean="0"/>
              <a:t>where metabolism of a drug takes place</a:t>
            </a:r>
          </a:p>
          <a:p>
            <a:pPr eaLnBrk="1" hangingPunct="1"/>
            <a:r>
              <a:rPr lang="en-US" dirty="0" err="1" smtClean="0"/>
              <a:t>PharmGKB</a:t>
            </a:r>
            <a:endParaRPr lang="en-US" dirty="0" smtClean="0"/>
          </a:p>
          <a:p>
            <a:pPr lvl="1" eaLnBrk="1" hangingPunct="1"/>
            <a:r>
              <a:rPr lang="en-US" dirty="0" smtClean="0"/>
              <a:t>interactions between drug and proteins</a:t>
            </a:r>
          </a:p>
          <a:p>
            <a:pPr eaLnBrk="1" hangingPunct="1"/>
            <a:r>
              <a:rPr lang="en-US" dirty="0" smtClean="0"/>
              <a:t>Gene Ontology (GO) annotations</a:t>
            </a:r>
          </a:p>
          <a:p>
            <a:pPr lvl="1" eaLnBrk="1" hangingPunct="1"/>
            <a:r>
              <a:rPr lang="en-US" dirty="0" smtClean="0"/>
              <a:t>determine if a protein is an </a:t>
            </a:r>
            <a:r>
              <a:rPr lang="en-US" i="1" dirty="0" smtClean="0"/>
              <a:t>enzyme or </a:t>
            </a:r>
            <a:r>
              <a:rPr lang="en-US" dirty="0" smtClean="0"/>
              <a:t>a </a:t>
            </a:r>
            <a:r>
              <a:rPr lang="en-US" i="1" dirty="0" smtClean="0"/>
              <a:t>drug transporter</a:t>
            </a:r>
          </a:p>
          <a:p>
            <a:pPr lvl="1"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solidFill>
                  <a:srgbClr val="FFC000"/>
                </a:solidFill>
              </a:rPr>
              <a:t>Prediction</a:t>
            </a:r>
          </a:p>
        </p:txBody>
      </p:sp>
      <p:sp>
        <p:nvSpPr>
          <p:cNvPr id="27651" name="Rectangle 3"/>
          <p:cNvSpPr>
            <a:spLocks noGrp="1" noChangeArrowheads="1"/>
          </p:cNvSpPr>
          <p:nvPr>
            <p:ph type="body" idx="1"/>
          </p:nvPr>
        </p:nvSpPr>
        <p:spPr/>
        <p:txBody>
          <a:bodyPr/>
          <a:lstStyle/>
          <a:p>
            <a:pPr eaLnBrk="1" hangingPunct="1"/>
            <a:r>
              <a:rPr lang="en-US" dirty="0" smtClean="0"/>
              <a:t>Impact of particular perturbations </a:t>
            </a:r>
          </a:p>
          <a:p>
            <a:pPr lvl="1" eaLnBrk="1" hangingPunct="1"/>
            <a:r>
              <a:rPr lang="en-US" dirty="0" smtClean="0"/>
              <a:t>say caused by a drug that introduces certain proteins to the cell membrane or into the cell</a:t>
            </a:r>
          </a:p>
          <a:p>
            <a:pPr eaLnBrk="1" hangingPunct="1"/>
            <a:r>
              <a:rPr lang="en-US" dirty="0" smtClean="0"/>
              <a:t>Do the perturbations have the desired impact?</a:t>
            </a:r>
          </a:p>
          <a:p>
            <a:pPr eaLnBrk="1" hangingPunct="1"/>
            <a:r>
              <a:rPr lang="en-US" dirty="0" smtClean="0"/>
              <a:t>Do they mess up something else? </a:t>
            </a:r>
          </a:p>
          <a:p>
            <a:pPr lvl="1" eaLnBrk="1" hangingPunct="1"/>
            <a:r>
              <a:rPr lang="en-US" dirty="0" smtClean="0"/>
              <a:t>side effects!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838200"/>
          </a:xfrm>
        </p:spPr>
        <p:txBody>
          <a:bodyPr/>
          <a:lstStyle/>
          <a:p>
            <a:pPr eaLnBrk="1" hangingPunct="1"/>
            <a:r>
              <a:rPr lang="en-US" sz="3600" b="1" dirty="0" smtClean="0">
                <a:solidFill>
                  <a:srgbClr val="FFC000"/>
                </a:solidFill>
              </a:rPr>
              <a:t>Data acquisition with text extraction</a:t>
            </a:r>
          </a:p>
        </p:txBody>
      </p:sp>
      <p:sp>
        <p:nvSpPr>
          <p:cNvPr id="14339" name="Content Placeholder 2"/>
          <p:cNvSpPr>
            <a:spLocks noGrp="1"/>
          </p:cNvSpPr>
          <p:nvPr>
            <p:ph idx="1"/>
          </p:nvPr>
        </p:nvSpPr>
        <p:spPr>
          <a:xfrm>
            <a:off x="457200" y="1447800"/>
            <a:ext cx="8229600" cy="5126038"/>
          </a:xfrm>
        </p:spPr>
        <p:txBody>
          <a:bodyPr/>
          <a:lstStyle/>
          <a:p>
            <a:pPr eaLnBrk="1" hangingPunct="1"/>
            <a:r>
              <a:rPr lang="en-US" sz="2800" dirty="0" smtClean="0"/>
              <a:t>Extraction of various interactions from Medline abstracts</a:t>
            </a:r>
          </a:p>
          <a:p>
            <a:pPr eaLnBrk="1" hangingPunct="1"/>
            <a:r>
              <a:rPr lang="en-US" sz="2800" dirty="0" smtClean="0"/>
              <a:t>Example:</a:t>
            </a:r>
          </a:p>
          <a:p>
            <a:pPr lvl="1" eaLnBrk="1" hangingPunct="1"/>
            <a:r>
              <a:rPr lang="en-US" sz="2400" i="1" dirty="0" err="1" smtClean="0"/>
              <a:t>Fluvastatin</a:t>
            </a:r>
            <a:r>
              <a:rPr lang="en-US" sz="2400" dirty="0" smtClean="0"/>
              <a:t> is metabolized by </a:t>
            </a:r>
            <a:r>
              <a:rPr lang="en-US" sz="2400" i="1" dirty="0" smtClean="0"/>
              <a:t>CYP2C9</a:t>
            </a:r>
            <a:r>
              <a:rPr lang="en-US" sz="2400" dirty="0" smtClean="0"/>
              <a:t>, while </a:t>
            </a:r>
            <a:r>
              <a:rPr lang="en-US" sz="2400" dirty="0" err="1" smtClean="0"/>
              <a:t>simvastatin</a:t>
            </a:r>
            <a:r>
              <a:rPr lang="en-US" sz="2400" dirty="0" smtClean="0"/>
              <a:t>, </a:t>
            </a:r>
            <a:r>
              <a:rPr lang="en-US" sz="2400" dirty="0" err="1" smtClean="0"/>
              <a:t>lovastatin</a:t>
            </a:r>
            <a:r>
              <a:rPr lang="en-US" sz="2400" dirty="0" smtClean="0"/>
              <a:t> and </a:t>
            </a:r>
            <a:r>
              <a:rPr lang="en-US" sz="2400" dirty="0" err="1" smtClean="0"/>
              <a:t>atorvastatin</a:t>
            </a:r>
            <a:r>
              <a:rPr lang="en-US" sz="2400" dirty="0" smtClean="0"/>
              <a:t> are metabolized by </a:t>
            </a:r>
            <a:r>
              <a:rPr lang="en-US" sz="2400" i="1" dirty="0" smtClean="0"/>
              <a:t>CYP3A4</a:t>
            </a:r>
            <a:r>
              <a:rPr lang="en-US" sz="2400" dirty="0" smtClean="0"/>
              <a:t>.</a:t>
            </a:r>
          </a:p>
          <a:p>
            <a:pPr eaLnBrk="1" hangingPunct="1"/>
            <a:r>
              <a:rPr lang="en-US" sz="2800" dirty="0" smtClean="0"/>
              <a:t>Sample extracted facts from above sentence:</a:t>
            </a:r>
          </a:p>
          <a:p>
            <a:pPr lvl="1" eaLnBrk="1" hangingPunct="1"/>
            <a:r>
              <a:rPr lang="en-US" sz="2400" dirty="0" smtClean="0">
                <a:solidFill>
                  <a:srgbClr val="00B050"/>
                </a:solidFill>
              </a:rPr>
              <a:t>metabolizes(CYP2C9,  </a:t>
            </a:r>
            <a:r>
              <a:rPr lang="en-US" sz="2400" dirty="0" err="1" smtClean="0">
                <a:solidFill>
                  <a:srgbClr val="00B050"/>
                </a:solidFill>
              </a:rPr>
              <a:t>fluvastatin</a:t>
            </a:r>
            <a:r>
              <a:rPr lang="en-US" sz="2400" dirty="0" smtClean="0">
                <a:solidFill>
                  <a:srgbClr val="00B050"/>
                </a:solidFill>
              </a:rPr>
              <a:t>)</a:t>
            </a:r>
            <a:r>
              <a:rPr lang="en-US" sz="2400" dirty="0" smtClean="0"/>
              <a:t> is correct</a:t>
            </a:r>
          </a:p>
          <a:p>
            <a:pPr lvl="1" eaLnBrk="1" hangingPunct="1"/>
            <a:r>
              <a:rPr lang="en-US" sz="2400" dirty="0" smtClean="0">
                <a:solidFill>
                  <a:srgbClr val="FF0000"/>
                </a:solidFill>
              </a:rPr>
              <a:t>metabolizes(CYP3A4, </a:t>
            </a:r>
            <a:r>
              <a:rPr lang="en-US" sz="2400" dirty="0" err="1" smtClean="0">
                <a:solidFill>
                  <a:srgbClr val="FF0000"/>
                </a:solidFill>
              </a:rPr>
              <a:t>fluvastatin</a:t>
            </a:r>
            <a:r>
              <a:rPr lang="en-US" sz="2400" dirty="0" smtClean="0">
                <a:solidFill>
                  <a:srgbClr val="FF0000"/>
                </a:solidFill>
              </a:rPr>
              <a:t>)</a:t>
            </a:r>
            <a:r>
              <a:rPr lang="en-US" sz="2400" dirty="0" smtClean="0"/>
              <a:t> is incorrect</a:t>
            </a:r>
          </a:p>
          <a:p>
            <a:pPr eaLnBrk="1" hangingPunct="1"/>
            <a:r>
              <a:rPr lang="en-US" sz="2800" dirty="0" smtClean="0"/>
              <a:t>Intuition: extraction technique needs to go beyond </a:t>
            </a:r>
            <a:r>
              <a:rPr lang="en-US" sz="2800" dirty="0" err="1" smtClean="0"/>
              <a:t>coccurrences</a:t>
            </a:r>
            <a:endParaRPr lang="en-US" sz="2800" dirty="0" smtClean="0"/>
          </a:p>
          <a:p>
            <a:pPr lvl="1" eaLnBrk="1" hangingPunct="1"/>
            <a:endParaRPr lang="en-US" dirty="0" smtClean="0"/>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5867400" cy="838200"/>
          </a:xfrm>
        </p:spPr>
        <p:txBody>
          <a:bodyPr/>
          <a:lstStyle/>
          <a:p>
            <a:pPr eaLnBrk="1" hangingPunct="1"/>
            <a:r>
              <a:rPr lang="en-US" sz="4000" b="1" dirty="0" smtClean="0">
                <a:solidFill>
                  <a:srgbClr val="FFC000"/>
                </a:solidFill>
              </a:rPr>
              <a:t>Sample extracted facts</a:t>
            </a:r>
          </a:p>
        </p:txBody>
      </p:sp>
      <p:sp>
        <p:nvSpPr>
          <p:cNvPr id="20483" name="Content Placeholder 2"/>
          <p:cNvSpPr>
            <a:spLocks noGrp="1"/>
          </p:cNvSpPr>
          <p:nvPr>
            <p:ph idx="1"/>
          </p:nvPr>
        </p:nvSpPr>
        <p:spPr>
          <a:xfrm>
            <a:off x="457200" y="1295400"/>
            <a:ext cx="8229600" cy="5278438"/>
          </a:xfrm>
        </p:spPr>
        <p:txBody>
          <a:bodyPr/>
          <a:lstStyle/>
          <a:p>
            <a:pPr eaLnBrk="1" hangingPunct="1"/>
            <a:endParaRPr lang="en-US" dirty="0" smtClean="0"/>
          </a:p>
        </p:txBody>
      </p:sp>
      <p:pic>
        <p:nvPicPr>
          <p:cNvPr id="20484" name="Picture 2"/>
          <p:cNvPicPr>
            <a:picLocks noChangeAspect="1" noChangeArrowheads="1"/>
          </p:cNvPicPr>
          <p:nvPr/>
        </p:nvPicPr>
        <p:blipFill>
          <a:blip r:embed="rId3"/>
          <a:srcRect/>
          <a:stretch>
            <a:fillRect/>
          </a:stretch>
        </p:blipFill>
        <p:spPr bwMode="auto">
          <a:xfrm>
            <a:off x="476250" y="1828800"/>
            <a:ext cx="8286750" cy="4162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5486400" cy="685800"/>
          </a:xfrm>
        </p:spPr>
        <p:txBody>
          <a:bodyPr/>
          <a:lstStyle/>
          <a:p>
            <a:pPr eaLnBrk="1" hangingPunct="1"/>
            <a:r>
              <a:rPr lang="en-US" sz="4000" b="1" dirty="0" smtClean="0">
                <a:solidFill>
                  <a:srgbClr val="FFC000"/>
                </a:solidFill>
              </a:rPr>
              <a:t>Automated reasoning</a:t>
            </a:r>
          </a:p>
        </p:txBody>
      </p:sp>
      <p:sp>
        <p:nvSpPr>
          <p:cNvPr id="21507" name="Content Placeholder 2"/>
          <p:cNvSpPr>
            <a:spLocks noGrp="1"/>
          </p:cNvSpPr>
          <p:nvPr>
            <p:ph idx="1"/>
          </p:nvPr>
        </p:nvSpPr>
        <p:spPr>
          <a:xfrm>
            <a:off x="381000" y="838200"/>
            <a:ext cx="8229600" cy="4724400"/>
          </a:xfrm>
        </p:spPr>
        <p:txBody>
          <a:bodyPr/>
          <a:lstStyle/>
          <a:p>
            <a:pPr eaLnBrk="1" hangingPunct="1"/>
            <a:r>
              <a:rPr lang="en-US" sz="2800" dirty="0" smtClean="0"/>
              <a:t>Get necessary facts and interactions from </a:t>
            </a:r>
            <a:r>
              <a:rPr lang="en-US" sz="2800" dirty="0" err="1" smtClean="0"/>
              <a:t>curated</a:t>
            </a:r>
            <a:r>
              <a:rPr lang="en-US" sz="2800" dirty="0" smtClean="0"/>
              <a:t> sources and text extraction</a:t>
            </a:r>
          </a:p>
          <a:p>
            <a:pPr eaLnBrk="1" hangingPunct="1"/>
            <a:r>
              <a:rPr lang="en-US" sz="2800" dirty="0" smtClean="0"/>
              <a:t>Question: how to assign </a:t>
            </a:r>
            <a:r>
              <a:rPr lang="en-US" sz="2800" i="1" dirty="0" smtClean="0"/>
              <a:t>ordering</a:t>
            </a:r>
            <a:r>
              <a:rPr lang="en-US" sz="2800" dirty="0" smtClean="0"/>
              <a:t> to the interactions to construct pathways?</a:t>
            </a:r>
          </a:p>
          <a:p>
            <a:pPr eaLnBrk="1" hangingPunct="1"/>
            <a:r>
              <a:rPr lang="en-US" sz="2800" dirty="0" smtClean="0"/>
              <a:t>Idea: </a:t>
            </a:r>
          </a:p>
          <a:p>
            <a:pPr lvl="1" eaLnBrk="1" hangingPunct="1"/>
            <a:r>
              <a:rPr lang="en-US" sz="2400" dirty="0" smtClean="0"/>
              <a:t>encode knowledge (rules) for pharmacokinetics</a:t>
            </a:r>
          </a:p>
          <a:p>
            <a:pPr lvl="2" eaLnBrk="1" hangingPunct="1"/>
            <a:r>
              <a:rPr lang="en-US" sz="2000" dirty="0" smtClean="0"/>
              <a:t>pre- and post-conditions of interactions</a:t>
            </a:r>
          </a:p>
          <a:p>
            <a:pPr lvl="2" eaLnBrk="1" hangingPunct="1"/>
            <a:r>
              <a:rPr lang="en-US" sz="2000" u="sng" dirty="0" smtClean="0"/>
              <a:t>Similar to pre and post conditions of actions in AI planning and scheduling scenarios</a:t>
            </a:r>
          </a:p>
          <a:p>
            <a:pPr lvl="1" eaLnBrk="1" hangingPunct="1"/>
            <a:r>
              <a:rPr lang="en-US" sz="2400" dirty="0" smtClean="0"/>
              <a:t>arrange the interactions with automated reasoning</a:t>
            </a:r>
          </a:p>
          <a:p>
            <a:pPr lvl="2" eaLnBrk="1" hangingPunct="1"/>
            <a:r>
              <a:rPr lang="en-US" sz="2000" dirty="0" smtClean="0"/>
              <a:t>assigning </a:t>
            </a:r>
            <a:r>
              <a:rPr lang="en-US" sz="2000" dirty="0" smtClean="0"/>
              <a:t>time points </a:t>
            </a:r>
            <a:r>
              <a:rPr lang="en-US" sz="2000" dirty="0" smtClean="0"/>
              <a:t>to interactions</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0"/>
            <a:ext cx="3962400" cy="609600"/>
          </a:xfrm>
        </p:spPr>
        <p:txBody>
          <a:bodyPr/>
          <a:lstStyle/>
          <a:p>
            <a:pPr eaLnBrk="1" hangingPunct="1"/>
            <a:r>
              <a:rPr lang="en-US" dirty="0" smtClean="0">
                <a:solidFill>
                  <a:srgbClr val="FFC000"/>
                </a:solidFill>
              </a:rPr>
              <a:t>Logic rules</a:t>
            </a:r>
          </a:p>
        </p:txBody>
      </p:sp>
      <p:sp>
        <p:nvSpPr>
          <p:cNvPr id="22531" name="Content Placeholder 2"/>
          <p:cNvSpPr>
            <a:spLocks noGrp="1"/>
          </p:cNvSpPr>
          <p:nvPr>
            <p:ph idx="1"/>
          </p:nvPr>
        </p:nvSpPr>
        <p:spPr>
          <a:xfrm>
            <a:off x="381000" y="838200"/>
            <a:ext cx="8229600" cy="5278438"/>
          </a:xfrm>
        </p:spPr>
        <p:txBody>
          <a:bodyPr/>
          <a:lstStyle/>
          <a:p>
            <a:pPr eaLnBrk="1" hangingPunct="1"/>
            <a:r>
              <a:rPr lang="en-US" sz="2800" dirty="0" err="1" smtClean="0"/>
              <a:t>AnsProlog</a:t>
            </a:r>
            <a:r>
              <a:rPr lang="en-US" sz="2800" dirty="0" smtClean="0"/>
              <a:t>: for reasoning and representing knowledge</a:t>
            </a:r>
          </a:p>
          <a:p>
            <a:pPr lvl="1" eaLnBrk="1" hangingPunct="1"/>
            <a:r>
              <a:rPr lang="en-US" sz="2400" dirty="0" smtClean="0"/>
              <a:t>Pre- and post-conditions of interactions</a:t>
            </a:r>
          </a:p>
          <a:p>
            <a:pPr lvl="1" eaLnBrk="1" hangingPunct="1"/>
            <a:r>
              <a:rPr lang="en-US" sz="2400" dirty="0" err="1" smtClean="0">
                <a:solidFill>
                  <a:srgbClr val="C00000"/>
                </a:solidFill>
              </a:rPr>
              <a:t>Timepoints</a:t>
            </a:r>
            <a:r>
              <a:rPr lang="en-US" sz="2400" dirty="0" smtClean="0"/>
              <a:t> for the logical ordering of interactions</a:t>
            </a:r>
          </a:p>
          <a:p>
            <a:pPr eaLnBrk="1" hangingPunct="1"/>
            <a:r>
              <a:rPr lang="en-US" sz="2800" dirty="0" smtClean="0"/>
              <a:t>Sample logic rule describing that the action “metabolize” has to happen before the action “eliminate”   </a:t>
            </a:r>
          </a:p>
          <a:p>
            <a:pPr eaLnBrk="1" hangingPunct="1">
              <a:buFont typeface="Georgia" pitchFamily="18" charset="0"/>
              <a:buNone/>
            </a:pPr>
            <a:r>
              <a:rPr lang="en-US" sz="1600" dirty="0" smtClean="0"/>
              <a:t>   </a:t>
            </a:r>
          </a:p>
          <a:p>
            <a:pPr eaLnBrk="1" hangingPunct="1">
              <a:buFont typeface="Georgia" pitchFamily="18" charset="0"/>
              <a:buNone/>
            </a:pPr>
            <a:r>
              <a:rPr lang="en-US" dirty="0" smtClean="0"/>
              <a:t> </a:t>
            </a:r>
            <a:r>
              <a:rPr lang="en-US" sz="2400" dirty="0" smtClean="0"/>
              <a:t>o(eliminates(</a:t>
            </a:r>
            <a:r>
              <a:rPr lang="en-US" sz="2400" dirty="0" err="1" smtClean="0"/>
              <a:t>DT,Dr</a:t>
            </a:r>
            <a:r>
              <a:rPr lang="en-US" sz="2400" dirty="0" smtClean="0"/>
              <a:t>),Loc, </a:t>
            </a:r>
            <a:r>
              <a:rPr lang="en-US" sz="2400" dirty="0" smtClean="0">
                <a:solidFill>
                  <a:srgbClr val="C00000"/>
                </a:solidFill>
              </a:rPr>
              <a:t>T</a:t>
            </a:r>
            <a:r>
              <a:rPr lang="en-US" sz="2400" dirty="0" smtClean="0"/>
              <a:t>) :-</a:t>
            </a:r>
          </a:p>
          <a:p>
            <a:pPr eaLnBrk="1" hangingPunct="1">
              <a:buFont typeface="Georgia" pitchFamily="18" charset="0"/>
              <a:buNone/>
            </a:pPr>
            <a:r>
              <a:rPr lang="en-US" sz="2400" dirty="0" smtClean="0"/>
              <a:t>        h(metabolized(Dr, Loc),</a:t>
            </a:r>
            <a:r>
              <a:rPr lang="en-US" sz="2400" dirty="0" smtClean="0">
                <a:solidFill>
                  <a:srgbClr val="C00000"/>
                </a:solidFill>
              </a:rPr>
              <a:t>T</a:t>
            </a:r>
            <a:r>
              <a:rPr lang="en-US" sz="2400" dirty="0" smtClean="0"/>
              <a:t>), </a:t>
            </a:r>
          </a:p>
          <a:p>
            <a:pPr eaLnBrk="1" hangingPunct="1">
              <a:buFont typeface="Georgia" pitchFamily="18" charset="0"/>
              <a:buNone/>
            </a:pPr>
            <a:r>
              <a:rPr lang="en-US" sz="2400" dirty="0" smtClean="0"/>
              <a:t>        </a:t>
            </a:r>
            <a:r>
              <a:rPr lang="en-US" sz="2400" dirty="0" err="1" smtClean="0"/>
              <a:t>extr_elim</a:t>
            </a:r>
            <a:r>
              <a:rPr lang="en-US" sz="2400" dirty="0" smtClean="0"/>
              <a:t>(</a:t>
            </a:r>
            <a:r>
              <a:rPr lang="en-US" sz="2400" dirty="0" err="1" smtClean="0"/>
              <a:t>DT,Dr</a:t>
            </a:r>
            <a:r>
              <a:rPr lang="en-US" sz="2400" dirty="0" smtClean="0"/>
              <a:t>), </a:t>
            </a:r>
            <a:r>
              <a:rPr lang="en-US" sz="2400" dirty="0" err="1" smtClean="0"/>
              <a:t>extr_metabolism</a:t>
            </a:r>
            <a:r>
              <a:rPr lang="en-US" sz="2400" dirty="0" smtClean="0"/>
              <a:t>(Dr, Loc).</a:t>
            </a:r>
          </a:p>
        </p:txBody>
      </p:sp>
      <p:sp>
        <p:nvSpPr>
          <p:cNvPr id="4" name="Rectangle 3"/>
          <p:cNvSpPr/>
          <p:nvPr/>
        </p:nvSpPr>
        <p:spPr>
          <a:xfrm>
            <a:off x="838200" y="5334000"/>
            <a:ext cx="7391400" cy="5334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TextBox 4"/>
          <p:cNvSpPr txBox="1">
            <a:spLocks noChangeArrowheads="1"/>
          </p:cNvSpPr>
          <p:nvPr/>
        </p:nvSpPr>
        <p:spPr bwMode="auto">
          <a:xfrm>
            <a:off x="6248400" y="6172200"/>
            <a:ext cx="1947863" cy="400050"/>
          </a:xfrm>
          <a:prstGeom prst="rect">
            <a:avLst/>
          </a:prstGeom>
          <a:noFill/>
          <a:ln w="9525">
            <a:noFill/>
            <a:miter lim="800000"/>
            <a:headEnd/>
            <a:tailEnd/>
          </a:ln>
        </p:spPr>
        <p:txBody>
          <a:bodyPr wrap="none">
            <a:spAutoFit/>
          </a:bodyPr>
          <a:lstStyle/>
          <a:p>
            <a:r>
              <a:rPr lang="en-US" sz="2000" dirty="0">
                <a:latin typeface="Georgia" pitchFamily="18" charset="0"/>
              </a:rPr>
              <a:t>from extraction</a:t>
            </a:r>
          </a:p>
        </p:txBody>
      </p:sp>
      <p:cxnSp>
        <p:nvCxnSpPr>
          <p:cNvPr id="7" name="Straight Connector 6"/>
          <p:cNvCxnSpPr>
            <a:stCxn id="4" idx="2"/>
            <a:endCxn id="5" idx="1"/>
          </p:cNvCxnSpPr>
          <p:nvPr/>
        </p:nvCxnSpPr>
        <p:spPr>
          <a:xfrm rot="16200000" flipH="1">
            <a:off x="5138738" y="5262562"/>
            <a:ext cx="504825" cy="1714500"/>
          </a:xfrm>
          <a:prstGeom prst="line">
            <a:avLst/>
          </a:prstGeom>
          <a:noFill/>
          <a:ln w="31750"/>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noAutofit/>
          </a:bodyPr>
          <a:lstStyle/>
          <a:p>
            <a:pPr eaLnBrk="1" fontAlgn="auto" hangingPunct="1">
              <a:spcAft>
                <a:spcPts val="0"/>
              </a:spcAft>
              <a:defRPr/>
            </a:pPr>
            <a:r>
              <a:rPr lang="en-US" sz="3600" b="1" dirty="0" smtClean="0">
                <a:solidFill>
                  <a:srgbClr val="FFC000"/>
                </a:solidFill>
              </a:rPr>
              <a:t>Sample logic rules about pharmacokinetics</a:t>
            </a:r>
            <a:endParaRPr lang="en-US" sz="3600" b="1" dirty="0">
              <a:solidFill>
                <a:srgbClr val="FFC000"/>
              </a:solidFill>
            </a:endParaRPr>
          </a:p>
        </p:txBody>
      </p:sp>
      <p:sp>
        <p:nvSpPr>
          <p:cNvPr id="23555" name="Content Placeholder 2"/>
          <p:cNvSpPr>
            <a:spLocks noGrp="1"/>
          </p:cNvSpPr>
          <p:nvPr>
            <p:ph idx="1"/>
          </p:nvPr>
        </p:nvSpPr>
        <p:spPr>
          <a:xfrm>
            <a:off x="381000" y="2057400"/>
            <a:ext cx="8458200" cy="4267200"/>
          </a:xfrm>
        </p:spPr>
        <p:txBody>
          <a:bodyPr/>
          <a:lstStyle/>
          <a:p>
            <a:pPr eaLnBrk="1" hangingPunct="1"/>
            <a:r>
              <a:rPr lang="en-US" sz="2800" dirty="0" smtClean="0"/>
              <a:t>Direct effect of an action (post-condition)</a:t>
            </a:r>
          </a:p>
          <a:p>
            <a:pPr lvl="1" eaLnBrk="1" hangingPunct="1">
              <a:buFont typeface="Georgia" pitchFamily="18" charset="0"/>
              <a:buNone/>
            </a:pPr>
            <a:r>
              <a:rPr lang="en-US" sz="2100" dirty="0" smtClean="0">
                <a:latin typeface="Courier New" pitchFamily="49" charset="0"/>
                <a:cs typeface="Courier New" pitchFamily="49" charset="0"/>
              </a:rPr>
              <a:t>h(metabolized(D, Loc),T+1) :- o(metabolizes(EN, D), Loc, T), not -h(metabolized(D, Loc),T).</a:t>
            </a:r>
          </a:p>
          <a:p>
            <a:pPr eaLnBrk="1" hangingPunct="1"/>
            <a:r>
              <a:rPr lang="en-US" sz="2800" dirty="0" smtClean="0"/>
              <a:t>Indirect effect of an action (static causal law)</a:t>
            </a:r>
          </a:p>
          <a:p>
            <a:pPr lvl="1" eaLnBrk="1" hangingPunct="1">
              <a:buFont typeface="Georgia" pitchFamily="18" charset="0"/>
              <a:buNone/>
            </a:pPr>
            <a:r>
              <a:rPr lang="en-US" sz="2100" dirty="0" smtClean="0">
                <a:latin typeface="Courier New" pitchFamily="49" charset="0"/>
                <a:cs typeface="Courier New" pitchFamily="49" charset="0"/>
              </a:rPr>
              <a:t>-h(</a:t>
            </a:r>
            <a:r>
              <a:rPr lang="en-US" sz="2100" dirty="0" err="1" smtClean="0">
                <a:latin typeface="Courier New" pitchFamily="49" charset="0"/>
                <a:cs typeface="Courier New" pitchFamily="49" charset="0"/>
              </a:rPr>
              <a:t>is_present</a:t>
            </a:r>
            <a:r>
              <a:rPr lang="en-US" sz="2100" dirty="0" smtClean="0">
                <a:latin typeface="Courier New" pitchFamily="49" charset="0"/>
                <a:cs typeface="Courier New" pitchFamily="49" charset="0"/>
              </a:rPr>
              <a:t>(D, Loc), T+1) :- h(eliminated(D, Loc),T), metabolism(D, Loc).</a:t>
            </a:r>
          </a:p>
          <a:p>
            <a:pPr eaLnBrk="1" hangingPunct="1"/>
            <a:r>
              <a:rPr lang="en-US" sz="2800" dirty="0" smtClean="0"/>
              <a:t>Constraint – all interactions in intestine must appear before the interactions in liver</a:t>
            </a:r>
          </a:p>
          <a:p>
            <a:pPr lvl="1" eaLnBrk="1" hangingPunct="1">
              <a:buFont typeface="Georgia" pitchFamily="18" charset="0"/>
              <a:buNone/>
            </a:pPr>
            <a:r>
              <a:rPr lang="fr-FR" sz="2100" dirty="0" smtClean="0">
                <a:latin typeface="Courier New" pitchFamily="49" charset="0"/>
                <a:cs typeface="Courier New" pitchFamily="49" charset="0"/>
              </a:rPr>
              <a:t>:- o(ACT, </a:t>
            </a:r>
            <a:r>
              <a:rPr lang="fr-FR" sz="2100" dirty="0" err="1" smtClean="0">
                <a:latin typeface="Courier New" pitchFamily="49" charset="0"/>
                <a:cs typeface="Courier New" pitchFamily="49" charset="0"/>
              </a:rPr>
              <a:t>liver</a:t>
            </a:r>
            <a:r>
              <a:rPr lang="fr-FR" sz="2100" dirty="0" smtClean="0">
                <a:latin typeface="Courier New" pitchFamily="49" charset="0"/>
                <a:cs typeface="Courier New" pitchFamily="49" charset="0"/>
              </a:rPr>
              <a:t>, T), o(ACT1, intestine, T1), </a:t>
            </a:r>
          </a:p>
          <a:p>
            <a:pPr lvl="1" eaLnBrk="1" hangingPunct="1">
              <a:buFont typeface="Georgia" pitchFamily="18" charset="0"/>
              <a:buNone/>
            </a:pPr>
            <a:r>
              <a:rPr lang="fr-FR" sz="2100" dirty="0" smtClean="0">
                <a:latin typeface="Courier New" pitchFamily="49" charset="0"/>
                <a:cs typeface="Courier New" pitchFamily="49" charset="0"/>
              </a:rPr>
              <a:t>     T &lt;= T1.</a:t>
            </a:r>
            <a:endParaRPr lang="en-US" sz="2100" dirty="0" smtClean="0">
              <a:latin typeface="Courier New" pitchFamily="49" charset="0"/>
              <a:cs typeface="Courier New" pitchFamily="49" charset="0"/>
            </a:endParaRPr>
          </a:p>
          <a:p>
            <a:pPr lvl="1" eaLnBrk="1" hangingPunct="1">
              <a:buFont typeface="Georgia" pitchFamily="18" charset="0"/>
              <a:buNone/>
            </a:pPr>
            <a:endParaRPr lang="en-US" sz="2100" dirty="0" smtClean="0">
              <a:latin typeface="Courier New" pitchFamily="49" charset="0"/>
              <a:cs typeface="Courier New"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0"/>
            <a:ext cx="4800600" cy="609600"/>
          </a:xfrm>
        </p:spPr>
        <p:txBody>
          <a:bodyPr/>
          <a:lstStyle/>
          <a:p>
            <a:pPr eaLnBrk="1" hangingPunct="1"/>
            <a:r>
              <a:rPr lang="en-US" sz="3200" b="1" dirty="0" smtClean="0">
                <a:solidFill>
                  <a:srgbClr val="FFC000"/>
                </a:solidFill>
              </a:rPr>
              <a:t>System output</a:t>
            </a:r>
          </a:p>
        </p:txBody>
      </p:sp>
      <p:sp>
        <p:nvSpPr>
          <p:cNvPr id="3" name="Content Placeholder 2"/>
          <p:cNvSpPr>
            <a:spLocks noGrp="1"/>
          </p:cNvSpPr>
          <p:nvPr>
            <p:ph idx="1"/>
          </p:nvPr>
        </p:nvSpPr>
        <p:spPr>
          <a:xfrm>
            <a:off x="457200" y="1066800"/>
            <a:ext cx="8229600" cy="1143000"/>
          </a:xfrm>
        </p:spPr>
        <p:txBody>
          <a:bodyPr>
            <a:normAutofit fontScale="77500" lnSpcReduction="20000"/>
          </a:bodyPr>
          <a:lstStyle/>
          <a:p>
            <a:pPr marL="365760" indent="-256032" eaLnBrk="1" fontAlgn="auto" hangingPunct="1">
              <a:spcAft>
                <a:spcPts val="0"/>
              </a:spcAft>
              <a:buClr>
                <a:schemeClr val="accent3"/>
              </a:buClr>
              <a:buFont typeface="Georgia"/>
              <a:buChar char="•"/>
              <a:defRPr/>
            </a:pPr>
            <a:r>
              <a:rPr lang="en-US" dirty="0" smtClean="0"/>
              <a:t>Input: drug name</a:t>
            </a:r>
          </a:p>
          <a:p>
            <a:pPr marL="365760" indent="-256032" eaLnBrk="1" fontAlgn="auto" hangingPunct="1">
              <a:spcAft>
                <a:spcPts val="0"/>
              </a:spcAft>
              <a:buClr>
                <a:schemeClr val="accent3"/>
              </a:buClr>
              <a:buFont typeface="Georgia"/>
              <a:buChar char="•"/>
              <a:defRPr/>
            </a:pPr>
            <a:r>
              <a:rPr lang="en-US" dirty="0" smtClean="0"/>
              <a:t>Output: models describing each of the pathway steps, represented in </a:t>
            </a:r>
            <a:r>
              <a:rPr lang="en-US" dirty="0" err="1" smtClean="0"/>
              <a:t>Cytoscape</a:t>
            </a:r>
            <a:r>
              <a:rPr lang="en-US" dirty="0" smtClean="0"/>
              <a:t> Cerebral graphs</a:t>
            </a:r>
          </a:p>
        </p:txBody>
      </p:sp>
      <p:pic>
        <p:nvPicPr>
          <p:cNvPr id="24580" name="Picture 2" descr="C:\Users\luis\Desktop\Work-Dec09\paper-psb10\pravastatin_pathway.PNG"/>
          <p:cNvPicPr>
            <a:picLocks noChangeAspect="1" noChangeArrowheads="1"/>
          </p:cNvPicPr>
          <p:nvPr/>
        </p:nvPicPr>
        <p:blipFill>
          <a:blip r:embed="rId3"/>
          <a:srcRect/>
          <a:stretch>
            <a:fillRect/>
          </a:stretch>
        </p:blipFill>
        <p:spPr bwMode="auto">
          <a:xfrm>
            <a:off x="4495800" y="2286000"/>
            <a:ext cx="4351338" cy="4343400"/>
          </a:xfrm>
          <a:prstGeom prst="rect">
            <a:avLst/>
          </a:prstGeom>
          <a:noFill/>
          <a:ln w="9525">
            <a:noFill/>
            <a:miter lim="800000"/>
            <a:headEnd/>
            <a:tailEnd/>
          </a:ln>
        </p:spPr>
      </p:pic>
      <p:pic>
        <p:nvPicPr>
          <p:cNvPr id="24581" name="Picture 4" descr="Pravastatin Pathway"/>
          <p:cNvPicPr>
            <a:picLocks noChangeAspect="1" noChangeArrowheads="1"/>
          </p:cNvPicPr>
          <p:nvPr/>
        </p:nvPicPr>
        <p:blipFill>
          <a:blip r:embed="rId4"/>
          <a:srcRect/>
          <a:stretch>
            <a:fillRect/>
          </a:stretch>
        </p:blipFill>
        <p:spPr bwMode="auto">
          <a:xfrm>
            <a:off x="457200" y="2286000"/>
            <a:ext cx="3429000" cy="4300538"/>
          </a:xfrm>
          <a:prstGeom prst="rect">
            <a:avLst/>
          </a:prstGeom>
          <a:solidFill>
            <a:schemeClr val="bg1"/>
          </a:solidFill>
          <a:ln w="9525">
            <a:noFill/>
            <a:miter lim="800000"/>
            <a:headEnd/>
            <a:tailEnd/>
          </a:ln>
        </p:spPr>
      </p:pic>
      <p:sp>
        <p:nvSpPr>
          <p:cNvPr id="6" name="Rounded Rectangle 5"/>
          <p:cNvSpPr/>
          <p:nvPr/>
        </p:nvSpPr>
        <p:spPr>
          <a:xfrm>
            <a:off x="4572000" y="2133600"/>
            <a:ext cx="4343400" cy="4495800"/>
          </a:xfrm>
          <a:prstGeom prst="roundRect">
            <a:avLst>
              <a:gd name="adj" fmla="val 9324"/>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7" name="Rounded Rectangle 6"/>
          <p:cNvSpPr/>
          <p:nvPr/>
        </p:nvSpPr>
        <p:spPr>
          <a:xfrm>
            <a:off x="304800" y="2133600"/>
            <a:ext cx="3810000" cy="4495800"/>
          </a:xfrm>
          <a:prstGeom prst="roundRect">
            <a:avLst>
              <a:gd name="adj" fmla="val 9324"/>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0"/>
            <a:ext cx="3810000" cy="609600"/>
          </a:xfrm>
        </p:spPr>
        <p:txBody>
          <a:bodyPr/>
          <a:lstStyle/>
          <a:p>
            <a:pPr eaLnBrk="1" hangingPunct="1"/>
            <a:r>
              <a:rPr lang="en-US" b="1" dirty="0" smtClean="0">
                <a:solidFill>
                  <a:srgbClr val="FFC000"/>
                </a:solidFill>
              </a:rPr>
              <a:t>Limitations</a:t>
            </a:r>
          </a:p>
        </p:txBody>
      </p:sp>
      <p:sp>
        <p:nvSpPr>
          <p:cNvPr id="26627" name="Content Placeholder 2"/>
          <p:cNvSpPr>
            <a:spLocks noGrp="1"/>
          </p:cNvSpPr>
          <p:nvPr>
            <p:ph idx="1"/>
          </p:nvPr>
        </p:nvSpPr>
        <p:spPr>
          <a:xfrm>
            <a:off x="457200" y="1371600"/>
            <a:ext cx="8229600" cy="4648200"/>
          </a:xfrm>
        </p:spPr>
        <p:txBody>
          <a:bodyPr/>
          <a:lstStyle/>
          <a:p>
            <a:pPr eaLnBrk="1" hangingPunct="1"/>
            <a:r>
              <a:rPr lang="en-US" dirty="0" smtClean="0"/>
              <a:t>Our synthesized pathways do not capture</a:t>
            </a:r>
          </a:p>
          <a:p>
            <a:pPr lvl="1" eaLnBrk="1" hangingPunct="1"/>
            <a:r>
              <a:rPr lang="en-US" dirty="0" smtClean="0"/>
              <a:t>which enzymes are responsible for the production of a particular drug metabolite</a:t>
            </a:r>
          </a:p>
          <a:p>
            <a:pPr lvl="2" eaLnBrk="1" hangingPunct="1"/>
            <a:r>
              <a:rPr lang="en-US" dirty="0" smtClean="0"/>
              <a:t>Drug-enzyme-metabolite relations can rarely be found within individual sentences</a:t>
            </a:r>
          </a:p>
          <a:p>
            <a:pPr lvl="1" eaLnBrk="1" hangingPunct="1"/>
            <a:r>
              <a:rPr lang="en-US" dirty="0" smtClean="0"/>
              <a:t>transformation of a metabolite to another metabolite through enzymes</a:t>
            </a:r>
          </a:p>
          <a:p>
            <a:pPr lvl="2" eaLnBrk="1" hangingPunct="1"/>
            <a:r>
              <a:rPr lang="en-US" dirty="0" smtClean="0"/>
              <a:t>as suggested by the pathways for </a:t>
            </a:r>
            <a:r>
              <a:rPr lang="en-US" dirty="0" err="1" smtClean="0"/>
              <a:t>phenytoin</a:t>
            </a:r>
            <a:r>
              <a:rPr lang="en-US" dirty="0" smtClean="0"/>
              <a:t> and </a:t>
            </a:r>
            <a:r>
              <a:rPr lang="en-US" dirty="0" err="1" smtClean="0"/>
              <a:t>tamoxifen</a:t>
            </a:r>
            <a:endParaRPr lang="en-US" dirty="0" smtClean="0"/>
          </a:p>
          <a:p>
            <a:pPr lvl="1" eaLnBrk="1" hangingPunct="1"/>
            <a:r>
              <a:rPr lang="en-US" dirty="0" smtClean="0"/>
              <a:t>close-loop interactions</a:t>
            </a:r>
          </a:p>
          <a:p>
            <a:pPr eaLnBrk="1" hangingPunct="1"/>
            <a:endParaRPr lang="en-US" dirty="0" smtClean="0"/>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029200" cy="609600"/>
          </a:xfrm>
        </p:spPr>
        <p:txBody>
          <a:bodyPr/>
          <a:lstStyle/>
          <a:p>
            <a:r>
              <a:rPr lang="en-US" b="1" dirty="0" smtClean="0">
                <a:solidFill>
                  <a:srgbClr val="FFC000"/>
                </a:solidFill>
              </a:rPr>
              <a:t>Outline of the rest</a:t>
            </a:r>
            <a:endParaRPr lang="en-US" b="1" dirty="0">
              <a:solidFill>
                <a:srgbClr val="FFC000"/>
              </a:solidFill>
            </a:endParaRPr>
          </a:p>
        </p:txBody>
      </p:sp>
      <p:sp>
        <p:nvSpPr>
          <p:cNvPr id="3" name="Content Placeholder 2"/>
          <p:cNvSpPr>
            <a:spLocks noGrp="1"/>
          </p:cNvSpPr>
          <p:nvPr>
            <p:ph idx="1"/>
          </p:nvPr>
        </p:nvSpPr>
        <p:spPr>
          <a:xfrm>
            <a:off x="609600" y="1371600"/>
            <a:ext cx="7772400" cy="4648200"/>
          </a:xfrm>
        </p:spPr>
        <p:txBody>
          <a:bodyPr/>
          <a:lstStyle/>
          <a:p>
            <a:r>
              <a:rPr lang="en-US" sz="2400" dirty="0" smtClean="0"/>
              <a:t>Extraction of facts</a:t>
            </a:r>
          </a:p>
          <a:p>
            <a:pPr lvl="1"/>
            <a:r>
              <a:rPr lang="en-US" sz="2000" dirty="0" smtClean="0">
                <a:solidFill>
                  <a:schemeClr val="bg2">
                    <a:lumMod val="60000"/>
                    <a:lumOff val="40000"/>
                  </a:schemeClr>
                </a:solidFill>
              </a:rPr>
              <a:t>Extracting Facts from text: protein-protein interactions</a:t>
            </a:r>
          </a:p>
          <a:p>
            <a:pPr lvl="1"/>
            <a:r>
              <a:rPr lang="en-US" sz="2000" dirty="0" err="1" smtClean="0">
                <a:solidFill>
                  <a:schemeClr val="bg2">
                    <a:lumMod val="60000"/>
                    <a:lumOff val="40000"/>
                  </a:schemeClr>
                </a:solidFill>
              </a:rPr>
              <a:t>SNPshot</a:t>
            </a:r>
            <a:r>
              <a:rPr lang="en-US" sz="2000" dirty="0" smtClean="0">
                <a:solidFill>
                  <a:schemeClr val="bg2">
                    <a:lumMod val="60000"/>
                    <a:lumOff val="40000"/>
                  </a:schemeClr>
                </a:solidFill>
              </a:rPr>
              <a:t> of </a:t>
            </a:r>
            <a:r>
              <a:rPr lang="en-US" sz="2000" dirty="0" err="1" smtClean="0">
                <a:solidFill>
                  <a:schemeClr val="bg2">
                    <a:lumMod val="60000"/>
                    <a:lumOff val="40000"/>
                  </a:schemeClr>
                </a:solidFill>
              </a:rPr>
              <a:t>PubMed</a:t>
            </a:r>
            <a:endParaRPr lang="en-US" sz="2000" dirty="0" smtClean="0">
              <a:solidFill>
                <a:schemeClr val="bg2">
                  <a:lumMod val="60000"/>
                  <a:lumOff val="40000"/>
                </a:schemeClr>
              </a:solidFill>
            </a:endParaRPr>
          </a:p>
          <a:p>
            <a:pPr lvl="1"/>
            <a:r>
              <a:rPr lang="en-US" sz="2000" dirty="0" smtClean="0">
                <a:solidFill>
                  <a:schemeClr val="bg2">
                    <a:lumMod val="60000"/>
                    <a:lumOff val="40000"/>
                  </a:schemeClr>
                </a:solidFill>
              </a:rPr>
              <a:t>Generalizing text extraction: querying parse trees</a:t>
            </a:r>
          </a:p>
          <a:p>
            <a:r>
              <a:rPr lang="en-US" sz="2400" dirty="0" smtClean="0"/>
              <a:t>Reasoning</a:t>
            </a:r>
          </a:p>
          <a:p>
            <a:pPr lvl="1"/>
            <a:r>
              <a:rPr lang="en-US" sz="2000" dirty="0" smtClean="0">
                <a:solidFill>
                  <a:schemeClr val="bg2">
                    <a:lumMod val="60000"/>
                    <a:lumOff val="40000"/>
                  </a:schemeClr>
                </a:solidFill>
              </a:rPr>
              <a:t>Examples of reasoning: building pathways</a:t>
            </a:r>
          </a:p>
          <a:p>
            <a:pPr lvl="1"/>
            <a:r>
              <a:rPr lang="en-US" sz="2000" dirty="0" smtClean="0"/>
              <a:t>More reasoning (Ongoing work):   Studying drug-drug interactions</a:t>
            </a:r>
          </a:p>
          <a:p>
            <a:r>
              <a:rPr lang="en-US" sz="2400" dirty="0" smtClean="0"/>
              <a:t>Looking beyond automatic extraction and manual </a:t>
            </a:r>
            <a:r>
              <a:rPr lang="en-US" sz="2400" dirty="0" err="1" smtClean="0"/>
              <a:t>curation</a:t>
            </a:r>
            <a:endParaRPr lang="en-US" sz="2400" dirty="0" smtClean="0"/>
          </a:p>
          <a:p>
            <a:r>
              <a:rPr lang="en-US" sz="2400" dirty="0" smtClean="0"/>
              <a:t>Future work: Extraction of richer knowledge</a:t>
            </a:r>
          </a:p>
          <a:p>
            <a:r>
              <a:rPr lang="en-US" sz="2400" dirty="0" smtClean="0"/>
              <a:t>Conclusion</a:t>
            </a:r>
          </a:p>
          <a:p>
            <a:pPr>
              <a:buNone/>
            </a:pPr>
            <a:endParaRPr lang="en-US" sz="2400"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22313" y="2667000"/>
            <a:ext cx="7772400" cy="3101975"/>
          </a:xfrm>
        </p:spPr>
        <p:txBody>
          <a:bodyPr/>
          <a:lstStyle/>
          <a:p>
            <a:r>
              <a:rPr lang="en-US" sz="3600" cap="none" dirty="0" smtClean="0"/>
              <a:t> </a:t>
            </a:r>
            <a:br>
              <a:rPr lang="en-US" sz="3600" cap="none" dirty="0" smtClean="0"/>
            </a:br>
            <a:r>
              <a:rPr lang="en-US" sz="3600" cap="none" dirty="0" smtClean="0"/>
              <a:t>Studying drug-drug interactions</a:t>
            </a:r>
          </a:p>
        </p:txBody>
      </p:sp>
      <p:sp>
        <p:nvSpPr>
          <p:cNvPr id="4" name="Text Placeholder 3"/>
          <p:cNvSpPr>
            <a:spLocks noGrp="1"/>
          </p:cNvSpPr>
          <p:nvPr>
            <p:ph type="body" idx="1"/>
          </p:nvPr>
        </p:nvSpPr>
        <p:spPr>
          <a:xfrm>
            <a:off x="533400" y="762000"/>
            <a:ext cx="7772400" cy="1500187"/>
          </a:xfr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219200"/>
            <a:ext cx="7772400" cy="1143000"/>
          </a:xfrm>
        </p:spPr>
        <p:txBody>
          <a:bodyPr/>
          <a:lstStyle/>
          <a:p>
            <a:r>
              <a:rPr lang="en-US" sz="4000" b="1" dirty="0" smtClean="0">
                <a:solidFill>
                  <a:srgbClr val="FFC000"/>
                </a:solidFill>
                <a:latin typeface="Calibri" pitchFamily="34" charset="0"/>
                <a:cs typeface="Calibri" pitchFamily="34" charset="0"/>
              </a:rPr>
              <a:t>Importance of studying drug-drug interactions</a:t>
            </a:r>
            <a:r>
              <a:rPr lang="en-US" b="1" dirty="0" smtClean="0">
                <a:latin typeface="Calibri" pitchFamily="34" charset="0"/>
                <a:cs typeface="Calibri" pitchFamily="34" charset="0"/>
              </a:rPr>
              <a:t/>
            </a:r>
            <a:br>
              <a:rPr lang="en-US" b="1" dirty="0" smtClean="0">
                <a:latin typeface="Calibri" pitchFamily="34" charset="0"/>
                <a:cs typeface="Calibri" pitchFamily="34" charset="0"/>
              </a:rPr>
            </a:br>
            <a:endParaRPr lang="en-US" dirty="0"/>
          </a:p>
        </p:txBody>
      </p:sp>
      <p:sp>
        <p:nvSpPr>
          <p:cNvPr id="5" name="Content Placeholder 4"/>
          <p:cNvSpPr>
            <a:spLocks noGrp="1"/>
          </p:cNvSpPr>
          <p:nvPr>
            <p:ph idx="1"/>
          </p:nvPr>
        </p:nvSpPr>
        <p:spPr>
          <a:xfrm>
            <a:off x="685800" y="2133600"/>
            <a:ext cx="7772400" cy="4114800"/>
          </a:xfrm>
        </p:spPr>
        <p:txBody>
          <a:bodyPr/>
          <a:lstStyle/>
          <a:p>
            <a:pPr marL="514350" indent="-457200" defTabSz="3553084">
              <a:buFont typeface="Arial" pitchFamily="34" charset="0"/>
              <a:buChar char="•"/>
              <a:defRPr/>
            </a:pPr>
            <a:r>
              <a:rPr lang="en-US" sz="2400" b="1" dirty="0" smtClean="0">
                <a:cs typeface="Calibri" pitchFamily="34" charset="0"/>
              </a:rPr>
              <a:t>Drug design: </a:t>
            </a:r>
            <a:r>
              <a:rPr lang="en-US" sz="2400" dirty="0" smtClean="0">
                <a:cs typeface="Calibri" pitchFamily="34" charset="0"/>
              </a:rPr>
              <a:t>Early assessment of a new compound’s potential interactions with other drugs can avoid costly investment in the drug discovery process. </a:t>
            </a:r>
          </a:p>
          <a:p>
            <a:pPr marL="57150" indent="0" defTabSz="3553084">
              <a:buNone/>
              <a:defRPr/>
            </a:pPr>
            <a:endParaRPr lang="en-US" sz="2400" dirty="0" smtClean="0">
              <a:cs typeface="Calibri" pitchFamily="34" charset="0"/>
            </a:endParaRPr>
          </a:p>
          <a:p>
            <a:pPr marL="514350" indent="-457200" defTabSz="3553084">
              <a:buFont typeface="Arial" pitchFamily="34" charset="0"/>
              <a:buChar char="•"/>
              <a:defRPr/>
            </a:pPr>
            <a:r>
              <a:rPr lang="en-US" sz="2400" b="1" dirty="0" smtClean="0">
                <a:cs typeface="Calibri" pitchFamily="34" charset="0"/>
              </a:rPr>
              <a:t>Drug prescription: </a:t>
            </a:r>
            <a:r>
              <a:rPr lang="en-US" sz="2400" dirty="0" smtClean="0">
                <a:cs typeface="Calibri" pitchFamily="34" charset="0"/>
              </a:rPr>
              <a:t>For multi-drug prescription, pharmacokinetic interactions amongst co-administrated drugs may alter the bioavailability of the drugs that can lead to life-threatening side effects for the patients.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800" dirty="0" smtClean="0">
                <a:solidFill>
                  <a:srgbClr val="FFC000"/>
                </a:solidFill>
              </a:rPr>
              <a:t>Designing drugs &amp; therapies</a:t>
            </a:r>
          </a:p>
        </p:txBody>
      </p:sp>
      <p:sp>
        <p:nvSpPr>
          <p:cNvPr id="7171" name="Rectangle 3"/>
          <p:cNvSpPr>
            <a:spLocks noGrp="1" noChangeArrowheads="1"/>
          </p:cNvSpPr>
          <p:nvPr>
            <p:ph type="body" idx="1"/>
          </p:nvPr>
        </p:nvSpPr>
        <p:spPr/>
        <p:txBody>
          <a:bodyPr/>
          <a:lstStyle/>
          <a:p>
            <a:pPr eaLnBrk="1" hangingPunct="1"/>
            <a:r>
              <a:rPr lang="en-US" dirty="0" smtClean="0"/>
              <a:t>What perturbations (when and where) need to be made so as to make the cells/tissues/system behave in a particular way? </a:t>
            </a:r>
          </a:p>
          <a:p>
            <a:pPr eaLnBrk="1" hangingPunct="1"/>
            <a:r>
              <a:rPr lang="en-US" dirty="0" smtClean="0"/>
              <a:t>In case of cancer: prevent proliferation, induce apoptosis, prevent migration, etc.</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4343400" cy="685800"/>
          </a:xfrm>
        </p:spPr>
        <p:txBody>
          <a:bodyPr/>
          <a:lstStyle/>
          <a:p>
            <a:r>
              <a:rPr lang="en-US" b="1" dirty="0" smtClean="0">
                <a:solidFill>
                  <a:srgbClr val="FFC000"/>
                </a:solidFill>
              </a:rPr>
              <a:t>An Example</a:t>
            </a:r>
            <a:endParaRPr lang="en-US" b="1" dirty="0">
              <a:solidFill>
                <a:srgbClr val="FFC000"/>
              </a:solidFill>
            </a:endParaRPr>
          </a:p>
        </p:txBody>
      </p:sp>
      <p:sp>
        <p:nvSpPr>
          <p:cNvPr id="3" name="Content Placeholder 2"/>
          <p:cNvSpPr>
            <a:spLocks noGrp="1"/>
          </p:cNvSpPr>
          <p:nvPr>
            <p:ph sz="quarter" idx="1"/>
          </p:nvPr>
        </p:nvSpPr>
        <p:spPr>
          <a:xfrm>
            <a:off x="457200" y="1447800"/>
            <a:ext cx="8229600" cy="5029200"/>
          </a:xfrm>
        </p:spPr>
        <p:txBody>
          <a:bodyPr/>
          <a:lstStyle/>
          <a:p>
            <a:pPr marL="457200" indent="-457200" defTabSz="3553084" eaLnBrk="0" hangingPunct="0">
              <a:buFont typeface="Arial" pitchFamily="34" charset="0"/>
              <a:buChar char="•"/>
              <a:defRPr/>
            </a:pPr>
            <a:r>
              <a:rPr lang="en-US" sz="2200" dirty="0">
                <a:latin typeface="Calibri" pitchFamily="34" charset="0"/>
                <a:cs typeface="Calibri" pitchFamily="34" charset="0"/>
              </a:rPr>
              <a:t>S-warfarin, predominantly responsible for the anticoagulation effect, is metabolized mostly by the CYP2C9 enzyme. </a:t>
            </a:r>
            <a:r>
              <a:rPr lang="en-US" sz="2200" i="1" dirty="0">
                <a:solidFill>
                  <a:schemeClr val="accent1">
                    <a:lumMod val="75000"/>
                  </a:schemeClr>
                </a:solidFill>
                <a:latin typeface="Calibri" pitchFamily="34" charset="0"/>
                <a:cs typeface="Calibri" pitchFamily="34" charset="0"/>
              </a:rPr>
              <a:t>[PMID: 19799531]</a:t>
            </a:r>
          </a:p>
          <a:p>
            <a:pPr marL="457200" indent="-457200" defTabSz="3553084" eaLnBrk="0" hangingPunct="0">
              <a:buFont typeface="Arial" pitchFamily="34" charset="0"/>
              <a:buChar char="•"/>
              <a:defRPr/>
            </a:pPr>
            <a:r>
              <a:rPr lang="en-US" sz="2200" dirty="0">
                <a:latin typeface="Calibri" pitchFamily="34" charset="0"/>
                <a:cs typeface="Calibri" pitchFamily="34" charset="0"/>
              </a:rPr>
              <a:t>CYP2C9 is subject to induction by rifampin, phenobarbital, and dexamethasone. </a:t>
            </a:r>
            <a:r>
              <a:rPr lang="en-US" sz="2200" i="1" dirty="0">
                <a:solidFill>
                  <a:schemeClr val="accent1">
                    <a:lumMod val="75000"/>
                  </a:schemeClr>
                </a:solidFill>
                <a:latin typeface="Calibri" pitchFamily="34" charset="0"/>
                <a:cs typeface="Calibri" pitchFamily="34" charset="0"/>
              </a:rPr>
              <a:t>[PMID: 19515014]</a:t>
            </a:r>
          </a:p>
          <a:p>
            <a:endParaRPr lang="en-US" dirty="0">
              <a:latin typeface="Calibri" pitchFamily="34" charset="0"/>
              <a:cs typeface="Calibri" pitchFamily="34" charset="0"/>
            </a:endParaRPr>
          </a:p>
        </p:txBody>
      </p:sp>
      <p:sp>
        <p:nvSpPr>
          <p:cNvPr id="4" name="Rounded Rectangle 63"/>
          <p:cNvSpPr>
            <a:spLocks noChangeArrowheads="1"/>
          </p:cNvSpPr>
          <p:nvPr/>
        </p:nvSpPr>
        <p:spPr bwMode="auto">
          <a:xfrm>
            <a:off x="523713" y="4222005"/>
            <a:ext cx="1152687" cy="707231"/>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457200" tIns="457200" rIns="457200" bIns="457200">
            <a:spAutoFit/>
          </a:bodyPr>
          <a:lstStyle/>
          <a:p>
            <a:pPr defTabSz="4389438"/>
            <a:endParaRPr lang="en-US" sz="2900">
              <a:latin typeface="Arial Narrow" pitchFamily="34" charset="0"/>
            </a:endParaRPr>
          </a:p>
        </p:txBody>
      </p:sp>
      <p:sp>
        <p:nvSpPr>
          <p:cNvPr id="5" name="TextBox 9"/>
          <p:cNvSpPr txBox="1">
            <a:spLocks noChangeArrowheads="1"/>
          </p:cNvSpPr>
          <p:nvPr/>
        </p:nvSpPr>
        <p:spPr bwMode="auto">
          <a:xfrm>
            <a:off x="618963" y="4356032"/>
            <a:ext cx="13954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0">
                <a:solidFill>
                  <a:schemeClr val="tx1"/>
                </a:solidFill>
                <a:latin typeface="Calibri" pitchFamily="34" charset="0"/>
              </a:defRPr>
            </a:lvl1pPr>
            <a:lvl2pPr marL="742950" indent="-285750">
              <a:defRPr sz="7000">
                <a:solidFill>
                  <a:schemeClr val="tx1"/>
                </a:solidFill>
                <a:latin typeface="Calibri" pitchFamily="34" charset="0"/>
              </a:defRPr>
            </a:lvl2pPr>
            <a:lvl3pPr marL="1143000" indent="-228600">
              <a:defRPr sz="7000">
                <a:solidFill>
                  <a:schemeClr val="tx1"/>
                </a:solidFill>
                <a:latin typeface="Calibri" pitchFamily="34" charset="0"/>
              </a:defRPr>
            </a:lvl3pPr>
            <a:lvl4pPr marL="1600200" indent="-228600">
              <a:defRPr sz="7000">
                <a:solidFill>
                  <a:schemeClr val="tx1"/>
                </a:solidFill>
                <a:latin typeface="Calibri" pitchFamily="34" charset="0"/>
              </a:defRPr>
            </a:lvl4pPr>
            <a:lvl5pPr marL="2057400" indent="-228600">
              <a:defRPr sz="7000">
                <a:solidFill>
                  <a:schemeClr val="tx1"/>
                </a:solidFill>
                <a:latin typeface="Calibri" pitchFamily="34" charset="0"/>
              </a:defRPr>
            </a:lvl5pPr>
            <a:lvl6pPr marL="2514600" indent="-228600" defTabSz="3552825" fontAlgn="base">
              <a:spcBef>
                <a:spcPct val="0"/>
              </a:spcBef>
              <a:spcAft>
                <a:spcPct val="0"/>
              </a:spcAft>
              <a:defRPr sz="7000">
                <a:solidFill>
                  <a:schemeClr val="tx1"/>
                </a:solidFill>
                <a:latin typeface="Calibri" pitchFamily="34" charset="0"/>
              </a:defRPr>
            </a:lvl6pPr>
            <a:lvl7pPr marL="2971800" indent="-228600" defTabSz="3552825" fontAlgn="base">
              <a:spcBef>
                <a:spcPct val="0"/>
              </a:spcBef>
              <a:spcAft>
                <a:spcPct val="0"/>
              </a:spcAft>
              <a:defRPr sz="7000">
                <a:solidFill>
                  <a:schemeClr val="tx1"/>
                </a:solidFill>
                <a:latin typeface="Calibri" pitchFamily="34" charset="0"/>
              </a:defRPr>
            </a:lvl7pPr>
            <a:lvl8pPr marL="3429000" indent="-228600" defTabSz="3552825" fontAlgn="base">
              <a:spcBef>
                <a:spcPct val="0"/>
              </a:spcBef>
              <a:spcAft>
                <a:spcPct val="0"/>
              </a:spcAft>
              <a:defRPr sz="7000">
                <a:solidFill>
                  <a:schemeClr val="tx1"/>
                </a:solidFill>
                <a:latin typeface="Calibri" pitchFamily="34" charset="0"/>
              </a:defRPr>
            </a:lvl8pPr>
            <a:lvl9pPr marL="3886200" indent="-228600" defTabSz="3552825" fontAlgn="base">
              <a:spcBef>
                <a:spcPct val="0"/>
              </a:spcBef>
              <a:spcAft>
                <a:spcPct val="0"/>
              </a:spcAft>
              <a:defRPr sz="7000">
                <a:solidFill>
                  <a:schemeClr val="tx1"/>
                </a:solidFill>
                <a:latin typeface="Calibri" pitchFamily="34" charset="0"/>
              </a:defRPr>
            </a:lvl9pPr>
          </a:lstStyle>
          <a:p>
            <a:r>
              <a:rPr lang="en-US" sz="2200" dirty="0">
                <a:latin typeface="Arial Narrow" pitchFamily="34" charset="0"/>
              </a:rPr>
              <a:t>Warfarin</a:t>
            </a:r>
          </a:p>
        </p:txBody>
      </p:sp>
      <p:sp>
        <p:nvSpPr>
          <p:cNvPr id="6" name="Pie 10"/>
          <p:cNvSpPr>
            <a:spLocks/>
          </p:cNvSpPr>
          <p:nvPr/>
        </p:nvSpPr>
        <p:spPr bwMode="auto">
          <a:xfrm>
            <a:off x="3579651" y="4420443"/>
            <a:ext cx="1373349" cy="1271588"/>
          </a:xfrm>
          <a:custGeom>
            <a:avLst/>
            <a:gdLst>
              <a:gd name="T0" fmla="*/ 1843553 w 1845236"/>
              <a:gd name="T1" fmla="*/ 738188 h 1476375"/>
              <a:gd name="T2" fmla="*/ 921778 w 1845236"/>
              <a:gd name="T3" fmla="*/ 1476376 h 1476375"/>
              <a:gd name="T4" fmla="*/ 0 w 1845236"/>
              <a:gd name="T5" fmla="*/ 738188 h 1476375"/>
              <a:gd name="T6" fmla="*/ 921778 w 1845236"/>
              <a:gd name="T7" fmla="*/ 0 h 1476375"/>
              <a:gd name="T8" fmla="*/ 921778 w 1845236"/>
              <a:gd name="T9" fmla="*/ 738188 h 1476375"/>
              <a:gd name="T10" fmla="*/ 1843553 w 1845236"/>
              <a:gd name="T11" fmla="*/ 738188 h 1476375"/>
              <a:gd name="T12" fmla="*/ 0 60000 65536"/>
              <a:gd name="T13" fmla="*/ 0 60000 65536"/>
              <a:gd name="T14" fmla="*/ 0 60000 65536"/>
              <a:gd name="T15" fmla="*/ 0 60000 65536"/>
              <a:gd name="T16" fmla="*/ 0 60000 65536"/>
              <a:gd name="T17" fmla="*/ 0 60000 65536"/>
              <a:gd name="T18" fmla="*/ 0 w 1845236"/>
              <a:gd name="T19" fmla="*/ 0 h 1476375"/>
              <a:gd name="T20" fmla="*/ 1845236 w 1845236"/>
              <a:gd name="T21" fmla="*/ 1476375 h 1476375"/>
            </a:gdLst>
            <a:ahLst/>
            <a:cxnLst>
              <a:cxn ang="T12">
                <a:pos x="T0" y="T1"/>
              </a:cxn>
              <a:cxn ang="T13">
                <a:pos x="T2" y="T3"/>
              </a:cxn>
              <a:cxn ang="T14">
                <a:pos x="T4" y="T5"/>
              </a:cxn>
              <a:cxn ang="T15">
                <a:pos x="T6" y="T7"/>
              </a:cxn>
              <a:cxn ang="T16">
                <a:pos x="T8" y="T9"/>
              </a:cxn>
              <a:cxn ang="T17">
                <a:pos x="T10" y="T11"/>
              </a:cxn>
            </a:cxnLst>
            <a:rect l="T18" t="T19" r="T20" b="T21"/>
            <a:pathLst>
              <a:path w="1845236" h="1476375">
                <a:moveTo>
                  <a:pt x="1845236" y="738188"/>
                </a:moveTo>
                <a:cubicBezTo>
                  <a:pt x="1845236" y="1145878"/>
                  <a:pt x="1432166" y="1476376"/>
                  <a:pt x="922618" y="1476376"/>
                </a:cubicBezTo>
                <a:cubicBezTo>
                  <a:pt x="413070" y="1476376"/>
                  <a:pt x="0" y="1145878"/>
                  <a:pt x="0" y="738188"/>
                </a:cubicBezTo>
                <a:cubicBezTo>
                  <a:pt x="0" y="330498"/>
                  <a:pt x="413070" y="0"/>
                  <a:pt x="922618" y="0"/>
                </a:cubicBezTo>
                <a:lnTo>
                  <a:pt x="922618" y="738188"/>
                </a:lnTo>
                <a:lnTo>
                  <a:pt x="1845236" y="738188"/>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457200" tIns="457200" rIns="457200" bIns="457200">
            <a:spAutoFit/>
          </a:bodyPr>
          <a:lstStyle/>
          <a:p>
            <a:endParaRPr lang="en-US"/>
          </a:p>
        </p:txBody>
      </p:sp>
      <p:sp>
        <p:nvSpPr>
          <p:cNvPr id="7" name="TextBox 128"/>
          <p:cNvSpPr txBox="1">
            <a:spLocks noChangeArrowheads="1"/>
          </p:cNvSpPr>
          <p:nvPr/>
        </p:nvSpPr>
        <p:spPr bwMode="auto">
          <a:xfrm>
            <a:off x="3749513" y="5153867"/>
            <a:ext cx="1393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0">
                <a:solidFill>
                  <a:schemeClr val="tx1"/>
                </a:solidFill>
                <a:latin typeface="Calibri" pitchFamily="34" charset="0"/>
              </a:defRPr>
            </a:lvl1pPr>
            <a:lvl2pPr marL="742950" indent="-285750">
              <a:defRPr sz="7000">
                <a:solidFill>
                  <a:schemeClr val="tx1"/>
                </a:solidFill>
                <a:latin typeface="Calibri" pitchFamily="34" charset="0"/>
              </a:defRPr>
            </a:lvl2pPr>
            <a:lvl3pPr marL="1143000" indent="-228600">
              <a:defRPr sz="7000">
                <a:solidFill>
                  <a:schemeClr val="tx1"/>
                </a:solidFill>
                <a:latin typeface="Calibri" pitchFamily="34" charset="0"/>
              </a:defRPr>
            </a:lvl3pPr>
            <a:lvl4pPr marL="1600200" indent="-228600">
              <a:defRPr sz="7000">
                <a:solidFill>
                  <a:schemeClr val="tx1"/>
                </a:solidFill>
                <a:latin typeface="Calibri" pitchFamily="34" charset="0"/>
              </a:defRPr>
            </a:lvl4pPr>
            <a:lvl5pPr marL="2057400" indent="-228600">
              <a:defRPr sz="7000">
                <a:solidFill>
                  <a:schemeClr val="tx1"/>
                </a:solidFill>
                <a:latin typeface="Calibri" pitchFamily="34" charset="0"/>
              </a:defRPr>
            </a:lvl5pPr>
            <a:lvl6pPr marL="2514600" indent="-228600" defTabSz="3552825" fontAlgn="base">
              <a:spcBef>
                <a:spcPct val="0"/>
              </a:spcBef>
              <a:spcAft>
                <a:spcPct val="0"/>
              </a:spcAft>
              <a:defRPr sz="7000">
                <a:solidFill>
                  <a:schemeClr val="tx1"/>
                </a:solidFill>
                <a:latin typeface="Calibri" pitchFamily="34" charset="0"/>
              </a:defRPr>
            </a:lvl6pPr>
            <a:lvl7pPr marL="2971800" indent="-228600" defTabSz="3552825" fontAlgn="base">
              <a:spcBef>
                <a:spcPct val="0"/>
              </a:spcBef>
              <a:spcAft>
                <a:spcPct val="0"/>
              </a:spcAft>
              <a:defRPr sz="7000">
                <a:solidFill>
                  <a:schemeClr val="tx1"/>
                </a:solidFill>
                <a:latin typeface="Calibri" pitchFamily="34" charset="0"/>
              </a:defRPr>
            </a:lvl7pPr>
            <a:lvl8pPr marL="3429000" indent="-228600" defTabSz="3552825" fontAlgn="base">
              <a:spcBef>
                <a:spcPct val="0"/>
              </a:spcBef>
              <a:spcAft>
                <a:spcPct val="0"/>
              </a:spcAft>
              <a:defRPr sz="7000">
                <a:solidFill>
                  <a:schemeClr val="tx1"/>
                </a:solidFill>
                <a:latin typeface="Calibri" pitchFamily="34" charset="0"/>
              </a:defRPr>
            </a:lvl8pPr>
            <a:lvl9pPr marL="3886200" indent="-228600" defTabSz="3552825" fontAlgn="base">
              <a:spcBef>
                <a:spcPct val="0"/>
              </a:spcBef>
              <a:spcAft>
                <a:spcPct val="0"/>
              </a:spcAft>
              <a:defRPr sz="7000">
                <a:solidFill>
                  <a:schemeClr val="tx1"/>
                </a:solidFill>
                <a:latin typeface="Calibri" pitchFamily="34" charset="0"/>
              </a:defRPr>
            </a:lvl9pPr>
          </a:lstStyle>
          <a:p>
            <a:r>
              <a:rPr lang="en-US" sz="2200" dirty="0">
                <a:latin typeface="Arial Narrow" pitchFamily="34" charset="0"/>
              </a:rPr>
              <a:t>CYP2C9</a:t>
            </a:r>
          </a:p>
        </p:txBody>
      </p:sp>
      <p:sp>
        <p:nvSpPr>
          <p:cNvPr id="10" name="Rounded Rectangle 69"/>
          <p:cNvSpPr>
            <a:spLocks noChangeArrowheads="1"/>
          </p:cNvSpPr>
          <p:nvPr/>
        </p:nvSpPr>
        <p:spPr bwMode="auto">
          <a:xfrm>
            <a:off x="6885230" y="3626367"/>
            <a:ext cx="1608527" cy="662085"/>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457200" tIns="457200" rIns="457200" bIns="457200">
            <a:spAutoFit/>
          </a:bodyPr>
          <a:lstStyle/>
          <a:p>
            <a:pPr defTabSz="4389438"/>
            <a:endParaRPr lang="en-US" sz="2900">
              <a:latin typeface="Arial Narrow" pitchFamily="34" charset="0"/>
            </a:endParaRPr>
          </a:p>
        </p:txBody>
      </p:sp>
      <p:sp>
        <p:nvSpPr>
          <p:cNvPr id="11" name="TextBox 132"/>
          <p:cNvSpPr txBox="1">
            <a:spLocks noChangeArrowheads="1"/>
          </p:cNvSpPr>
          <p:nvPr/>
        </p:nvSpPr>
        <p:spPr bwMode="auto">
          <a:xfrm>
            <a:off x="6908558" y="3738438"/>
            <a:ext cx="17020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000">
                <a:solidFill>
                  <a:schemeClr val="tx1"/>
                </a:solidFill>
                <a:latin typeface="Calibri" pitchFamily="34" charset="0"/>
              </a:defRPr>
            </a:lvl1pPr>
            <a:lvl2pPr marL="742950" indent="-285750">
              <a:defRPr sz="7000">
                <a:solidFill>
                  <a:schemeClr val="tx1"/>
                </a:solidFill>
                <a:latin typeface="Calibri" pitchFamily="34" charset="0"/>
              </a:defRPr>
            </a:lvl2pPr>
            <a:lvl3pPr marL="1143000" indent="-228600">
              <a:defRPr sz="7000">
                <a:solidFill>
                  <a:schemeClr val="tx1"/>
                </a:solidFill>
                <a:latin typeface="Calibri" pitchFamily="34" charset="0"/>
              </a:defRPr>
            </a:lvl3pPr>
            <a:lvl4pPr marL="1600200" indent="-228600">
              <a:defRPr sz="7000">
                <a:solidFill>
                  <a:schemeClr val="tx1"/>
                </a:solidFill>
                <a:latin typeface="Calibri" pitchFamily="34" charset="0"/>
              </a:defRPr>
            </a:lvl4pPr>
            <a:lvl5pPr marL="2057400" indent="-228600">
              <a:defRPr sz="7000">
                <a:solidFill>
                  <a:schemeClr val="tx1"/>
                </a:solidFill>
                <a:latin typeface="Calibri" pitchFamily="34" charset="0"/>
              </a:defRPr>
            </a:lvl5pPr>
            <a:lvl6pPr marL="2514600" indent="-228600" defTabSz="3552825" fontAlgn="base">
              <a:spcBef>
                <a:spcPct val="0"/>
              </a:spcBef>
              <a:spcAft>
                <a:spcPct val="0"/>
              </a:spcAft>
              <a:defRPr sz="7000">
                <a:solidFill>
                  <a:schemeClr val="tx1"/>
                </a:solidFill>
                <a:latin typeface="Calibri" pitchFamily="34" charset="0"/>
              </a:defRPr>
            </a:lvl6pPr>
            <a:lvl7pPr marL="2971800" indent="-228600" defTabSz="3552825" fontAlgn="base">
              <a:spcBef>
                <a:spcPct val="0"/>
              </a:spcBef>
              <a:spcAft>
                <a:spcPct val="0"/>
              </a:spcAft>
              <a:defRPr sz="7000">
                <a:solidFill>
                  <a:schemeClr val="tx1"/>
                </a:solidFill>
                <a:latin typeface="Calibri" pitchFamily="34" charset="0"/>
              </a:defRPr>
            </a:lvl7pPr>
            <a:lvl8pPr marL="3429000" indent="-228600" defTabSz="3552825" fontAlgn="base">
              <a:spcBef>
                <a:spcPct val="0"/>
              </a:spcBef>
              <a:spcAft>
                <a:spcPct val="0"/>
              </a:spcAft>
              <a:defRPr sz="7000">
                <a:solidFill>
                  <a:schemeClr val="tx1"/>
                </a:solidFill>
                <a:latin typeface="Calibri" pitchFamily="34" charset="0"/>
              </a:defRPr>
            </a:lvl8pPr>
            <a:lvl9pPr marL="3886200" indent="-228600" defTabSz="3552825" fontAlgn="base">
              <a:spcBef>
                <a:spcPct val="0"/>
              </a:spcBef>
              <a:spcAft>
                <a:spcPct val="0"/>
              </a:spcAft>
              <a:defRPr sz="7000">
                <a:solidFill>
                  <a:schemeClr val="tx1"/>
                </a:solidFill>
                <a:latin typeface="Calibri" pitchFamily="34" charset="0"/>
              </a:defRPr>
            </a:lvl9pPr>
          </a:lstStyle>
          <a:p>
            <a:r>
              <a:rPr lang="en-US" sz="2200" dirty="0" smtClean="0">
                <a:latin typeface="Arial Narrow" pitchFamily="34" charset="0"/>
              </a:rPr>
              <a:t>Phenobarbital</a:t>
            </a:r>
            <a:endParaRPr lang="en-US" sz="2200" dirty="0">
              <a:latin typeface="Arial Narrow" pitchFamily="34" charset="0"/>
            </a:endParaRPr>
          </a:p>
        </p:txBody>
      </p:sp>
      <p:sp>
        <p:nvSpPr>
          <p:cNvPr id="12" name="Rounded Rectangle 71"/>
          <p:cNvSpPr>
            <a:spLocks noChangeArrowheads="1"/>
          </p:cNvSpPr>
          <p:nvPr/>
        </p:nvSpPr>
        <p:spPr bwMode="auto">
          <a:xfrm>
            <a:off x="6741967" y="5584754"/>
            <a:ext cx="1786002" cy="77470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457200" tIns="457200" rIns="457200" bIns="457200">
            <a:spAutoFit/>
          </a:bodyPr>
          <a:lstStyle/>
          <a:p>
            <a:pPr defTabSz="4389438"/>
            <a:endParaRPr lang="en-US" sz="2900">
              <a:latin typeface="Arial Narrow" pitchFamily="34" charset="0"/>
            </a:endParaRPr>
          </a:p>
        </p:txBody>
      </p:sp>
      <p:sp>
        <p:nvSpPr>
          <p:cNvPr id="13" name="TextBox 134"/>
          <p:cNvSpPr txBox="1">
            <a:spLocks noChangeArrowheads="1"/>
          </p:cNvSpPr>
          <p:nvPr/>
        </p:nvSpPr>
        <p:spPr bwMode="auto">
          <a:xfrm>
            <a:off x="6741966" y="5756660"/>
            <a:ext cx="18686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000">
                <a:solidFill>
                  <a:schemeClr val="tx1"/>
                </a:solidFill>
                <a:latin typeface="Calibri" pitchFamily="34" charset="0"/>
              </a:defRPr>
            </a:lvl1pPr>
            <a:lvl2pPr marL="742950" indent="-285750">
              <a:defRPr sz="7000">
                <a:solidFill>
                  <a:schemeClr val="tx1"/>
                </a:solidFill>
                <a:latin typeface="Calibri" pitchFamily="34" charset="0"/>
              </a:defRPr>
            </a:lvl2pPr>
            <a:lvl3pPr marL="1143000" indent="-228600">
              <a:defRPr sz="7000">
                <a:solidFill>
                  <a:schemeClr val="tx1"/>
                </a:solidFill>
                <a:latin typeface="Calibri" pitchFamily="34" charset="0"/>
              </a:defRPr>
            </a:lvl3pPr>
            <a:lvl4pPr marL="1600200" indent="-228600">
              <a:defRPr sz="7000">
                <a:solidFill>
                  <a:schemeClr val="tx1"/>
                </a:solidFill>
                <a:latin typeface="Calibri" pitchFamily="34" charset="0"/>
              </a:defRPr>
            </a:lvl4pPr>
            <a:lvl5pPr marL="2057400" indent="-228600">
              <a:defRPr sz="7000">
                <a:solidFill>
                  <a:schemeClr val="tx1"/>
                </a:solidFill>
                <a:latin typeface="Calibri" pitchFamily="34" charset="0"/>
              </a:defRPr>
            </a:lvl5pPr>
            <a:lvl6pPr marL="2514600" indent="-228600" defTabSz="3552825" fontAlgn="base">
              <a:spcBef>
                <a:spcPct val="0"/>
              </a:spcBef>
              <a:spcAft>
                <a:spcPct val="0"/>
              </a:spcAft>
              <a:defRPr sz="7000">
                <a:solidFill>
                  <a:schemeClr val="tx1"/>
                </a:solidFill>
                <a:latin typeface="Calibri" pitchFamily="34" charset="0"/>
              </a:defRPr>
            </a:lvl6pPr>
            <a:lvl7pPr marL="2971800" indent="-228600" defTabSz="3552825" fontAlgn="base">
              <a:spcBef>
                <a:spcPct val="0"/>
              </a:spcBef>
              <a:spcAft>
                <a:spcPct val="0"/>
              </a:spcAft>
              <a:defRPr sz="7000">
                <a:solidFill>
                  <a:schemeClr val="tx1"/>
                </a:solidFill>
                <a:latin typeface="Calibri" pitchFamily="34" charset="0"/>
              </a:defRPr>
            </a:lvl7pPr>
            <a:lvl8pPr marL="3429000" indent="-228600" defTabSz="3552825" fontAlgn="base">
              <a:spcBef>
                <a:spcPct val="0"/>
              </a:spcBef>
              <a:spcAft>
                <a:spcPct val="0"/>
              </a:spcAft>
              <a:defRPr sz="7000">
                <a:solidFill>
                  <a:schemeClr val="tx1"/>
                </a:solidFill>
                <a:latin typeface="Calibri" pitchFamily="34" charset="0"/>
              </a:defRPr>
            </a:lvl8pPr>
            <a:lvl9pPr marL="3886200" indent="-228600" defTabSz="3552825" fontAlgn="base">
              <a:spcBef>
                <a:spcPct val="0"/>
              </a:spcBef>
              <a:spcAft>
                <a:spcPct val="0"/>
              </a:spcAft>
              <a:defRPr sz="7000">
                <a:solidFill>
                  <a:schemeClr val="tx1"/>
                </a:solidFill>
                <a:latin typeface="Calibri" pitchFamily="34" charset="0"/>
              </a:defRPr>
            </a:lvl9pPr>
          </a:lstStyle>
          <a:p>
            <a:r>
              <a:rPr lang="en-US" sz="2200" dirty="0">
                <a:latin typeface="Arial Narrow" pitchFamily="34" charset="0"/>
              </a:rPr>
              <a:t>Dexamethasone</a:t>
            </a:r>
          </a:p>
        </p:txBody>
      </p:sp>
      <p:cxnSp>
        <p:nvCxnSpPr>
          <p:cNvPr id="14" name="Straight Arrow Connector 73"/>
          <p:cNvCxnSpPr>
            <a:cxnSpLocks noChangeShapeType="1"/>
          </p:cNvCxnSpPr>
          <p:nvPr/>
        </p:nvCxnSpPr>
        <p:spPr bwMode="auto">
          <a:xfrm flipH="1" flipV="1">
            <a:off x="1676400" y="4480767"/>
            <a:ext cx="1903251" cy="697934"/>
          </a:xfrm>
          <a:prstGeom prst="straightConnector1">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5" name="Straight Arrow Connector 74"/>
          <p:cNvCxnSpPr>
            <a:cxnSpLocks noChangeShapeType="1"/>
            <a:endCxn id="6" idx="0"/>
          </p:cNvCxnSpPr>
          <p:nvPr/>
        </p:nvCxnSpPr>
        <p:spPr bwMode="auto">
          <a:xfrm flipH="1">
            <a:off x="4951747" y="4877536"/>
            <a:ext cx="1956811" cy="178701"/>
          </a:xfrm>
          <a:prstGeom prst="straightConnector1">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6" name="Straight Arrow Connector 75"/>
          <p:cNvCxnSpPr>
            <a:cxnSpLocks noChangeShapeType="1"/>
            <a:stCxn id="10" idx="1"/>
            <a:endCxn id="6" idx="0"/>
          </p:cNvCxnSpPr>
          <p:nvPr/>
        </p:nvCxnSpPr>
        <p:spPr bwMode="auto">
          <a:xfrm flipH="1">
            <a:off x="4951747" y="3957410"/>
            <a:ext cx="1933483" cy="1098827"/>
          </a:xfrm>
          <a:prstGeom prst="straightConnector1">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7" name="Straight Arrow Connector 76"/>
          <p:cNvCxnSpPr>
            <a:cxnSpLocks noChangeShapeType="1"/>
            <a:stCxn id="12" idx="1"/>
            <a:endCxn id="6" idx="0"/>
          </p:cNvCxnSpPr>
          <p:nvPr/>
        </p:nvCxnSpPr>
        <p:spPr bwMode="auto">
          <a:xfrm flipH="1" flipV="1">
            <a:off x="4951747" y="5056237"/>
            <a:ext cx="1790220" cy="915867"/>
          </a:xfrm>
          <a:prstGeom prst="straightConnector1">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18" name="Oval 77"/>
          <p:cNvSpPr>
            <a:spLocks noChangeArrowheads="1"/>
          </p:cNvSpPr>
          <p:nvPr/>
        </p:nvSpPr>
        <p:spPr bwMode="auto">
          <a:xfrm>
            <a:off x="1991049" y="3760769"/>
            <a:ext cx="1948637" cy="54950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457200" tIns="457200" rIns="457200" bIns="457200">
            <a:spAutoFit/>
          </a:bodyPr>
          <a:lstStyle/>
          <a:p>
            <a:pPr defTabSz="4389438"/>
            <a:endParaRPr lang="en-US" sz="2900">
              <a:latin typeface="Arial Narrow" pitchFamily="34" charset="0"/>
            </a:endParaRPr>
          </a:p>
        </p:txBody>
      </p:sp>
      <p:sp>
        <p:nvSpPr>
          <p:cNvPr id="19" name="TextBox 152"/>
          <p:cNvSpPr txBox="1">
            <a:spLocks noChangeArrowheads="1"/>
          </p:cNvSpPr>
          <p:nvPr/>
        </p:nvSpPr>
        <p:spPr bwMode="auto">
          <a:xfrm>
            <a:off x="2286000" y="3810000"/>
            <a:ext cx="14635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000">
                <a:solidFill>
                  <a:schemeClr val="tx1"/>
                </a:solidFill>
                <a:latin typeface="Calibri" pitchFamily="34" charset="0"/>
              </a:defRPr>
            </a:lvl1pPr>
            <a:lvl2pPr marL="742950" indent="-285750">
              <a:defRPr sz="7000">
                <a:solidFill>
                  <a:schemeClr val="tx1"/>
                </a:solidFill>
                <a:latin typeface="Calibri" pitchFamily="34" charset="0"/>
              </a:defRPr>
            </a:lvl2pPr>
            <a:lvl3pPr marL="1143000" indent="-228600">
              <a:defRPr sz="7000">
                <a:solidFill>
                  <a:schemeClr val="tx1"/>
                </a:solidFill>
                <a:latin typeface="Calibri" pitchFamily="34" charset="0"/>
              </a:defRPr>
            </a:lvl3pPr>
            <a:lvl4pPr marL="1600200" indent="-228600">
              <a:defRPr sz="7000">
                <a:solidFill>
                  <a:schemeClr val="tx1"/>
                </a:solidFill>
                <a:latin typeface="Calibri" pitchFamily="34" charset="0"/>
              </a:defRPr>
            </a:lvl4pPr>
            <a:lvl5pPr marL="2057400" indent="-228600">
              <a:defRPr sz="7000">
                <a:solidFill>
                  <a:schemeClr val="tx1"/>
                </a:solidFill>
                <a:latin typeface="Calibri" pitchFamily="34" charset="0"/>
              </a:defRPr>
            </a:lvl5pPr>
            <a:lvl6pPr marL="2514600" indent="-228600" defTabSz="3552825" fontAlgn="base">
              <a:spcBef>
                <a:spcPct val="0"/>
              </a:spcBef>
              <a:spcAft>
                <a:spcPct val="0"/>
              </a:spcAft>
              <a:defRPr sz="7000">
                <a:solidFill>
                  <a:schemeClr val="tx1"/>
                </a:solidFill>
                <a:latin typeface="Calibri" pitchFamily="34" charset="0"/>
              </a:defRPr>
            </a:lvl6pPr>
            <a:lvl7pPr marL="2971800" indent="-228600" defTabSz="3552825" fontAlgn="base">
              <a:spcBef>
                <a:spcPct val="0"/>
              </a:spcBef>
              <a:spcAft>
                <a:spcPct val="0"/>
              </a:spcAft>
              <a:defRPr sz="7000">
                <a:solidFill>
                  <a:schemeClr val="tx1"/>
                </a:solidFill>
                <a:latin typeface="Calibri" pitchFamily="34" charset="0"/>
              </a:defRPr>
            </a:lvl7pPr>
            <a:lvl8pPr marL="3429000" indent="-228600" defTabSz="3552825" fontAlgn="base">
              <a:spcBef>
                <a:spcPct val="0"/>
              </a:spcBef>
              <a:spcAft>
                <a:spcPct val="0"/>
              </a:spcAft>
              <a:defRPr sz="7000">
                <a:solidFill>
                  <a:schemeClr val="tx1"/>
                </a:solidFill>
                <a:latin typeface="Calibri" pitchFamily="34" charset="0"/>
              </a:defRPr>
            </a:lvl8pPr>
            <a:lvl9pPr marL="3886200" indent="-228600" defTabSz="3552825" fontAlgn="base">
              <a:spcBef>
                <a:spcPct val="0"/>
              </a:spcBef>
              <a:spcAft>
                <a:spcPct val="0"/>
              </a:spcAft>
              <a:defRPr sz="7000">
                <a:solidFill>
                  <a:schemeClr val="tx1"/>
                </a:solidFill>
                <a:latin typeface="Calibri" pitchFamily="34" charset="0"/>
              </a:defRPr>
            </a:lvl9pPr>
          </a:lstStyle>
          <a:p>
            <a:r>
              <a:rPr lang="en-US" sz="2200" dirty="0">
                <a:latin typeface="Arial Narrow" pitchFamily="34" charset="0"/>
              </a:rPr>
              <a:t>metabolize</a:t>
            </a:r>
          </a:p>
        </p:txBody>
      </p:sp>
      <p:sp>
        <p:nvSpPr>
          <p:cNvPr id="20" name="Oval 79"/>
          <p:cNvSpPr>
            <a:spLocks noChangeArrowheads="1"/>
          </p:cNvSpPr>
          <p:nvPr/>
        </p:nvSpPr>
        <p:spPr bwMode="auto">
          <a:xfrm>
            <a:off x="4822271" y="3701406"/>
            <a:ext cx="1696876" cy="57183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457200" tIns="457200" rIns="457200" bIns="457200">
            <a:spAutoFit/>
          </a:bodyPr>
          <a:lstStyle/>
          <a:p>
            <a:pPr defTabSz="4389438"/>
            <a:endParaRPr lang="en-US" sz="2900">
              <a:latin typeface="Arial Narrow" pitchFamily="34" charset="0"/>
            </a:endParaRPr>
          </a:p>
        </p:txBody>
      </p:sp>
      <p:sp>
        <p:nvSpPr>
          <p:cNvPr id="21" name="TextBox 160"/>
          <p:cNvSpPr txBox="1">
            <a:spLocks noChangeArrowheads="1"/>
          </p:cNvSpPr>
          <p:nvPr/>
        </p:nvSpPr>
        <p:spPr bwMode="auto">
          <a:xfrm>
            <a:off x="5230858" y="3771882"/>
            <a:ext cx="13985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0">
                <a:solidFill>
                  <a:schemeClr val="tx1"/>
                </a:solidFill>
                <a:latin typeface="Calibri" pitchFamily="34" charset="0"/>
              </a:defRPr>
            </a:lvl1pPr>
            <a:lvl2pPr marL="742950" indent="-285750">
              <a:defRPr sz="7000">
                <a:solidFill>
                  <a:schemeClr val="tx1"/>
                </a:solidFill>
                <a:latin typeface="Calibri" pitchFamily="34" charset="0"/>
              </a:defRPr>
            </a:lvl2pPr>
            <a:lvl3pPr marL="1143000" indent="-228600">
              <a:defRPr sz="7000">
                <a:solidFill>
                  <a:schemeClr val="tx1"/>
                </a:solidFill>
                <a:latin typeface="Calibri" pitchFamily="34" charset="0"/>
              </a:defRPr>
            </a:lvl3pPr>
            <a:lvl4pPr marL="1600200" indent="-228600">
              <a:defRPr sz="7000">
                <a:solidFill>
                  <a:schemeClr val="tx1"/>
                </a:solidFill>
                <a:latin typeface="Calibri" pitchFamily="34" charset="0"/>
              </a:defRPr>
            </a:lvl4pPr>
            <a:lvl5pPr marL="2057400" indent="-228600">
              <a:defRPr sz="7000">
                <a:solidFill>
                  <a:schemeClr val="tx1"/>
                </a:solidFill>
                <a:latin typeface="Calibri" pitchFamily="34" charset="0"/>
              </a:defRPr>
            </a:lvl5pPr>
            <a:lvl6pPr marL="2514600" indent="-228600" defTabSz="3552825" fontAlgn="base">
              <a:spcBef>
                <a:spcPct val="0"/>
              </a:spcBef>
              <a:spcAft>
                <a:spcPct val="0"/>
              </a:spcAft>
              <a:defRPr sz="7000">
                <a:solidFill>
                  <a:schemeClr val="tx1"/>
                </a:solidFill>
                <a:latin typeface="Calibri" pitchFamily="34" charset="0"/>
              </a:defRPr>
            </a:lvl6pPr>
            <a:lvl7pPr marL="2971800" indent="-228600" defTabSz="3552825" fontAlgn="base">
              <a:spcBef>
                <a:spcPct val="0"/>
              </a:spcBef>
              <a:spcAft>
                <a:spcPct val="0"/>
              </a:spcAft>
              <a:defRPr sz="7000">
                <a:solidFill>
                  <a:schemeClr val="tx1"/>
                </a:solidFill>
                <a:latin typeface="Calibri" pitchFamily="34" charset="0"/>
              </a:defRPr>
            </a:lvl7pPr>
            <a:lvl8pPr marL="3429000" indent="-228600" defTabSz="3552825" fontAlgn="base">
              <a:spcBef>
                <a:spcPct val="0"/>
              </a:spcBef>
              <a:spcAft>
                <a:spcPct val="0"/>
              </a:spcAft>
              <a:defRPr sz="7000">
                <a:solidFill>
                  <a:schemeClr val="tx1"/>
                </a:solidFill>
                <a:latin typeface="Calibri" pitchFamily="34" charset="0"/>
              </a:defRPr>
            </a:lvl8pPr>
            <a:lvl9pPr marL="3886200" indent="-228600" defTabSz="3552825" fontAlgn="base">
              <a:spcBef>
                <a:spcPct val="0"/>
              </a:spcBef>
              <a:spcAft>
                <a:spcPct val="0"/>
              </a:spcAft>
              <a:defRPr sz="7000">
                <a:solidFill>
                  <a:schemeClr val="tx1"/>
                </a:solidFill>
                <a:latin typeface="Calibri" pitchFamily="34" charset="0"/>
              </a:defRPr>
            </a:lvl9pPr>
          </a:lstStyle>
          <a:p>
            <a:r>
              <a:rPr lang="en-US" sz="2200" dirty="0">
                <a:latin typeface="Arial Narrow" pitchFamily="34" charset="0"/>
              </a:rPr>
              <a:t>induce</a:t>
            </a:r>
          </a:p>
        </p:txBody>
      </p:sp>
      <p:sp>
        <p:nvSpPr>
          <p:cNvPr id="67" name="Rounded Rectangle 69"/>
          <p:cNvSpPr>
            <a:spLocks noChangeArrowheads="1"/>
          </p:cNvSpPr>
          <p:nvPr/>
        </p:nvSpPr>
        <p:spPr bwMode="auto">
          <a:xfrm>
            <a:off x="6919443" y="4571475"/>
            <a:ext cx="1462558" cy="662085"/>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457200" tIns="457200" rIns="457200" bIns="457200">
            <a:spAutoFit/>
          </a:bodyPr>
          <a:lstStyle/>
          <a:p>
            <a:pPr defTabSz="4389438"/>
            <a:endParaRPr lang="en-US" sz="2900">
              <a:latin typeface="Arial Narrow" pitchFamily="34" charset="0"/>
            </a:endParaRPr>
          </a:p>
        </p:txBody>
      </p:sp>
      <p:sp>
        <p:nvSpPr>
          <p:cNvPr id="68" name="TextBox 132"/>
          <p:cNvSpPr txBox="1">
            <a:spLocks noChangeArrowheads="1"/>
          </p:cNvSpPr>
          <p:nvPr/>
        </p:nvSpPr>
        <p:spPr bwMode="auto">
          <a:xfrm>
            <a:off x="7029476" y="4687073"/>
            <a:ext cx="13525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000">
                <a:solidFill>
                  <a:schemeClr val="tx1"/>
                </a:solidFill>
                <a:latin typeface="Calibri" pitchFamily="34" charset="0"/>
              </a:defRPr>
            </a:lvl1pPr>
            <a:lvl2pPr marL="742950" indent="-285750">
              <a:defRPr sz="7000">
                <a:solidFill>
                  <a:schemeClr val="tx1"/>
                </a:solidFill>
                <a:latin typeface="Calibri" pitchFamily="34" charset="0"/>
              </a:defRPr>
            </a:lvl2pPr>
            <a:lvl3pPr marL="1143000" indent="-228600">
              <a:defRPr sz="7000">
                <a:solidFill>
                  <a:schemeClr val="tx1"/>
                </a:solidFill>
                <a:latin typeface="Calibri" pitchFamily="34" charset="0"/>
              </a:defRPr>
            </a:lvl3pPr>
            <a:lvl4pPr marL="1600200" indent="-228600">
              <a:defRPr sz="7000">
                <a:solidFill>
                  <a:schemeClr val="tx1"/>
                </a:solidFill>
                <a:latin typeface="Calibri" pitchFamily="34" charset="0"/>
              </a:defRPr>
            </a:lvl4pPr>
            <a:lvl5pPr marL="2057400" indent="-228600">
              <a:defRPr sz="7000">
                <a:solidFill>
                  <a:schemeClr val="tx1"/>
                </a:solidFill>
                <a:latin typeface="Calibri" pitchFamily="34" charset="0"/>
              </a:defRPr>
            </a:lvl5pPr>
            <a:lvl6pPr marL="2514600" indent="-228600" defTabSz="3552825" fontAlgn="base">
              <a:spcBef>
                <a:spcPct val="0"/>
              </a:spcBef>
              <a:spcAft>
                <a:spcPct val="0"/>
              </a:spcAft>
              <a:defRPr sz="7000">
                <a:solidFill>
                  <a:schemeClr val="tx1"/>
                </a:solidFill>
                <a:latin typeface="Calibri" pitchFamily="34" charset="0"/>
              </a:defRPr>
            </a:lvl6pPr>
            <a:lvl7pPr marL="2971800" indent="-228600" defTabSz="3552825" fontAlgn="base">
              <a:spcBef>
                <a:spcPct val="0"/>
              </a:spcBef>
              <a:spcAft>
                <a:spcPct val="0"/>
              </a:spcAft>
              <a:defRPr sz="7000">
                <a:solidFill>
                  <a:schemeClr val="tx1"/>
                </a:solidFill>
                <a:latin typeface="Calibri" pitchFamily="34" charset="0"/>
              </a:defRPr>
            </a:lvl7pPr>
            <a:lvl8pPr marL="3429000" indent="-228600" defTabSz="3552825" fontAlgn="base">
              <a:spcBef>
                <a:spcPct val="0"/>
              </a:spcBef>
              <a:spcAft>
                <a:spcPct val="0"/>
              </a:spcAft>
              <a:defRPr sz="7000">
                <a:solidFill>
                  <a:schemeClr val="tx1"/>
                </a:solidFill>
                <a:latin typeface="Calibri" pitchFamily="34" charset="0"/>
              </a:defRPr>
            </a:lvl8pPr>
            <a:lvl9pPr marL="3886200" indent="-228600" defTabSz="3552825" fontAlgn="base">
              <a:spcBef>
                <a:spcPct val="0"/>
              </a:spcBef>
              <a:spcAft>
                <a:spcPct val="0"/>
              </a:spcAft>
              <a:defRPr sz="7000">
                <a:solidFill>
                  <a:schemeClr val="tx1"/>
                </a:solidFill>
                <a:latin typeface="Calibri" pitchFamily="34" charset="0"/>
              </a:defRPr>
            </a:lvl9pPr>
          </a:lstStyle>
          <a:p>
            <a:r>
              <a:rPr lang="en-US" sz="2200" dirty="0">
                <a:latin typeface="Arial Narrow" pitchFamily="34" charset="0"/>
              </a:rPr>
              <a:t>Rifampin</a:t>
            </a:r>
          </a:p>
        </p:txBody>
      </p:sp>
    </p:spTree>
    <p:extLst>
      <p:ext uri="{BB962C8B-B14F-4D97-AF65-F5344CB8AC3E}">
        <p14:creationId xmlns:p14="http://schemas.microsoft.com/office/powerpoint/2010/main" val="421473024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4724400" cy="838200"/>
          </a:xfrm>
        </p:spPr>
        <p:txBody>
          <a:bodyPr/>
          <a:lstStyle/>
          <a:p>
            <a:r>
              <a:rPr lang="en-US" b="1" dirty="0" smtClean="0">
                <a:solidFill>
                  <a:srgbClr val="FFC000"/>
                </a:solidFill>
              </a:rPr>
              <a:t>Example cont.</a:t>
            </a:r>
            <a:endParaRPr lang="en-US" b="1" dirty="0">
              <a:solidFill>
                <a:srgbClr val="FFC000"/>
              </a:solidFill>
            </a:endParaRPr>
          </a:p>
        </p:txBody>
      </p:sp>
      <p:sp>
        <p:nvSpPr>
          <p:cNvPr id="3" name="Content Placeholder 2"/>
          <p:cNvSpPr>
            <a:spLocks noGrp="1"/>
          </p:cNvSpPr>
          <p:nvPr>
            <p:ph sz="quarter" idx="1"/>
          </p:nvPr>
        </p:nvSpPr>
        <p:spPr/>
        <p:txBody>
          <a:bodyPr/>
          <a:lstStyle/>
          <a:p>
            <a:pPr marL="457200" indent="-457200" defTabSz="3553084" eaLnBrk="0" hangingPunct="0">
              <a:buFont typeface="Arial" pitchFamily="34" charset="0"/>
              <a:buChar char="•"/>
              <a:defRPr/>
            </a:pPr>
            <a:r>
              <a:rPr lang="en-US" sz="3000" dirty="0">
                <a:latin typeface="Calibri" pitchFamily="34" charset="0"/>
                <a:cs typeface="Calibri" pitchFamily="34" charset="0"/>
              </a:rPr>
              <a:t>Consequence:</a:t>
            </a:r>
          </a:p>
          <a:p>
            <a:pPr marL="914400" lvl="1" indent="-457200" defTabSz="3553084" eaLnBrk="0" hangingPunct="0">
              <a:buFont typeface="Arial" pitchFamily="34" charset="0"/>
              <a:buChar char="•"/>
              <a:defRPr/>
            </a:pPr>
            <a:r>
              <a:rPr lang="en-US" sz="3000" dirty="0">
                <a:latin typeface="Calibri" pitchFamily="34" charset="0"/>
                <a:cs typeface="Calibri" pitchFamily="34" charset="0"/>
              </a:rPr>
              <a:t>CYP2C9 enzyme activity is increased.</a:t>
            </a:r>
          </a:p>
          <a:p>
            <a:pPr marL="914400" lvl="1" indent="-457200" defTabSz="3553084" eaLnBrk="0" hangingPunct="0">
              <a:buFont typeface="Arial" pitchFamily="34" charset="0"/>
              <a:buChar char="•"/>
              <a:defRPr/>
            </a:pPr>
            <a:r>
              <a:rPr lang="en-US" sz="3000" dirty="0">
                <a:latin typeface="Calibri" pitchFamily="34" charset="0"/>
                <a:cs typeface="Calibri" pitchFamily="34" charset="0"/>
              </a:rPr>
              <a:t>Rate of metabolism of warfarin by CYP2C9 is increased.</a:t>
            </a:r>
          </a:p>
          <a:p>
            <a:pPr marL="914400" lvl="1" indent="-457200" defTabSz="3553084" eaLnBrk="0" hangingPunct="0">
              <a:buFont typeface="Arial" pitchFamily="34" charset="0"/>
              <a:buChar char="•"/>
              <a:defRPr/>
            </a:pPr>
            <a:r>
              <a:rPr lang="en-US" sz="3000" dirty="0">
                <a:latin typeface="Calibri" pitchFamily="34" charset="0"/>
                <a:cs typeface="Calibri" pitchFamily="34" charset="0"/>
              </a:rPr>
              <a:t>Bioavailability of warfarin is decreased.</a:t>
            </a: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308475167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953000" cy="685800"/>
          </a:xfrm>
        </p:spPr>
        <p:txBody>
          <a:bodyPr/>
          <a:lstStyle/>
          <a:p>
            <a:r>
              <a:rPr lang="en-US" b="1" dirty="0" smtClean="0">
                <a:solidFill>
                  <a:srgbClr val="FFC000"/>
                </a:solidFill>
              </a:rPr>
              <a:t>System Overview</a:t>
            </a:r>
            <a:endParaRPr lang="en-US" b="1" dirty="0">
              <a:solidFill>
                <a:srgbClr val="FFC000"/>
              </a:solidFill>
            </a:endParaRPr>
          </a:p>
        </p:txBody>
      </p:sp>
      <p:pic>
        <p:nvPicPr>
          <p:cNvPr id="4" name="tabl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0"/>
            <a:ext cx="8382000" cy="214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abl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886200"/>
            <a:ext cx="8382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73928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5029200" cy="762000"/>
          </a:xfrm>
        </p:spPr>
        <p:txBody>
          <a:bodyPr/>
          <a:lstStyle/>
          <a:p>
            <a:r>
              <a:rPr lang="en-US" b="1" dirty="0" smtClean="0">
                <a:solidFill>
                  <a:srgbClr val="FFC000"/>
                </a:solidFill>
              </a:rPr>
              <a:t>Data Acquisition </a:t>
            </a:r>
            <a:endParaRPr lang="en-US" b="1" dirty="0">
              <a:solidFill>
                <a:srgbClr val="FFC000"/>
              </a:solidFill>
            </a:endParaRPr>
          </a:p>
        </p:txBody>
      </p:sp>
      <p:sp>
        <p:nvSpPr>
          <p:cNvPr id="3" name="Content Placeholder 2"/>
          <p:cNvSpPr>
            <a:spLocks noGrp="1"/>
          </p:cNvSpPr>
          <p:nvPr>
            <p:ph sz="quarter" idx="1"/>
          </p:nvPr>
        </p:nvSpPr>
        <p:spPr/>
        <p:txBody>
          <a:bodyPr>
            <a:normAutofit fontScale="92500" lnSpcReduction="20000"/>
          </a:bodyPr>
          <a:lstStyle/>
          <a:p>
            <a:pPr marL="457200" indent="-457200" defTabSz="3553084">
              <a:buFont typeface="Arial" pitchFamily="34" charset="0"/>
              <a:buChar char="•"/>
              <a:defRPr/>
            </a:pPr>
            <a:r>
              <a:rPr lang="en-US" sz="3000" b="1" dirty="0">
                <a:latin typeface="Calibri" pitchFamily="34" charset="0"/>
                <a:cs typeface="Calibri" pitchFamily="34" charset="0"/>
              </a:rPr>
              <a:t>Existing Knowledge base of drug-drug </a:t>
            </a:r>
            <a:r>
              <a:rPr lang="en-US" sz="3000" b="1" dirty="0" smtClean="0">
                <a:latin typeface="Calibri" pitchFamily="34" charset="0"/>
                <a:cs typeface="Calibri" pitchFamily="34" charset="0"/>
              </a:rPr>
              <a:t>interactions</a:t>
            </a:r>
            <a:r>
              <a:rPr lang="en-US" sz="3000" b="1" dirty="0">
                <a:latin typeface="Calibri" pitchFamily="34" charset="0"/>
                <a:cs typeface="Calibri" pitchFamily="34" charset="0"/>
              </a:rPr>
              <a:t>:</a:t>
            </a:r>
          </a:p>
          <a:p>
            <a:pPr marL="1371600" lvl="2" indent="-457200" defTabSz="3553084">
              <a:buFont typeface="Arial" pitchFamily="34" charset="0"/>
              <a:buChar char="•"/>
              <a:defRPr/>
            </a:pPr>
            <a:r>
              <a:rPr lang="en-US" sz="3000" dirty="0">
                <a:latin typeface="Calibri" pitchFamily="34" charset="0"/>
                <a:cs typeface="Calibri" pitchFamily="34" charset="0"/>
              </a:rPr>
              <a:t>PharmGKB</a:t>
            </a:r>
          </a:p>
          <a:p>
            <a:pPr marL="1371600" lvl="2" indent="-457200" defTabSz="3553084">
              <a:buFont typeface="Arial" pitchFamily="34" charset="0"/>
              <a:buChar char="•"/>
              <a:defRPr/>
            </a:pPr>
            <a:r>
              <a:rPr lang="en-US" sz="3000" dirty="0" err="1" smtClean="0">
                <a:latin typeface="Calibri" pitchFamily="34" charset="0"/>
                <a:cs typeface="Calibri" pitchFamily="34" charset="0"/>
              </a:rPr>
              <a:t>DrugBank</a:t>
            </a:r>
            <a:endParaRPr lang="en-US" sz="3000" dirty="0">
              <a:latin typeface="Calibri" pitchFamily="34" charset="0"/>
              <a:cs typeface="Calibri" pitchFamily="34" charset="0"/>
            </a:endParaRPr>
          </a:p>
          <a:p>
            <a:pPr marL="914400" lvl="1" indent="-457200" defTabSz="3553084">
              <a:buFont typeface="Arial" pitchFamily="34" charset="0"/>
              <a:buChar char="•"/>
              <a:defRPr/>
            </a:pPr>
            <a:r>
              <a:rPr lang="en-US" sz="3000" b="1" dirty="0">
                <a:latin typeface="Calibri" pitchFamily="34" charset="0"/>
                <a:cs typeface="Calibri" pitchFamily="34" charset="0"/>
              </a:rPr>
              <a:t>Pros</a:t>
            </a:r>
            <a:r>
              <a:rPr lang="en-US" sz="3000" dirty="0">
                <a:latin typeface="Calibri" pitchFamily="34" charset="0"/>
                <a:cs typeface="Calibri" pitchFamily="34" charset="0"/>
              </a:rPr>
              <a:t>: Accurate information about curated drugs.</a:t>
            </a:r>
          </a:p>
          <a:p>
            <a:pPr marL="914400" lvl="1" indent="-457200" defTabSz="3553084">
              <a:buFont typeface="Arial" pitchFamily="34" charset="0"/>
              <a:buChar char="•"/>
              <a:defRPr/>
            </a:pPr>
            <a:r>
              <a:rPr lang="en-US" sz="3000" b="1" dirty="0">
                <a:latin typeface="Calibri" pitchFamily="34" charset="0"/>
                <a:cs typeface="Calibri" pitchFamily="34" charset="0"/>
              </a:rPr>
              <a:t>Cons</a:t>
            </a:r>
            <a:r>
              <a:rPr lang="en-US" sz="3000" dirty="0">
                <a:latin typeface="Calibri" pitchFamily="34" charset="0"/>
                <a:cs typeface="Calibri" pitchFamily="34" charset="0"/>
              </a:rPr>
              <a:t>: Still remain largely incomplete.</a:t>
            </a:r>
          </a:p>
          <a:p>
            <a:pPr defTabSz="3553084">
              <a:defRPr/>
            </a:pPr>
            <a:endParaRPr lang="en-US" sz="3000" dirty="0">
              <a:latin typeface="Calibri" pitchFamily="34" charset="0"/>
              <a:cs typeface="Calibri" pitchFamily="34" charset="0"/>
            </a:endParaRPr>
          </a:p>
          <a:p>
            <a:pPr marL="457200" indent="-457200" defTabSz="3553084">
              <a:buFont typeface="Arial" pitchFamily="34" charset="0"/>
              <a:buChar char="•"/>
              <a:defRPr/>
            </a:pPr>
            <a:r>
              <a:rPr lang="en-US" sz="3000" b="1" dirty="0" smtClean="0">
                <a:latin typeface="Calibri" pitchFamily="34" charset="0"/>
                <a:cs typeface="Calibri" pitchFamily="34" charset="0"/>
              </a:rPr>
              <a:t>We add:</a:t>
            </a:r>
            <a:endParaRPr lang="en-US" sz="3000" b="1" dirty="0">
              <a:latin typeface="Calibri" pitchFamily="34" charset="0"/>
              <a:cs typeface="Calibri" pitchFamily="34" charset="0"/>
            </a:endParaRPr>
          </a:p>
          <a:p>
            <a:pPr marL="914400" lvl="1" indent="-457200" defTabSz="3553084">
              <a:buFont typeface="Arial" pitchFamily="34" charset="0"/>
              <a:buChar char="•"/>
              <a:defRPr/>
            </a:pPr>
            <a:r>
              <a:rPr lang="en-US" sz="3000" dirty="0">
                <a:latin typeface="Calibri" pitchFamily="34" charset="0"/>
                <a:cs typeface="Calibri" pitchFamily="34" charset="0"/>
              </a:rPr>
              <a:t>Automated extraction via </a:t>
            </a:r>
            <a:r>
              <a:rPr lang="en-US" sz="3000" dirty="0" smtClean="0">
                <a:latin typeface="Calibri" pitchFamily="34" charset="0"/>
                <a:cs typeface="Calibri" pitchFamily="34" charset="0"/>
              </a:rPr>
              <a:t>PTQL</a:t>
            </a:r>
            <a:endParaRPr lang="en-US" sz="3000" dirty="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202804113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4648200" cy="685800"/>
          </a:xfrm>
        </p:spPr>
        <p:txBody>
          <a:bodyPr/>
          <a:lstStyle/>
          <a:p>
            <a:r>
              <a:rPr lang="en-US" b="1" dirty="0" smtClean="0">
                <a:solidFill>
                  <a:srgbClr val="FFC000"/>
                </a:solidFill>
              </a:rPr>
              <a:t>Extracted Facts</a:t>
            </a:r>
            <a:endParaRPr lang="en-US" b="1" dirty="0">
              <a:solidFill>
                <a:srgbClr val="FFC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87675495"/>
              </p:ext>
            </p:extLst>
          </p:nvPr>
        </p:nvGraphicFramePr>
        <p:xfrm>
          <a:off x="838200" y="1447800"/>
          <a:ext cx="7772400" cy="2661920"/>
        </p:xfrm>
        <a:graphic>
          <a:graphicData uri="http://schemas.openxmlformats.org/drawingml/2006/table">
            <a:tbl>
              <a:tblPr firstRow="1" bandRow="1">
                <a:tableStyleId>{5C22544A-7EE6-4342-B048-85BDC9FD1C3A}</a:tableStyleId>
              </a:tblPr>
              <a:tblGrid>
                <a:gridCol w="457200"/>
                <a:gridCol w="2057400"/>
                <a:gridCol w="5257800"/>
              </a:tblGrid>
              <a:tr h="370840">
                <a:tc>
                  <a:txBody>
                    <a:bodyPr/>
                    <a:lstStyle/>
                    <a:p>
                      <a:endParaRPr lang="en-US" dirty="0"/>
                    </a:p>
                  </a:txBody>
                  <a:tcPr/>
                </a:tc>
                <a:tc>
                  <a:txBody>
                    <a:bodyPr/>
                    <a:lstStyle/>
                    <a:p>
                      <a:r>
                        <a:rPr lang="en-US" dirty="0" smtClean="0"/>
                        <a:t>&lt;Entity - Entity&gt;</a:t>
                      </a:r>
                      <a:endParaRPr lang="en-US" dirty="0"/>
                    </a:p>
                  </a:txBody>
                  <a:tcPr/>
                </a:tc>
                <a:tc>
                  <a:txBody>
                    <a:bodyPr/>
                    <a:lstStyle/>
                    <a:p>
                      <a:r>
                        <a:rPr lang="en-US" dirty="0" smtClean="0"/>
                        <a:t>Relation Keywords</a:t>
                      </a:r>
                      <a:endParaRPr lang="en-US" dirty="0"/>
                    </a:p>
                  </a:txBody>
                  <a:tcPr/>
                </a:tc>
              </a:tr>
              <a:tr h="370840">
                <a:tc>
                  <a:txBody>
                    <a:bodyPr/>
                    <a:lstStyle/>
                    <a:p>
                      <a:r>
                        <a:rPr lang="en-US" dirty="0" smtClean="0"/>
                        <a:t>1</a:t>
                      </a:r>
                      <a:endParaRPr lang="en-US" dirty="0"/>
                    </a:p>
                  </a:txBody>
                  <a:tcPr/>
                </a:tc>
                <a:tc>
                  <a:txBody>
                    <a:bodyPr/>
                    <a:lstStyle/>
                    <a:p>
                      <a:r>
                        <a:rPr lang="en-US" dirty="0" smtClean="0"/>
                        <a:t>Drug – Protein</a:t>
                      </a:r>
                      <a:endParaRPr lang="en-US" dirty="0"/>
                    </a:p>
                  </a:txBody>
                  <a:tcPr/>
                </a:tc>
                <a:tc>
                  <a:txBody>
                    <a:bodyPr/>
                    <a:lstStyle/>
                    <a:p>
                      <a:r>
                        <a:rPr lang="en-US" dirty="0" smtClean="0"/>
                        <a:t>Induce / Inhibit</a:t>
                      </a:r>
                    </a:p>
                    <a:p>
                      <a:r>
                        <a:rPr lang="en-US" dirty="0" smtClean="0"/>
                        <a:t>Increase / Decrease</a:t>
                      </a:r>
                      <a:endParaRPr lang="en-US" dirty="0"/>
                    </a:p>
                  </a:txBody>
                  <a:tcPr/>
                </a:tc>
              </a:tr>
              <a:tr h="370840">
                <a:tc>
                  <a:txBody>
                    <a:bodyPr/>
                    <a:lstStyle/>
                    <a:p>
                      <a:r>
                        <a:rPr lang="en-US" dirty="0" smtClean="0"/>
                        <a:t>2</a:t>
                      </a:r>
                      <a:endParaRPr lang="en-US" dirty="0"/>
                    </a:p>
                  </a:txBody>
                  <a:tcPr/>
                </a:tc>
                <a:tc>
                  <a:txBody>
                    <a:bodyPr/>
                    <a:lstStyle/>
                    <a:p>
                      <a:r>
                        <a:rPr lang="en-US" dirty="0" smtClean="0"/>
                        <a:t>Protein</a:t>
                      </a:r>
                      <a:r>
                        <a:rPr lang="en-US" baseline="0" dirty="0" smtClean="0"/>
                        <a:t> – Drug </a:t>
                      </a:r>
                      <a:endParaRPr lang="en-US" dirty="0"/>
                    </a:p>
                  </a:txBody>
                  <a:tcPr/>
                </a:tc>
                <a:tc>
                  <a:txBody>
                    <a:bodyPr/>
                    <a:lstStyle/>
                    <a:p>
                      <a:r>
                        <a:rPr lang="en-US" dirty="0" smtClean="0"/>
                        <a:t>Metabolize / Distribute / Eliminate</a:t>
                      </a:r>
                      <a:endParaRPr lang="en-US" dirty="0"/>
                    </a:p>
                  </a:txBody>
                  <a:tcPr/>
                </a:tc>
              </a:tr>
              <a:tr h="370840">
                <a:tc>
                  <a:txBody>
                    <a:bodyPr/>
                    <a:lstStyle/>
                    <a:p>
                      <a:r>
                        <a:rPr lang="en-US" dirty="0" smtClean="0"/>
                        <a:t>3</a:t>
                      </a:r>
                      <a:endParaRPr lang="en-US" dirty="0"/>
                    </a:p>
                  </a:txBody>
                  <a:tcPr/>
                </a:tc>
                <a:tc>
                  <a:txBody>
                    <a:bodyPr/>
                    <a:lstStyle/>
                    <a:p>
                      <a:r>
                        <a:rPr lang="en-US" dirty="0" smtClean="0"/>
                        <a:t>Protein – Protein </a:t>
                      </a:r>
                      <a:endParaRPr lang="en-US" dirty="0"/>
                    </a:p>
                  </a:txBody>
                  <a:tcPr/>
                </a:tc>
                <a:tc>
                  <a:txBody>
                    <a:bodyPr/>
                    <a:lstStyle/>
                    <a:p>
                      <a:r>
                        <a:rPr lang="en-US" dirty="0" smtClean="0"/>
                        <a:t>Activate / Suppress  </a:t>
                      </a:r>
                    </a:p>
                    <a:p>
                      <a:r>
                        <a:rPr lang="en-US" dirty="0" smtClean="0"/>
                        <a:t>Up-regulate / Down-regulate</a:t>
                      </a:r>
                      <a:endParaRPr lang="en-US" dirty="0"/>
                    </a:p>
                  </a:txBody>
                  <a:tcPr/>
                </a:tc>
              </a:tr>
              <a:tr h="370840">
                <a:tc>
                  <a:txBody>
                    <a:bodyPr/>
                    <a:lstStyle/>
                    <a:p>
                      <a:r>
                        <a:rPr lang="en-US" dirty="0" smtClean="0"/>
                        <a:t>4</a:t>
                      </a:r>
                      <a:endParaRPr lang="en-US" dirty="0"/>
                    </a:p>
                  </a:txBody>
                  <a:tcPr/>
                </a:tc>
                <a:tc>
                  <a:txBody>
                    <a:bodyPr/>
                    <a:lstStyle/>
                    <a:p>
                      <a:r>
                        <a:rPr lang="en-US" dirty="0" smtClean="0"/>
                        <a:t>Protein – Role </a:t>
                      </a:r>
                      <a:endParaRPr lang="en-US" dirty="0"/>
                    </a:p>
                  </a:txBody>
                  <a:tcPr/>
                </a:tc>
                <a:tc>
                  <a:txBody>
                    <a:bodyPr/>
                    <a:lstStyle/>
                    <a:p>
                      <a:r>
                        <a:rPr lang="en-US" dirty="0" smtClean="0"/>
                        <a:t>Enzyme</a:t>
                      </a:r>
                      <a:r>
                        <a:rPr lang="en-US" baseline="0" dirty="0" smtClean="0"/>
                        <a:t> / Transporter / Eliminator / Transcription Factor</a:t>
                      </a:r>
                      <a:endParaRPr lang="en-US"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540719524"/>
              </p:ext>
            </p:extLst>
          </p:nvPr>
        </p:nvGraphicFramePr>
        <p:xfrm>
          <a:off x="914400" y="4114800"/>
          <a:ext cx="7772400" cy="2291080"/>
        </p:xfrm>
        <a:graphic>
          <a:graphicData uri="http://schemas.openxmlformats.org/drawingml/2006/table">
            <a:tbl>
              <a:tblPr firstRow="1" bandRow="1">
                <a:tableStyleId>{5C22544A-7EE6-4342-B048-85BDC9FD1C3A}</a:tableStyleId>
              </a:tblPr>
              <a:tblGrid>
                <a:gridCol w="457200"/>
                <a:gridCol w="2057400"/>
                <a:gridCol w="5257800"/>
              </a:tblGrid>
              <a:tr h="142240">
                <a:tc>
                  <a:txBody>
                    <a:bodyPr/>
                    <a:lstStyle/>
                    <a:p>
                      <a:endParaRPr lang="en-US" dirty="0"/>
                    </a:p>
                  </a:txBody>
                  <a:tcPr/>
                </a:tc>
                <a:tc>
                  <a:txBody>
                    <a:bodyPr/>
                    <a:lstStyle/>
                    <a:p>
                      <a:r>
                        <a:rPr lang="en-US" dirty="0" smtClean="0"/>
                        <a:t>&lt;Entity - Entity&gt;</a:t>
                      </a:r>
                      <a:endParaRPr lang="en-US" dirty="0"/>
                    </a:p>
                  </a:txBody>
                  <a:tcPr/>
                </a:tc>
                <a:tc>
                  <a:txBody>
                    <a:bodyPr/>
                    <a:lstStyle/>
                    <a:p>
                      <a:r>
                        <a:rPr lang="en-US" dirty="0" smtClean="0"/>
                        <a:t>Relation Keywords &lt;not&gt;</a:t>
                      </a:r>
                    </a:p>
                    <a:p>
                      <a:r>
                        <a:rPr lang="en-US" dirty="0" smtClean="0"/>
                        <a:t>     --- used to filter out false positives</a:t>
                      </a:r>
                      <a:endParaRPr lang="en-US" dirty="0"/>
                    </a:p>
                  </a:txBody>
                  <a:tcPr/>
                </a:tc>
              </a:tr>
              <a:tr h="370840">
                <a:tc>
                  <a:txBody>
                    <a:bodyPr/>
                    <a:lstStyle/>
                    <a:p>
                      <a:r>
                        <a:rPr lang="en-US" dirty="0" smtClean="0"/>
                        <a:t>1</a:t>
                      </a:r>
                      <a:endParaRPr lang="en-US" dirty="0"/>
                    </a:p>
                  </a:txBody>
                  <a:tcPr/>
                </a:tc>
                <a:tc>
                  <a:txBody>
                    <a:bodyPr/>
                    <a:lstStyle/>
                    <a:p>
                      <a:r>
                        <a:rPr lang="en-US" dirty="0" smtClean="0"/>
                        <a:t>Drug – Protein</a:t>
                      </a:r>
                      <a:endParaRPr lang="en-US" dirty="0"/>
                    </a:p>
                  </a:txBody>
                  <a:tcPr/>
                </a:tc>
                <a:tc>
                  <a:txBody>
                    <a:bodyPr/>
                    <a:lstStyle/>
                    <a:p>
                      <a:r>
                        <a:rPr lang="en-US" dirty="0" err="1" smtClean="0"/>
                        <a:t>N_Induce</a:t>
                      </a:r>
                      <a:r>
                        <a:rPr lang="en-US" dirty="0" smtClean="0"/>
                        <a:t> / </a:t>
                      </a:r>
                      <a:r>
                        <a:rPr lang="en-US" dirty="0" err="1" smtClean="0"/>
                        <a:t>N_Inhibit</a:t>
                      </a:r>
                      <a:endParaRPr lang="en-US" dirty="0" smtClean="0"/>
                    </a:p>
                    <a:p>
                      <a:r>
                        <a:rPr lang="en-US" dirty="0" err="1" smtClean="0"/>
                        <a:t>N_Increase</a:t>
                      </a:r>
                      <a:r>
                        <a:rPr lang="en-US" dirty="0" smtClean="0"/>
                        <a:t> / </a:t>
                      </a:r>
                      <a:r>
                        <a:rPr lang="en-US" dirty="0" err="1" smtClean="0"/>
                        <a:t>N_Decrease</a:t>
                      </a:r>
                      <a:endParaRPr lang="en-US" dirty="0"/>
                    </a:p>
                  </a:txBody>
                  <a:tcPr/>
                </a:tc>
              </a:tr>
              <a:tr h="370840">
                <a:tc>
                  <a:txBody>
                    <a:bodyPr/>
                    <a:lstStyle/>
                    <a:p>
                      <a:r>
                        <a:rPr lang="en-US" dirty="0" smtClean="0"/>
                        <a:t>2</a:t>
                      </a:r>
                      <a:endParaRPr lang="en-US" dirty="0"/>
                    </a:p>
                  </a:txBody>
                  <a:tcPr/>
                </a:tc>
                <a:tc>
                  <a:txBody>
                    <a:bodyPr/>
                    <a:lstStyle/>
                    <a:p>
                      <a:r>
                        <a:rPr lang="en-US" dirty="0" smtClean="0"/>
                        <a:t>Protein</a:t>
                      </a:r>
                      <a:r>
                        <a:rPr lang="en-US" baseline="0" dirty="0" smtClean="0"/>
                        <a:t> – Drug </a:t>
                      </a:r>
                      <a:endParaRPr lang="en-US" dirty="0"/>
                    </a:p>
                  </a:txBody>
                  <a:tcPr/>
                </a:tc>
                <a:tc>
                  <a:txBody>
                    <a:bodyPr/>
                    <a:lstStyle/>
                    <a:p>
                      <a:r>
                        <a:rPr lang="en-US" dirty="0" err="1" smtClean="0"/>
                        <a:t>N_Metabolize</a:t>
                      </a:r>
                      <a:r>
                        <a:rPr lang="en-US" dirty="0" smtClean="0"/>
                        <a:t> / </a:t>
                      </a:r>
                      <a:r>
                        <a:rPr lang="en-US" dirty="0" err="1" smtClean="0"/>
                        <a:t>N_Distribute</a:t>
                      </a:r>
                      <a:r>
                        <a:rPr lang="en-US" dirty="0" smtClean="0"/>
                        <a:t> / </a:t>
                      </a:r>
                      <a:r>
                        <a:rPr lang="en-US" dirty="0" err="1" smtClean="0"/>
                        <a:t>N_Eliminate</a:t>
                      </a:r>
                      <a:endParaRPr lang="en-US" dirty="0"/>
                    </a:p>
                  </a:txBody>
                  <a:tcPr/>
                </a:tc>
              </a:tr>
              <a:tr h="370840">
                <a:tc>
                  <a:txBody>
                    <a:bodyPr/>
                    <a:lstStyle/>
                    <a:p>
                      <a:r>
                        <a:rPr lang="en-US" dirty="0" smtClean="0"/>
                        <a:t>3</a:t>
                      </a:r>
                      <a:endParaRPr lang="en-US" dirty="0"/>
                    </a:p>
                  </a:txBody>
                  <a:tcPr/>
                </a:tc>
                <a:tc>
                  <a:txBody>
                    <a:bodyPr/>
                    <a:lstStyle/>
                    <a:p>
                      <a:r>
                        <a:rPr lang="en-US" dirty="0" smtClean="0"/>
                        <a:t>Protein – Protein </a:t>
                      </a:r>
                      <a:endParaRPr lang="en-US" dirty="0"/>
                    </a:p>
                  </a:txBody>
                  <a:tcPr/>
                </a:tc>
                <a:tc>
                  <a:txBody>
                    <a:bodyPr/>
                    <a:lstStyle/>
                    <a:p>
                      <a:r>
                        <a:rPr lang="en-US" dirty="0" err="1" smtClean="0"/>
                        <a:t>N_Activate</a:t>
                      </a:r>
                      <a:r>
                        <a:rPr lang="en-US" dirty="0" smtClean="0"/>
                        <a:t> / </a:t>
                      </a:r>
                      <a:r>
                        <a:rPr lang="en-US" dirty="0" err="1" smtClean="0"/>
                        <a:t>N_Suppress</a:t>
                      </a:r>
                      <a:r>
                        <a:rPr lang="en-US" dirty="0" smtClean="0"/>
                        <a:t>  </a:t>
                      </a:r>
                    </a:p>
                    <a:p>
                      <a:r>
                        <a:rPr lang="en-US" dirty="0" err="1" smtClean="0"/>
                        <a:t>N_Up</a:t>
                      </a:r>
                      <a:r>
                        <a:rPr lang="en-US" dirty="0" smtClean="0"/>
                        <a:t>-regulate / </a:t>
                      </a:r>
                      <a:r>
                        <a:rPr lang="en-US" dirty="0" err="1" smtClean="0"/>
                        <a:t>N_Down</a:t>
                      </a:r>
                      <a:r>
                        <a:rPr lang="en-US" dirty="0" smtClean="0"/>
                        <a:t>-regulate</a:t>
                      </a:r>
                      <a:endParaRPr lang="en-US" dirty="0"/>
                    </a:p>
                  </a:txBody>
                  <a:tcPr/>
                </a:tc>
              </a:tr>
            </a:tbl>
          </a:graphicData>
        </a:graphic>
      </p:graphicFrame>
    </p:spTree>
    <p:extLst>
      <p:ext uri="{BB962C8B-B14F-4D97-AF65-F5344CB8AC3E}">
        <p14:creationId xmlns:p14="http://schemas.microsoft.com/office/powerpoint/2010/main" val="82734931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772400" cy="1143000"/>
          </a:xfrm>
        </p:spPr>
        <p:txBody>
          <a:bodyPr/>
          <a:lstStyle/>
          <a:p>
            <a:r>
              <a:rPr lang="en-US" sz="4000" b="1" dirty="0" smtClean="0">
                <a:solidFill>
                  <a:srgbClr val="FFC000"/>
                </a:solidFill>
              </a:rPr>
              <a:t>Reasoning about </a:t>
            </a:r>
            <a:r>
              <a:rPr lang="en-US" sz="4000" b="1" i="1" dirty="0" smtClean="0">
                <a:solidFill>
                  <a:srgbClr val="FFC000"/>
                </a:solidFill>
              </a:rPr>
              <a:t>Pairwise</a:t>
            </a:r>
            <a:r>
              <a:rPr lang="en-US" sz="4000" b="1" dirty="0" smtClean="0">
                <a:solidFill>
                  <a:srgbClr val="FFC000"/>
                </a:solidFill>
              </a:rPr>
              <a:t> DDI</a:t>
            </a:r>
            <a:endParaRPr lang="en-US" sz="4000" b="1" dirty="0">
              <a:solidFill>
                <a:srgbClr val="FFC000"/>
              </a:solidFill>
            </a:endParaRPr>
          </a:p>
        </p:txBody>
      </p:sp>
      <p:sp>
        <p:nvSpPr>
          <p:cNvPr id="3" name="Content Placeholder 2"/>
          <p:cNvSpPr>
            <a:spLocks noGrp="1"/>
          </p:cNvSpPr>
          <p:nvPr>
            <p:ph sz="quarter" idx="1"/>
          </p:nvPr>
        </p:nvSpPr>
        <p:spPr>
          <a:xfrm>
            <a:off x="914400" y="1981200"/>
            <a:ext cx="7772400" cy="4572000"/>
          </a:xfrm>
        </p:spPr>
        <p:txBody>
          <a:bodyPr>
            <a:noAutofit/>
          </a:bodyPr>
          <a:lstStyle/>
          <a:p>
            <a:pPr marL="0" indent="0" defTabSz="3553084">
              <a:buNone/>
              <a:defRPr/>
            </a:pPr>
            <a:r>
              <a:rPr lang="en-US" sz="2200" b="1" dirty="0">
                <a:latin typeface="Calibri" pitchFamily="34" charset="0"/>
                <a:cs typeface="Calibri" pitchFamily="34" charset="0"/>
              </a:rPr>
              <a:t>Knowledge encoding for enzyme-mediated DDI</a:t>
            </a:r>
            <a:r>
              <a:rPr lang="en-US" sz="2200" b="1" dirty="0" smtClean="0">
                <a:latin typeface="Calibri" pitchFamily="34" charset="0"/>
                <a:cs typeface="Calibri" pitchFamily="34" charset="0"/>
              </a:rPr>
              <a:t>:</a:t>
            </a:r>
          </a:p>
          <a:p>
            <a:pPr marL="0" indent="0" defTabSz="3553084">
              <a:buNone/>
              <a:defRPr/>
            </a:pPr>
            <a:endParaRPr lang="en-US" sz="500" b="1" dirty="0">
              <a:latin typeface="Calibri" pitchFamily="34" charset="0"/>
              <a:cs typeface="Calibri" pitchFamily="34" charset="0"/>
            </a:endParaRPr>
          </a:p>
          <a:p>
            <a:pPr marL="0" indent="0" defTabSz="3553084">
              <a:buNone/>
              <a:defRPr/>
            </a:pPr>
            <a:r>
              <a:rPr lang="en-US" sz="2200" dirty="0">
                <a:latin typeface="Calibri" pitchFamily="34" charset="0"/>
                <a:cs typeface="Calibri" pitchFamily="34" charset="0"/>
              </a:rPr>
              <a:t>      result(Dr1, increases, Dr2) </a:t>
            </a:r>
            <a:r>
              <a:rPr lang="en-US" sz="2200" b="1" dirty="0">
                <a:latin typeface="Calibri" pitchFamily="34" charset="0"/>
                <a:cs typeface="Calibri" pitchFamily="34" charset="0"/>
              </a:rPr>
              <a:t>:- </a:t>
            </a:r>
          </a:p>
          <a:p>
            <a:pPr marL="0" indent="0" defTabSz="3553084">
              <a:buNone/>
              <a:defRPr/>
            </a:pPr>
            <a:r>
              <a:rPr lang="en-US" sz="2200" dirty="0">
                <a:latin typeface="Calibri" pitchFamily="34" charset="0"/>
                <a:cs typeface="Calibri" pitchFamily="34" charset="0"/>
              </a:rPr>
              <a:t>                  </a:t>
            </a:r>
            <a:r>
              <a:rPr lang="en-US" sz="2200" i="1" dirty="0">
                <a:solidFill>
                  <a:schemeClr val="accent1">
                    <a:lumMod val="75000"/>
                  </a:schemeClr>
                </a:solidFill>
                <a:latin typeface="Calibri" pitchFamily="34" charset="0"/>
                <a:cs typeface="Calibri" pitchFamily="34" charset="0"/>
              </a:rPr>
              <a:t>affects(Dr1, level(P, low)), </a:t>
            </a:r>
          </a:p>
          <a:p>
            <a:pPr marL="0" indent="0" defTabSz="3553084">
              <a:buNone/>
              <a:defRPr/>
            </a:pPr>
            <a:r>
              <a:rPr lang="en-US" sz="2200" dirty="0">
                <a:latin typeface="Calibri" pitchFamily="34" charset="0"/>
                <a:cs typeface="Calibri" pitchFamily="34" charset="0"/>
              </a:rPr>
              <a:t>                  role(P, enzyme), </a:t>
            </a:r>
          </a:p>
          <a:p>
            <a:pPr marL="0" indent="0" defTabSz="3553084">
              <a:buNone/>
              <a:defRPr/>
            </a:pPr>
            <a:r>
              <a:rPr lang="en-US" sz="2200" dirty="0">
                <a:latin typeface="Calibri" pitchFamily="34" charset="0"/>
                <a:cs typeface="Calibri" pitchFamily="34" charset="0"/>
              </a:rPr>
              <a:t>                  relation(P, metabolizes, Dr2</a:t>
            </a:r>
            <a:r>
              <a:rPr lang="en-US" sz="2200" dirty="0" smtClean="0">
                <a:latin typeface="Calibri" pitchFamily="34" charset="0"/>
                <a:cs typeface="Calibri" pitchFamily="34" charset="0"/>
              </a:rPr>
              <a:t>).</a:t>
            </a:r>
            <a:endParaRPr lang="en-US" sz="2200" dirty="0">
              <a:latin typeface="Calibri" pitchFamily="34" charset="0"/>
              <a:cs typeface="Calibri" pitchFamily="34" charset="0"/>
            </a:endParaRPr>
          </a:p>
          <a:p>
            <a:pPr marL="0" indent="0" defTabSz="3553084">
              <a:buNone/>
              <a:defRPr/>
            </a:pPr>
            <a:r>
              <a:rPr lang="en-US" sz="2200" dirty="0">
                <a:latin typeface="Calibri" pitchFamily="34" charset="0"/>
                <a:cs typeface="Calibri" pitchFamily="34" charset="0"/>
              </a:rPr>
              <a:t>      result(Dr1, decreases, Dr2) </a:t>
            </a:r>
            <a:r>
              <a:rPr lang="en-US" sz="2200" b="1" dirty="0">
                <a:latin typeface="Calibri" pitchFamily="34" charset="0"/>
                <a:cs typeface="Calibri" pitchFamily="34" charset="0"/>
              </a:rPr>
              <a:t>:- </a:t>
            </a:r>
          </a:p>
          <a:p>
            <a:pPr marL="0" indent="0" defTabSz="3553084">
              <a:buNone/>
              <a:defRPr/>
            </a:pPr>
            <a:r>
              <a:rPr lang="en-US" sz="2200" dirty="0">
                <a:latin typeface="Calibri" pitchFamily="34" charset="0"/>
                <a:cs typeface="Calibri" pitchFamily="34" charset="0"/>
              </a:rPr>
              <a:t>                  </a:t>
            </a:r>
            <a:r>
              <a:rPr lang="en-US" sz="2200" i="1" dirty="0">
                <a:solidFill>
                  <a:schemeClr val="accent1">
                    <a:lumMod val="75000"/>
                  </a:schemeClr>
                </a:solidFill>
                <a:latin typeface="Calibri" pitchFamily="34" charset="0"/>
                <a:cs typeface="Calibri" pitchFamily="34" charset="0"/>
              </a:rPr>
              <a:t>affects(Dr1, level(P, high)), </a:t>
            </a:r>
          </a:p>
          <a:p>
            <a:pPr marL="0" indent="0" defTabSz="3553084">
              <a:buNone/>
              <a:defRPr/>
            </a:pPr>
            <a:r>
              <a:rPr lang="en-US" sz="2200" dirty="0">
                <a:latin typeface="Calibri" pitchFamily="34" charset="0"/>
                <a:cs typeface="Calibri" pitchFamily="34" charset="0"/>
              </a:rPr>
              <a:t>                  role(P, enzyme), </a:t>
            </a:r>
          </a:p>
          <a:p>
            <a:pPr marL="0" indent="0" defTabSz="3553084">
              <a:buNone/>
              <a:defRPr/>
            </a:pPr>
            <a:r>
              <a:rPr lang="en-US" sz="2200" dirty="0">
                <a:latin typeface="Calibri" pitchFamily="34" charset="0"/>
                <a:cs typeface="Calibri" pitchFamily="34" charset="0"/>
              </a:rPr>
              <a:t>                  relation(P, metabolizes, Dr2</a:t>
            </a:r>
            <a:r>
              <a:rPr lang="en-US" sz="2200" dirty="0" smtClean="0">
                <a:latin typeface="Calibri" pitchFamily="34" charset="0"/>
                <a:cs typeface="Calibri" pitchFamily="34" charset="0"/>
              </a:rPr>
              <a:t>).</a:t>
            </a:r>
          </a:p>
          <a:p>
            <a:pPr marL="0" indent="0" defTabSz="3553084">
              <a:buNone/>
              <a:defRPr/>
            </a:pPr>
            <a:endParaRPr lang="en-US" sz="500" dirty="0">
              <a:latin typeface="Calibri" pitchFamily="34" charset="0"/>
              <a:cs typeface="Calibri" pitchFamily="34" charset="0"/>
            </a:endParaRPr>
          </a:p>
          <a:p>
            <a:pPr marL="457200" indent="-457200" defTabSz="3553084">
              <a:buFont typeface="Arial" pitchFamily="34" charset="0"/>
              <a:buChar char="•"/>
              <a:defRPr/>
            </a:pPr>
            <a:r>
              <a:rPr lang="en-US" sz="2200" dirty="0">
                <a:latin typeface="Calibri" pitchFamily="34" charset="0"/>
                <a:cs typeface="Calibri" pitchFamily="34" charset="0"/>
              </a:rPr>
              <a:t>For transporter, etc., the reasoning is similarly encoded.</a:t>
            </a:r>
          </a:p>
          <a:p>
            <a:endParaRPr lang="en-US" sz="2200" dirty="0">
              <a:latin typeface="Calibri" pitchFamily="34" charset="0"/>
              <a:cs typeface="Calibri" pitchFamily="34" charset="0"/>
            </a:endParaRPr>
          </a:p>
        </p:txBody>
      </p:sp>
      <p:sp>
        <p:nvSpPr>
          <p:cNvPr id="4" name="TextBox 3"/>
          <p:cNvSpPr txBox="1"/>
          <p:nvPr/>
        </p:nvSpPr>
        <p:spPr>
          <a:xfrm>
            <a:off x="5867400" y="2667000"/>
            <a:ext cx="2743200" cy="2308324"/>
          </a:xfrm>
          <a:prstGeom prst="rect">
            <a:avLst/>
          </a:prstGeom>
          <a:noFill/>
          <a:ln>
            <a:solidFill>
              <a:schemeClr val="accent1"/>
            </a:solidFill>
          </a:ln>
        </p:spPr>
        <p:txBody>
          <a:bodyPr wrap="square" rtlCol="0">
            <a:spAutoFit/>
          </a:bodyPr>
          <a:lstStyle/>
          <a:p>
            <a:r>
              <a:rPr lang="en-US" sz="1600" dirty="0" smtClean="0"/>
              <a:t>Can be obtained from:</a:t>
            </a:r>
          </a:p>
          <a:p>
            <a:pPr marL="342900" indent="-342900">
              <a:buAutoNum type="arabicPeriod"/>
            </a:pPr>
            <a:r>
              <a:rPr lang="en-US" sz="1600" dirty="0" smtClean="0"/>
              <a:t>Drug-Protein relation from direct fact extraction.</a:t>
            </a:r>
          </a:p>
          <a:p>
            <a:pPr marL="342900" indent="-342900">
              <a:buAutoNum type="arabicPeriod"/>
            </a:pPr>
            <a:endParaRPr lang="en-US" sz="1600" dirty="0" smtClean="0"/>
          </a:p>
          <a:p>
            <a:pPr marL="342900" indent="-342900">
              <a:buAutoNum type="arabicPeriod"/>
            </a:pPr>
            <a:r>
              <a:rPr lang="en-US" sz="1600" dirty="0" smtClean="0"/>
              <a:t>Drug-Protein + Protein-Protein relation from fact extraction. (see next slide)</a:t>
            </a:r>
            <a:endParaRPr lang="en-US" sz="1600" dirty="0"/>
          </a:p>
        </p:txBody>
      </p:sp>
      <p:cxnSp>
        <p:nvCxnSpPr>
          <p:cNvPr id="5" name="Straight Arrow Connector 73"/>
          <p:cNvCxnSpPr>
            <a:cxnSpLocks noChangeShapeType="1"/>
          </p:cNvCxnSpPr>
          <p:nvPr/>
        </p:nvCxnSpPr>
        <p:spPr bwMode="auto">
          <a:xfrm flipH="1" flipV="1">
            <a:off x="5029200" y="3200400"/>
            <a:ext cx="838202" cy="301092"/>
          </a:xfrm>
          <a:prstGeom prst="straightConnector1">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123685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296400" cy="1143000"/>
          </a:xfrm>
        </p:spPr>
        <p:txBody>
          <a:bodyPr>
            <a:normAutofit fontScale="90000"/>
          </a:bodyPr>
          <a:lstStyle/>
          <a:p>
            <a:r>
              <a:rPr lang="en-US" b="1" dirty="0" smtClean="0">
                <a:solidFill>
                  <a:srgbClr val="FFC000"/>
                </a:solidFill>
              </a:rPr>
              <a:t>Reasoning about </a:t>
            </a:r>
            <a:r>
              <a:rPr lang="en-US" b="1" i="1" dirty="0" smtClean="0">
                <a:solidFill>
                  <a:srgbClr val="FFC000"/>
                </a:solidFill>
              </a:rPr>
              <a:t>Pairwise</a:t>
            </a:r>
            <a:r>
              <a:rPr lang="en-US" b="1" dirty="0" smtClean="0">
                <a:solidFill>
                  <a:srgbClr val="FFC000"/>
                </a:solidFill>
              </a:rPr>
              <a:t> DDI (cont.)</a:t>
            </a:r>
            <a:endParaRPr lang="en-US" b="1" dirty="0">
              <a:solidFill>
                <a:srgbClr val="FFC000"/>
              </a:solidFill>
            </a:endParaRPr>
          </a:p>
        </p:txBody>
      </p:sp>
      <p:sp>
        <p:nvSpPr>
          <p:cNvPr id="3" name="Content Placeholder 2"/>
          <p:cNvSpPr>
            <a:spLocks noGrp="1"/>
          </p:cNvSpPr>
          <p:nvPr>
            <p:ph sz="quarter" idx="1"/>
          </p:nvPr>
        </p:nvSpPr>
        <p:spPr>
          <a:xfrm>
            <a:off x="914400" y="1905000"/>
            <a:ext cx="7772400" cy="4953000"/>
          </a:xfrm>
        </p:spPr>
        <p:txBody>
          <a:bodyPr>
            <a:noAutofit/>
          </a:bodyPr>
          <a:lstStyle/>
          <a:p>
            <a:pPr marL="0" indent="0" defTabSz="3553084">
              <a:buNone/>
              <a:defRPr/>
            </a:pPr>
            <a:r>
              <a:rPr lang="en-US" sz="2200" b="1" dirty="0">
                <a:latin typeface="Calibri" pitchFamily="34" charset="0"/>
                <a:cs typeface="Calibri" pitchFamily="34" charset="0"/>
              </a:rPr>
              <a:t>Knowledge encoding for </a:t>
            </a:r>
            <a:r>
              <a:rPr lang="en-US" sz="2200" b="1" dirty="0" smtClean="0">
                <a:latin typeface="Calibri" pitchFamily="34" charset="0"/>
                <a:cs typeface="Calibri" pitchFamily="34" charset="0"/>
              </a:rPr>
              <a:t>Transcription Factor (TF)-</a:t>
            </a:r>
            <a:r>
              <a:rPr lang="en-US" sz="2200" b="1" dirty="0" smtClean="0">
                <a:latin typeface="Calibri" pitchFamily="34" charset="0"/>
                <a:cs typeface="Calibri" pitchFamily="34" charset="0"/>
              </a:rPr>
              <a:t>mediated DDI:</a:t>
            </a:r>
          </a:p>
          <a:p>
            <a:pPr marL="0" indent="0" defTabSz="3553084">
              <a:buNone/>
              <a:defRPr/>
            </a:pPr>
            <a:endParaRPr lang="en-US" sz="500" b="1" dirty="0">
              <a:latin typeface="Calibri" pitchFamily="34" charset="0"/>
              <a:cs typeface="Calibri" pitchFamily="34" charset="0"/>
            </a:endParaRPr>
          </a:p>
          <a:p>
            <a:pPr marL="0" indent="0" defTabSz="3553084">
              <a:buNone/>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       affects(</a:t>
            </a:r>
            <a:r>
              <a:rPr lang="en-US" sz="2200" dirty="0" err="1" smtClean="0">
                <a:latin typeface="Calibri" pitchFamily="34" charset="0"/>
                <a:cs typeface="Calibri" pitchFamily="34" charset="0"/>
              </a:rPr>
              <a:t>Dr</a:t>
            </a:r>
            <a:r>
              <a:rPr lang="en-US" sz="2200" dirty="0">
                <a:latin typeface="Calibri" pitchFamily="34" charset="0"/>
                <a:cs typeface="Calibri" pitchFamily="34" charset="0"/>
              </a:rPr>
              <a:t>, level(P, high)) :- </a:t>
            </a:r>
            <a:endParaRPr lang="en-US" sz="2200" dirty="0" smtClean="0">
              <a:latin typeface="Calibri" pitchFamily="34" charset="0"/>
              <a:cs typeface="Calibri" pitchFamily="34" charset="0"/>
            </a:endParaRPr>
          </a:p>
          <a:p>
            <a:pPr marL="0" indent="0" defTabSz="3553084">
              <a:buNone/>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               affects(</a:t>
            </a:r>
            <a:r>
              <a:rPr lang="en-US" sz="2200" dirty="0" err="1" smtClean="0">
                <a:latin typeface="Calibri" pitchFamily="34" charset="0"/>
                <a:cs typeface="Calibri" pitchFamily="34" charset="0"/>
              </a:rPr>
              <a:t>Dr</a:t>
            </a:r>
            <a:r>
              <a:rPr lang="en-US" sz="2200" dirty="0">
                <a:latin typeface="Calibri" pitchFamily="34" charset="0"/>
                <a:cs typeface="Calibri" pitchFamily="34" charset="0"/>
              </a:rPr>
              <a:t>, level(TF, high)), </a:t>
            </a:r>
            <a:endParaRPr lang="en-US" sz="2200" dirty="0" smtClean="0">
              <a:latin typeface="Calibri" pitchFamily="34" charset="0"/>
              <a:cs typeface="Calibri" pitchFamily="34" charset="0"/>
            </a:endParaRPr>
          </a:p>
          <a:p>
            <a:pPr marL="0" indent="0" defTabSz="3553084">
              <a:buNone/>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                 role(TF</a:t>
            </a:r>
            <a:r>
              <a:rPr lang="en-US" sz="2200" dirty="0">
                <a:latin typeface="Calibri" pitchFamily="34" charset="0"/>
                <a:cs typeface="Calibri" pitchFamily="34" charset="0"/>
              </a:rPr>
              <a:t>, </a:t>
            </a:r>
            <a:r>
              <a:rPr lang="en-US" sz="2200" dirty="0" err="1">
                <a:latin typeface="Calibri" pitchFamily="34" charset="0"/>
                <a:cs typeface="Calibri" pitchFamily="34" charset="0"/>
              </a:rPr>
              <a:t>tf</a:t>
            </a:r>
            <a:r>
              <a:rPr lang="en-US" sz="2200" dirty="0">
                <a:latin typeface="Calibri" pitchFamily="34" charset="0"/>
                <a:cs typeface="Calibri" pitchFamily="34" charset="0"/>
              </a:rPr>
              <a:t>), </a:t>
            </a:r>
            <a:endParaRPr lang="en-US" sz="2200" dirty="0" smtClean="0">
              <a:latin typeface="Calibri" pitchFamily="34" charset="0"/>
              <a:cs typeface="Calibri" pitchFamily="34" charset="0"/>
            </a:endParaRPr>
          </a:p>
          <a:p>
            <a:pPr marL="0" indent="0" defTabSz="3553084">
              <a:buNone/>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                 relation(TF</a:t>
            </a:r>
            <a:r>
              <a:rPr lang="en-US" sz="2200" dirty="0">
                <a:latin typeface="Calibri" pitchFamily="34" charset="0"/>
                <a:cs typeface="Calibri" pitchFamily="34" charset="0"/>
              </a:rPr>
              <a:t>, </a:t>
            </a:r>
            <a:r>
              <a:rPr lang="en-US" sz="2200" i="1" dirty="0" err="1">
                <a:solidFill>
                  <a:schemeClr val="accent1">
                    <a:lumMod val="75000"/>
                  </a:schemeClr>
                </a:solidFill>
                <a:latin typeface="Calibri" pitchFamily="34" charset="0"/>
                <a:cs typeface="Calibri" pitchFamily="34" charset="0"/>
              </a:rPr>
              <a:t>upregulates</a:t>
            </a:r>
            <a:r>
              <a:rPr lang="en-US" sz="2200" dirty="0">
                <a:latin typeface="Calibri" pitchFamily="34" charset="0"/>
                <a:cs typeface="Calibri" pitchFamily="34" charset="0"/>
              </a:rPr>
              <a:t>, P</a:t>
            </a:r>
            <a:r>
              <a:rPr lang="en-US" sz="2200" dirty="0" smtClean="0">
                <a:latin typeface="Calibri" pitchFamily="34" charset="0"/>
                <a:cs typeface="Calibri" pitchFamily="34" charset="0"/>
              </a:rPr>
              <a:t>).</a:t>
            </a:r>
          </a:p>
          <a:p>
            <a:pPr marL="0" indent="0" defTabSz="3553084">
              <a:buNone/>
              <a:defRPr/>
            </a:pPr>
            <a:r>
              <a:rPr lang="en-US" sz="2200" dirty="0">
                <a:latin typeface="Calibri" pitchFamily="34" charset="0"/>
                <a:cs typeface="Calibri" pitchFamily="34" charset="0"/>
              </a:rPr>
              <a:t> </a:t>
            </a:r>
            <a:r>
              <a:rPr lang="en-US" sz="2200" dirty="0" smtClean="0">
                <a:latin typeface="Calibri" pitchFamily="34" charset="0"/>
                <a:cs typeface="Calibri" pitchFamily="34" charset="0"/>
              </a:rPr>
              <a:t>      affects(</a:t>
            </a:r>
            <a:r>
              <a:rPr lang="en-US" sz="2200" dirty="0" err="1" smtClean="0">
                <a:latin typeface="Calibri" pitchFamily="34" charset="0"/>
                <a:cs typeface="Calibri" pitchFamily="34" charset="0"/>
              </a:rPr>
              <a:t>Dr</a:t>
            </a:r>
            <a:r>
              <a:rPr lang="en-US" sz="2200" dirty="0">
                <a:latin typeface="Calibri" pitchFamily="34" charset="0"/>
                <a:cs typeface="Calibri" pitchFamily="34" charset="0"/>
              </a:rPr>
              <a:t>, level(P, </a:t>
            </a:r>
            <a:r>
              <a:rPr lang="en-US" sz="2200" dirty="0" smtClean="0">
                <a:latin typeface="Calibri" pitchFamily="34" charset="0"/>
                <a:cs typeface="Calibri" pitchFamily="34" charset="0"/>
              </a:rPr>
              <a:t>low)) </a:t>
            </a:r>
            <a:r>
              <a:rPr lang="en-US" sz="2200" dirty="0">
                <a:latin typeface="Calibri" pitchFamily="34" charset="0"/>
                <a:cs typeface="Calibri" pitchFamily="34" charset="0"/>
              </a:rPr>
              <a:t>:- </a:t>
            </a:r>
          </a:p>
          <a:p>
            <a:pPr marL="0" indent="0" defTabSz="3553084">
              <a:buNone/>
              <a:defRPr/>
            </a:pPr>
            <a:r>
              <a:rPr lang="en-US" sz="2200" dirty="0">
                <a:latin typeface="Calibri" pitchFamily="34" charset="0"/>
                <a:cs typeface="Calibri" pitchFamily="34" charset="0"/>
              </a:rPr>
              <a:t>                  affects(</a:t>
            </a:r>
            <a:r>
              <a:rPr lang="en-US" sz="2200" dirty="0" err="1">
                <a:latin typeface="Calibri" pitchFamily="34" charset="0"/>
                <a:cs typeface="Calibri" pitchFamily="34" charset="0"/>
              </a:rPr>
              <a:t>Dr</a:t>
            </a:r>
            <a:r>
              <a:rPr lang="en-US" sz="2200" dirty="0">
                <a:latin typeface="Calibri" pitchFamily="34" charset="0"/>
                <a:cs typeface="Calibri" pitchFamily="34" charset="0"/>
              </a:rPr>
              <a:t>, level(TF, high)), </a:t>
            </a:r>
          </a:p>
          <a:p>
            <a:pPr marL="0" indent="0" defTabSz="3553084">
              <a:buNone/>
              <a:defRPr/>
            </a:pPr>
            <a:r>
              <a:rPr lang="en-US" sz="2200" dirty="0">
                <a:latin typeface="Calibri" pitchFamily="34" charset="0"/>
                <a:cs typeface="Calibri" pitchFamily="34" charset="0"/>
              </a:rPr>
              <a:t>                  role(TF, </a:t>
            </a:r>
            <a:r>
              <a:rPr lang="en-US" sz="2200" dirty="0" err="1">
                <a:latin typeface="Calibri" pitchFamily="34" charset="0"/>
                <a:cs typeface="Calibri" pitchFamily="34" charset="0"/>
              </a:rPr>
              <a:t>tf</a:t>
            </a:r>
            <a:r>
              <a:rPr lang="en-US" sz="2200" dirty="0">
                <a:latin typeface="Calibri" pitchFamily="34" charset="0"/>
                <a:cs typeface="Calibri" pitchFamily="34" charset="0"/>
              </a:rPr>
              <a:t>), </a:t>
            </a:r>
          </a:p>
          <a:p>
            <a:pPr marL="0" indent="0" defTabSz="3553084">
              <a:buNone/>
              <a:defRPr/>
            </a:pPr>
            <a:r>
              <a:rPr lang="en-US" sz="2200" dirty="0">
                <a:latin typeface="Calibri" pitchFamily="34" charset="0"/>
                <a:cs typeface="Calibri" pitchFamily="34" charset="0"/>
              </a:rPr>
              <a:t>                  relation(TF, </a:t>
            </a:r>
            <a:r>
              <a:rPr lang="en-US" sz="2200" i="1" dirty="0" err="1" smtClean="0">
                <a:solidFill>
                  <a:schemeClr val="accent1">
                    <a:lumMod val="75000"/>
                  </a:schemeClr>
                </a:solidFill>
                <a:latin typeface="Calibri" pitchFamily="34" charset="0"/>
                <a:cs typeface="Calibri" pitchFamily="34" charset="0"/>
              </a:rPr>
              <a:t>downregulates</a:t>
            </a:r>
            <a:r>
              <a:rPr lang="en-US" sz="2200" dirty="0">
                <a:latin typeface="Calibri" pitchFamily="34" charset="0"/>
                <a:cs typeface="Calibri" pitchFamily="34" charset="0"/>
              </a:rPr>
              <a:t>, P</a:t>
            </a:r>
            <a:r>
              <a:rPr lang="en-US" sz="2200" dirty="0" smtClean="0">
                <a:latin typeface="Calibri" pitchFamily="34" charset="0"/>
                <a:cs typeface="Calibri" pitchFamily="34" charset="0"/>
              </a:rPr>
              <a:t>).</a:t>
            </a:r>
          </a:p>
          <a:p>
            <a:pPr marL="0" indent="0" defTabSz="3553084">
              <a:buNone/>
              <a:defRPr/>
            </a:pPr>
            <a:endParaRPr lang="en-US" sz="500" dirty="0">
              <a:latin typeface="Calibri" pitchFamily="34" charset="0"/>
              <a:cs typeface="Calibri" pitchFamily="34" charset="0"/>
            </a:endParaRPr>
          </a:p>
          <a:p>
            <a:pPr marL="457200" indent="-457200" defTabSz="3553084">
              <a:buFont typeface="Arial" pitchFamily="34" charset="0"/>
              <a:buChar char="•"/>
              <a:defRPr/>
            </a:pPr>
            <a:r>
              <a:rPr lang="en-US" sz="2200" dirty="0" smtClean="0">
                <a:latin typeface="Calibri" pitchFamily="34" charset="0"/>
                <a:cs typeface="Calibri" pitchFamily="34" charset="0"/>
              </a:rPr>
              <a:t>Then </a:t>
            </a:r>
            <a:r>
              <a:rPr lang="en-US" sz="1800" i="1" dirty="0">
                <a:solidFill>
                  <a:schemeClr val="accent1">
                    <a:lumMod val="75000"/>
                  </a:schemeClr>
                </a:solidFill>
                <a:latin typeface="Calibri" pitchFamily="34" charset="0"/>
                <a:cs typeface="Calibri" pitchFamily="34" charset="0"/>
              </a:rPr>
              <a:t>affects(</a:t>
            </a:r>
            <a:r>
              <a:rPr lang="en-US" sz="1800" i="1" dirty="0" err="1">
                <a:solidFill>
                  <a:schemeClr val="accent1">
                    <a:lumMod val="75000"/>
                  </a:schemeClr>
                </a:solidFill>
                <a:latin typeface="Calibri" pitchFamily="34" charset="0"/>
                <a:cs typeface="Calibri" pitchFamily="34" charset="0"/>
              </a:rPr>
              <a:t>Dr</a:t>
            </a:r>
            <a:r>
              <a:rPr lang="en-US" sz="1800" i="1" dirty="0">
                <a:solidFill>
                  <a:schemeClr val="accent1">
                    <a:lumMod val="75000"/>
                  </a:schemeClr>
                </a:solidFill>
                <a:latin typeface="Calibri" pitchFamily="34" charset="0"/>
                <a:cs typeface="Calibri" pitchFamily="34" charset="0"/>
              </a:rPr>
              <a:t>, level(P, </a:t>
            </a:r>
            <a:r>
              <a:rPr lang="en-US" sz="1800" i="1" dirty="0" smtClean="0">
                <a:solidFill>
                  <a:schemeClr val="accent1">
                    <a:lumMod val="75000"/>
                  </a:schemeClr>
                </a:solidFill>
                <a:latin typeface="Calibri" pitchFamily="34" charset="0"/>
                <a:cs typeface="Calibri" pitchFamily="34" charset="0"/>
              </a:rPr>
              <a:t>high/low)) </a:t>
            </a:r>
            <a:r>
              <a:rPr lang="en-US" sz="2200" dirty="0" smtClean="0">
                <a:latin typeface="Calibri" pitchFamily="34" charset="0"/>
                <a:cs typeface="Calibri" pitchFamily="34" charset="0"/>
              </a:rPr>
              <a:t>will be used to reason for the transcription-factor mediated DDI (</a:t>
            </a:r>
            <a:r>
              <a:rPr lang="en-US" sz="1800" i="1" dirty="0" smtClean="0">
                <a:latin typeface="Calibri" pitchFamily="34" charset="0"/>
                <a:cs typeface="Calibri" pitchFamily="34" charset="0"/>
              </a:rPr>
              <a:t>see previous slide</a:t>
            </a:r>
            <a:r>
              <a:rPr lang="en-US" sz="2200" dirty="0" smtClean="0">
                <a:latin typeface="Calibri" pitchFamily="34" charset="0"/>
                <a:cs typeface="Calibri" pitchFamily="34" charset="0"/>
              </a:rPr>
              <a:t>)</a:t>
            </a:r>
            <a:endParaRPr lang="en-US" sz="2200" dirty="0">
              <a:latin typeface="Calibri" pitchFamily="34" charset="0"/>
              <a:cs typeface="Calibri" pitchFamily="34" charset="0"/>
            </a:endParaRPr>
          </a:p>
          <a:p>
            <a:endParaRPr lang="en-US" sz="2200" dirty="0">
              <a:latin typeface="Calibri" pitchFamily="34" charset="0"/>
              <a:cs typeface="Calibri" pitchFamily="34" charset="0"/>
            </a:endParaRPr>
          </a:p>
        </p:txBody>
      </p:sp>
    </p:spTree>
    <p:extLst>
      <p:ext uri="{BB962C8B-B14F-4D97-AF65-F5344CB8AC3E}">
        <p14:creationId xmlns:p14="http://schemas.microsoft.com/office/powerpoint/2010/main" val="287848045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029200" cy="609600"/>
          </a:xfrm>
        </p:spPr>
        <p:txBody>
          <a:bodyPr/>
          <a:lstStyle/>
          <a:p>
            <a:r>
              <a:rPr lang="en-US" b="1" dirty="0" smtClean="0">
                <a:solidFill>
                  <a:srgbClr val="FFC000"/>
                </a:solidFill>
              </a:rPr>
              <a:t>Outline of the rest</a:t>
            </a:r>
            <a:endParaRPr lang="en-US" b="1" dirty="0">
              <a:solidFill>
                <a:srgbClr val="FFC000"/>
              </a:solidFill>
            </a:endParaRPr>
          </a:p>
        </p:txBody>
      </p:sp>
      <p:sp>
        <p:nvSpPr>
          <p:cNvPr id="3" name="Content Placeholder 2"/>
          <p:cNvSpPr>
            <a:spLocks noGrp="1"/>
          </p:cNvSpPr>
          <p:nvPr>
            <p:ph idx="1"/>
          </p:nvPr>
        </p:nvSpPr>
        <p:spPr>
          <a:xfrm>
            <a:off x="609600" y="1371600"/>
            <a:ext cx="7772400" cy="4648200"/>
          </a:xfrm>
        </p:spPr>
        <p:txBody>
          <a:bodyPr/>
          <a:lstStyle/>
          <a:p>
            <a:r>
              <a:rPr lang="en-US" sz="2400" dirty="0" smtClean="0"/>
              <a:t>Extraction of facts</a:t>
            </a:r>
          </a:p>
          <a:p>
            <a:pPr lvl="1"/>
            <a:r>
              <a:rPr lang="en-US" sz="2000" dirty="0" smtClean="0">
                <a:solidFill>
                  <a:schemeClr val="bg2">
                    <a:lumMod val="60000"/>
                    <a:lumOff val="40000"/>
                  </a:schemeClr>
                </a:solidFill>
              </a:rPr>
              <a:t>Extracting Facts from text: protein-protein interactions</a:t>
            </a:r>
          </a:p>
          <a:p>
            <a:pPr lvl="1"/>
            <a:r>
              <a:rPr lang="en-US" sz="2000" dirty="0" err="1" smtClean="0">
                <a:solidFill>
                  <a:schemeClr val="bg2">
                    <a:lumMod val="60000"/>
                    <a:lumOff val="40000"/>
                  </a:schemeClr>
                </a:solidFill>
              </a:rPr>
              <a:t>SNPshot</a:t>
            </a:r>
            <a:r>
              <a:rPr lang="en-US" sz="2000" dirty="0" smtClean="0">
                <a:solidFill>
                  <a:schemeClr val="bg2">
                    <a:lumMod val="60000"/>
                    <a:lumOff val="40000"/>
                  </a:schemeClr>
                </a:solidFill>
              </a:rPr>
              <a:t> of </a:t>
            </a:r>
            <a:r>
              <a:rPr lang="en-US" sz="2000" dirty="0" err="1" smtClean="0">
                <a:solidFill>
                  <a:schemeClr val="bg2">
                    <a:lumMod val="60000"/>
                    <a:lumOff val="40000"/>
                  </a:schemeClr>
                </a:solidFill>
              </a:rPr>
              <a:t>PubMed</a:t>
            </a:r>
            <a:endParaRPr lang="en-US" sz="2000" dirty="0" smtClean="0">
              <a:solidFill>
                <a:schemeClr val="bg2">
                  <a:lumMod val="60000"/>
                  <a:lumOff val="40000"/>
                </a:schemeClr>
              </a:solidFill>
            </a:endParaRPr>
          </a:p>
          <a:p>
            <a:pPr lvl="1"/>
            <a:r>
              <a:rPr lang="en-US" sz="2000" dirty="0" smtClean="0">
                <a:solidFill>
                  <a:schemeClr val="bg2">
                    <a:lumMod val="60000"/>
                    <a:lumOff val="40000"/>
                  </a:schemeClr>
                </a:solidFill>
              </a:rPr>
              <a:t>Generalizing text extraction: querying parse trees</a:t>
            </a:r>
          </a:p>
          <a:p>
            <a:r>
              <a:rPr lang="en-US" sz="2400" dirty="0" smtClean="0"/>
              <a:t>Reasoning</a:t>
            </a:r>
          </a:p>
          <a:p>
            <a:pPr lvl="1"/>
            <a:r>
              <a:rPr lang="en-US" sz="2000" dirty="0" smtClean="0">
                <a:solidFill>
                  <a:schemeClr val="bg2">
                    <a:lumMod val="60000"/>
                    <a:lumOff val="40000"/>
                  </a:schemeClr>
                </a:solidFill>
              </a:rPr>
              <a:t>Examples of reasoning: building pathways</a:t>
            </a:r>
          </a:p>
          <a:p>
            <a:pPr lvl="1"/>
            <a:r>
              <a:rPr lang="en-US" sz="2000" dirty="0" smtClean="0">
                <a:solidFill>
                  <a:schemeClr val="bg2">
                    <a:lumMod val="60000"/>
                    <a:lumOff val="40000"/>
                  </a:schemeClr>
                </a:solidFill>
              </a:rPr>
              <a:t>More reasoning (Ongoing work):   Studying drug-drug interactions</a:t>
            </a:r>
          </a:p>
          <a:p>
            <a:r>
              <a:rPr lang="en-US" sz="2400" dirty="0" smtClean="0">
                <a:solidFill>
                  <a:schemeClr val="bg2">
                    <a:lumMod val="60000"/>
                    <a:lumOff val="40000"/>
                  </a:schemeClr>
                </a:solidFill>
              </a:rPr>
              <a:t>Looking beyond automatic extraction and manual </a:t>
            </a:r>
            <a:r>
              <a:rPr lang="en-US" sz="2400" dirty="0" err="1" smtClean="0">
                <a:solidFill>
                  <a:schemeClr val="bg2">
                    <a:lumMod val="60000"/>
                    <a:lumOff val="40000"/>
                  </a:schemeClr>
                </a:solidFill>
              </a:rPr>
              <a:t>curation</a:t>
            </a:r>
            <a:endParaRPr lang="en-US" sz="2400" dirty="0" smtClean="0">
              <a:solidFill>
                <a:schemeClr val="bg2">
                  <a:lumMod val="60000"/>
                  <a:lumOff val="40000"/>
                </a:schemeClr>
              </a:solidFill>
            </a:endParaRPr>
          </a:p>
          <a:p>
            <a:r>
              <a:rPr lang="en-US" sz="2400" dirty="0" smtClean="0"/>
              <a:t>Extraction of richer knowledge</a:t>
            </a:r>
          </a:p>
          <a:p>
            <a:r>
              <a:rPr lang="en-US" sz="2400" dirty="0" smtClean="0"/>
              <a:t>Conclusion</a:t>
            </a:r>
          </a:p>
          <a:p>
            <a:pPr>
              <a:buNone/>
            </a:pPr>
            <a:endParaRPr lang="en-US" sz="2400"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990600"/>
            <a:ext cx="7772400" cy="1143000"/>
          </a:xfrm>
        </p:spPr>
        <p:txBody>
          <a:bodyPr/>
          <a:lstStyle/>
          <a:p>
            <a:r>
              <a:rPr lang="en-US" b="1" dirty="0" smtClean="0">
                <a:solidFill>
                  <a:srgbClr val="FFC000"/>
                </a:solidFill>
              </a:rPr>
              <a:t>Extracting more general knowledge from text</a:t>
            </a:r>
          </a:p>
        </p:txBody>
      </p:sp>
      <p:sp>
        <p:nvSpPr>
          <p:cNvPr id="14339" name="Content Placeholder 2"/>
          <p:cNvSpPr>
            <a:spLocks noGrp="1"/>
          </p:cNvSpPr>
          <p:nvPr>
            <p:ph idx="1"/>
          </p:nvPr>
        </p:nvSpPr>
        <p:spPr>
          <a:xfrm>
            <a:off x="685800" y="2362200"/>
            <a:ext cx="7772400" cy="4114800"/>
          </a:xfrm>
        </p:spPr>
        <p:txBody>
          <a:bodyPr/>
          <a:lstStyle/>
          <a:p>
            <a:r>
              <a:rPr lang="en-US" sz="2000" dirty="0" smtClean="0"/>
              <a:t>While the importance of metabolism in many drug-drug interactions is beyond question, it has become increasingly apparent in recent years that </a:t>
            </a:r>
            <a:r>
              <a:rPr lang="en-US" sz="2000" dirty="0" smtClean="0">
                <a:solidFill>
                  <a:srgbClr val="FF0000"/>
                </a:solidFill>
              </a:rPr>
              <a:t>inducers and inhibitors of some of the enzymes of drug metabolism can also affect drug transporter proteins. </a:t>
            </a:r>
            <a:endParaRPr lang="en-US" sz="2000" dirty="0" smtClean="0"/>
          </a:p>
          <a:p>
            <a:r>
              <a:rPr lang="en-US" sz="2000" dirty="0" smtClean="0"/>
              <a:t>For example, some of the </a:t>
            </a:r>
            <a:r>
              <a:rPr lang="en-US" sz="2000" dirty="0" err="1" smtClean="0">
                <a:solidFill>
                  <a:schemeClr val="tx2">
                    <a:lumMod val="60000"/>
                    <a:lumOff val="40000"/>
                  </a:schemeClr>
                </a:solidFill>
              </a:rPr>
              <a:t>azole</a:t>
            </a:r>
            <a:r>
              <a:rPr lang="en-US" sz="2000" dirty="0" smtClean="0">
                <a:solidFill>
                  <a:schemeClr val="tx2">
                    <a:lumMod val="60000"/>
                    <a:lumOff val="40000"/>
                  </a:schemeClr>
                </a:solidFill>
              </a:rPr>
              <a:t> </a:t>
            </a:r>
            <a:r>
              <a:rPr lang="en-US" sz="2000" dirty="0" err="1" smtClean="0">
                <a:solidFill>
                  <a:schemeClr val="tx2">
                    <a:lumMod val="60000"/>
                    <a:lumOff val="40000"/>
                  </a:schemeClr>
                </a:solidFill>
              </a:rPr>
              <a:t>antifungals</a:t>
            </a:r>
            <a:r>
              <a:rPr lang="en-US" sz="2000" dirty="0" smtClean="0">
                <a:solidFill>
                  <a:schemeClr val="tx2">
                    <a:lumMod val="60000"/>
                    <a:lumOff val="40000"/>
                  </a:schemeClr>
                </a:solidFill>
              </a:rPr>
              <a:t> are inhibitors of both P450 enzymes and P-glycoprotein </a:t>
            </a:r>
            <a:r>
              <a:rPr lang="en-US" sz="2000" dirty="0" smtClean="0"/>
              <a:t>(</a:t>
            </a:r>
            <a:r>
              <a:rPr lang="en-US" sz="2000" dirty="0" err="1" smtClean="0"/>
              <a:t>Nivoix</a:t>
            </a:r>
            <a:r>
              <a:rPr lang="en-US" sz="2000" dirty="0" smtClean="0"/>
              <a:t> et al., 2008), whereas </a:t>
            </a:r>
            <a:r>
              <a:rPr lang="en-US" sz="2000" dirty="0" err="1" smtClean="0">
                <a:solidFill>
                  <a:schemeClr val="tx2">
                    <a:lumMod val="60000"/>
                    <a:lumOff val="40000"/>
                  </a:schemeClr>
                </a:solidFill>
              </a:rPr>
              <a:t>rifampicin</a:t>
            </a:r>
            <a:r>
              <a:rPr lang="en-US" sz="2000" dirty="0" smtClean="0">
                <a:solidFill>
                  <a:schemeClr val="tx2">
                    <a:lumMod val="60000"/>
                    <a:lumOff val="40000"/>
                  </a:schemeClr>
                </a:solidFill>
              </a:rPr>
              <a:t> is an inducer of both CYP3A4 and P-glycoprotein</a:t>
            </a:r>
            <a:r>
              <a:rPr lang="en-US" sz="2000" dirty="0" smtClean="0"/>
              <a:t> (</a:t>
            </a:r>
            <a:r>
              <a:rPr lang="en-US" sz="2000" dirty="0" err="1" smtClean="0"/>
              <a:t>Katragadda</a:t>
            </a:r>
            <a:r>
              <a:rPr lang="en-US" sz="2000" dirty="0" smtClean="0"/>
              <a:t> et al., 2005). (page 2) </a:t>
            </a:r>
          </a:p>
          <a:p>
            <a:r>
              <a:rPr lang="en-US" sz="2000" dirty="0" smtClean="0"/>
              <a:t>Hence, </a:t>
            </a:r>
            <a:r>
              <a:rPr lang="en-US" sz="2000" dirty="0" smtClean="0">
                <a:solidFill>
                  <a:srgbClr val="FF0000"/>
                </a:solidFill>
              </a:rPr>
              <a:t>interaction can sometimes involve drug-metabolizing enzymes, drug transporters, or both</a:t>
            </a:r>
            <a:r>
              <a:rPr lang="en-US" sz="2000" dirty="0" smtClean="0"/>
              <a:t>.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181600" cy="685800"/>
          </a:xfrm>
        </p:spPr>
        <p:txBody>
          <a:bodyPr/>
          <a:lstStyle/>
          <a:p>
            <a:r>
              <a:rPr lang="en-US" b="1" dirty="0" smtClean="0">
                <a:solidFill>
                  <a:srgbClr val="FFC000"/>
                </a:solidFill>
              </a:rPr>
              <a:t>The approach</a:t>
            </a:r>
            <a:endParaRPr lang="en-US" b="1" dirty="0">
              <a:solidFill>
                <a:srgbClr val="FFC000"/>
              </a:solidFill>
            </a:endParaRPr>
          </a:p>
        </p:txBody>
      </p:sp>
      <p:sp>
        <p:nvSpPr>
          <p:cNvPr id="3" name="Content Placeholder 2"/>
          <p:cNvSpPr>
            <a:spLocks noGrp="1"/>
          </p:cNvSpPr>
          <p:nvPr>
            <p:ph idx="1"/>
          </p:nvPr>
        </p:nvSpPr>
        <p:spPr>
          <a:xfrm>
            <a:off x="685800" y="1219200"/>
            <a:ext cx="7772400" cy="4800600"/>
          </a:xfrm>
        </p:spPr>
        <p:txBody>
          <a:bodyPr/>
          <a:lstStyle/>
          <a:p>
            <a:r>
              <a:rPr lang="en-US" sz="2800" dirty="0" smtClean="0"/>
              <a:t>CCG grammar as syntax and Lambda calculus formulas as semantics of words</a:t>
            </a:r>
          </a:p>
          <a:p>
            <a:r>
              <a:rPr lang="en-US" sz="2800" dirty="0" smtClean="0"/>
              <a:t>After parsing, the application of lambda calculus expressions as dictated by the parsing gives the meaning of the sentence.</a:t>
            </a:r>
          </a:p>
          <a:p>
            <a:pPr lvl="1"/>
            <a:r>
              <a:rPr lang="en-US" sz="2400" dirty="0" smtClean="0"/>
              <a:t>The meaning is a formula in a knowledge representation language.</a:t>
            </a:r>
          </a:p>
          <a:p>
            <a:pPr lvl="1"/>
            <a:r>
              <a:rPr lang="en-US" sz="2400" dirty="0" smtClean="0"/>
              <a:t>Questions also get translated to logical formulas.</a:t>
            </a:r>
          </a:p>
          <a:p>
            <a:r>
              <a:rPr lang="en-US" sz="2800" dirty="0" smtClean="0"/>
              <a:t>Grammar and Meaning of words can be learned from sample sentences and their meaning.</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066800"/>
            <a:ext cx="7772400" cy="1143000"/>
          </a:xfrm>
        </p:spPr>
        <p:txBody>
          <a:bodyPr/>
          <a:lstStyle/>
          <a:p>
            <a:pPr eaLnBrk="1" hangingPunct="1"/>
            <a:r>
              <a:rPr lang="en-US" dirty="0" smtClean="0">
                <a:solidFill>
                  <a:srgbClr val="FFC000"/>
                </a:solidFill>
              </a:rPr>
              <a:t>But our knowledge is incomplete?</a:t>
            </a:r>
          </a:p>
        </p:txBody>
      </p:sp>
      <p:sp>
        <p:nvSpPr>
          <p:cNvPr id="8195" name="Rectangle 3"/>
          <p:cNvSpPr>
            <a:spLocks noGrp="1" noChangeArrowheads="1"/>
          </p:cNvSpPr>
          <p:nvPr>
            <p:ph type="body" idx="1"/>
          </p:nvPr>
        </p:nvSpPr>
        <p:spPr>
          <a:xfrm>
            <a:off x="685800" y="2438400"/>
            <a:ext cx="7772400" cy="4114800"/>
          </a:xfrm>
        </p:spPr>
        <p:txBody>
          <a:bodyPr/>
          <a:lstStyle/>
          <a:p>
            <a:pPr eaLnBrk="1" hangingPunct="1"/>
            <a:r>
              <a:rPr lang="en-US" dirty="0" smtClean="0"/>
              <a:t>What kind of useful reasoning can we do with incomplete knowledge?</a:t>
            </a:r>
          </a:p>
          <a:p>
            <a:pPr eaLnBrk="1" hangingPunct="1"/>
            <a:r>
              <a:rPr lang="en-US" dirty="0" smtClean="0"/>
              <a:t>Make efforts to add to the knowledge</a:t>
            </a:r>
          </a:p>
          <a:p>
            <a:pPr eaLnBrk="1" hangingPunct="1"/>
            <a:r>
              <a:rPr lang="en-US" dirty="0" smtClean="0"/>
              <a:t>Hypothesis formation </a:t>
            </a:r>
          </a:p>
          <a:p>
            <a:pPr lvl="1" eaLnBrk="1" hangingPunct="1"/>
            <a:r>
              <a:rPr lang="en-US" dirty="0" smtClean="0"/>
              <a:t>Formulate hypothesis that would explain certain otherwise unexplainable observations</a:t>
            </a:r>
          </a:p>
          <a:p>
            <a:pPr lvl="1" eaLnBrk="1" hangingPunct="1"/>
            <a:r>
              <a:rPr lang="en-US" dirty="0" smtClean="0"/>
              <a:t>Selectively test some of them.</a:t>
            </a:r>
          </a:p>
          <a:p>
            <a:pPr eaLnBrk="1" hangingPunct="1">
              <a:buFont typeface="Wingdings" pitchFamily="2" charset="2"/>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mbda-bio.JPG"/>
          <p:cNvPicPr>
            <a:picLocks noGrp="1" noChangeAspect="1"/>
          </p:cNvPicPr>
          <p:nvPr>
            <p:ph idx="1"/>
          </p:nvPr>
        </p:nvPicPr>
        <p:blipFill>
          <a:blip r:embed="rId3"/>
          <a:stretch>
            <a:fillRect/>
          </a:stretch>
        </p:blipFill>
        <p:spPr>
          <a:xfrm>
            <a:off x="0" y="914400"/>
            <a:ext cx="9132406" cy="5943600"/>
          </a:xfrm>
        </p:spPr>
      </p:pic>
      <p:sp>
        <p:nvSpPr>
          <p:cNvPr id="3" name="Title 1"/>
          <p:cNvSpPr>
            <a:spLocks noGrp="1"/>
          </p:cNvSpPr>
          <p:nvPr>
            <p:ph type="title"/>
          </p:nvPr>
        </p:nvSpPr>
        <p:spPr>
          <a:xfrm>
            <a:off x="0" y="0"/>
            <a:ext cx="5638800" cy="609600"/>
          </a:xfrm>
        </p:spPr>
        <p:txBody>
          <a:bodyPr/>
          <a:lstStyle/>
          <a:p>
            <a:r>
              <a:rPr lang="en-US" sz="3600" b="1" dirty="0" smtClean="0">
                <a:solidFill>
                  <a:srgbClr val="FFC000"/>
                </a:solidFill>
              </a:rPr>
              <a:t>Using CCG and Lambda</a:t>
            </a:r>
            <a:endParaRPr lang="en-US" sz="3600" b="1" dirty="0">
              <a:solidFill>
                <a:srgbClr val="FFC000"/>
              </a:solidFill>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1143000"/>
          </a:xfrm>
        </p:spPr>
        <p:txBody>
          <a:bodyPr/>
          <a:lstStyle/>
          <a:p>
            <a:r>
              <a:rPr lang="en-US" sz="3600" dirty="0" smtClean="0"/>
              <a:t>A learning based system to translate English to KR </a:t>
            </a:r>
            <a:r>
              <a:rPr lang="en-US" sz="3600" dirty="0" err="1" smtClean="0"/>
              <a:t>langauges</a:t>
            </a:r>
            <a:endParaRPr lang="en-US" sz="3600" dirty="0"/>
          </a:p>
        </p:txBody>
      </p:sp>
      <p:sp>
        <p:nvSpPr>
          <p:cNvPr id="3" name="Content Placeholder 2"/>
          <p:cNvSpPr>
            <a:spLocks noGrp="1"/>
          </p:cNvSpPr>
          <p:nvPr>
            <p:ph sz="quarter" idx="1"/>
          </p:nvPr>
        </p:nvSpPr>
        <p:spPr/>
        <p:txBody>
          <a:bodyPr/>
          <a:lstStyle/>
          <a:p>
            <a:endParaRPr lang="en-US" dirty="0"/>
          </a:p>
        </p:txBody>
      </p:sp>
      <p:sp>
        <p:nvSpPr>
          <p:cNvPr id="81922" name="AutoShape 2" descr="https://mail.google.com/mail/?ui=2&amp;ik=4f64e4efdd&amp;view=att&amp;th=12cf1367f2a04a92&amp;attid=0.1&amp;disp=inline&amp;realattid=f_ghs766sd0&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23" name="Picture 3"/>
          <p:cNvPicPr>
            <a:picLocks noChangeAspect="1" noChangeArrowheads="1"/>
          </p:cNvPicPr>
          <p:nvPr/>
        </p:nvPicPr>
        <p:blipFill>
          <a:blip r:embed="rId2" cstate="print"/>
          <a:srcRect/>
          <a:stretch>
            <a:fillRect/>
          </a:stretch>
        </p:blipFill>
        <p:spPr bwMode="auto">
          <a:xfrm>
            <a:off x="685800" y="3048000"/>
            <a:ext cx="7896225" cy="3629025"/>
          </a:xfrm>
          <a:prstGeom prst="rect">
            <a:avLst/>
          </a:prstGeom>
          <a:noFill/>
          <a:ln w="9525">
            <a:noFill/>
            <a:miter lim="800000"/>
            <a:headEnd/>
            <a:tailEnd/>
          </a:ln>
          <a:effectLst/>
        </p:spPr>
      </p:pic>
    </p:spTree>
    <p:extLst>
      <p:ext uri="{BB962C8B-B14F-4D97-AF65-F5344CB8AC3E}">
        <p14:creationId xmlns:p14="http://schemas.microsoft.com/office/powerpoint/2010/main" val="236218406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5029200" cy="609600"/>
          </a:xfrm>
        </p:spPr>
        <p:txBody>
          <a:bodyPr/>
          <a:lstStyle/>
          <a:p>
            <a:r>
              <a:rPr lang="en-US" dirty="0" smtClean="0">
                <a:solidFill>
                  <a:srgbClr val="FFC000"/>
                </a:solidFill>
              </a:rPr>
              <a:t>Recap</a:t>
            </a:r>
            <a:endParaRPr lang="en-US" dirty="0">
              <a:solidFill>
                <a:srgbClr val="FFC000"/>
              </a:solidFill>
            </a:endParaRPr>
          </a:p>
        </p:txBody>
      </p:sp>
      <p:sp>
        <p:nvSpPr>
          <p:cNvPr id="3" name="Content Placeholder 2"/>
          <p:cNvSpPr>
            <a:spLocks noGrp="1"/>
          </p:cNvSpPr>
          <p:nvPr>
            <p:ph idx="1"/>
          </p:nvPr>
        </p:nvSpPr>
        <p:spPr>
          <a:xfrm>
            <a:off x="609600" y="838200"/>
            <a:ext cx="7772400" cy="6019800"/>
          </a:xfrm>
        </p:spPr>
        <p:txBody>
          <a:bodyPr/>
          <a:lstStyle/>
          <a:p>
            <a:r>
              <a:rPr lang="en-US" sz="2400" dirty="0" smtClean="0"/>
              <a:t>Overview of where AI (artificial intelligence) techniques can be useful in Molecular Biology &amp; Pharmacology.</a:t>
            </a:r>
          </a:p>
          <a:p>
            <a:r>
              <a:rPr lang="en-US" sz="2400" dirty="0" smtClean="0"/>
              <a:t>Extraction of facts</a:t>
            </a:r>
          </a:p>
          <a:p>
            <a:pPr lvl="1"/>
            <a:r>
              <a:rPr lang="en-US" sz="2000" dirty="0" smtClean="0"/>
              <a:t>Extracting Facts from text: protein-protein interactions</a:t>
            </a:r>
          </a:p>
          <a:p>
            <a:pPr lvl="1"/>
            <a:r>
              <a:rPr lang="en-US" sz="2000" dirty="0" err="1" smtClean="0"/>
              <a:t>SNPshot</a:t>
            </a:r>
            <a:r>
              <a:rPr lang="en-US" sz="2000" dirty="0" smtClean="0"/>
              <a:t> of </a:t>
            </a:r>
            <a:r>
              <a:rPr lang="en-US" sz="2000" dirty="0" err="1" smtClean="0"/>
              <a:t>PubMed</a:t>
            </a:r>
            <a:endParaRPr lang="en-US" sz="2000" dirty="0" smtClean="0"/>
          </a:p>
          <a:p>
            <a:pPr lvl="1"/>
            <a:r>
              <a:rPr lang="en-US" sz="2000" dirty="0" smtClean="0"/>
              <a:t>Generalizing text extraction: querying parse trees</a:t>
            </a:r>
          </a:p>
          <a:p>
            <a:r>
              <a:rPr lang="en-US" sz="2400" dirty="0" smtClean="0"/>
              <a:t>Reasoning examples</a:t>
            </a:r>
            <a:endParaRPr lang="en-US" sz="2400" dirty="0" smtClean="0"/>
          </a:p>
          <a:p>
            <a:pPr lvl="1"/>
            <a:r>
              <a:rPr lang="en-US" sz="2000" dirty="0" smtClean="0"/>
              <a:t>Building pathways</a:t>
            </a:r>
            <a:endParaRPr lang="en-US" sz="2000" dirty="0" smtClean="0"/>
          </a:p>
          <a:p>
            <a:pPr lvl="1"/>
            <a:r>
              <a:rPr lang="en-US" sz="2000" dirty="0" smtClean="0"/>
              <a:t>Studying </a:t>
            </a:r>
            <a:r>
              <a:rPr lang="en-US" sz="2000" dirty="0" smtClean="0"/>
              <a:t>drug-drug interactions</a:t>
            </a:r>
          </a:p>
          <a:p>
            <a:r>
              <a:rPr lang="en-US" sz="2400" dirty="0" smtClean="0"/>
              <a:t>Looking beyond automatic extraction and manual </a:t>
            </a:r>
            <a:r>
              <a:rPr lang="en-US" sz="2400" dirty="0" err="1" smtClean="0"/>
              <a:t>curation</a:t>
            </a:r>
            <a:endParaRPr lang="en-US" sz="2400" dirty="0" smtClean="0"/>
          </a:p>
          <a:p>
            <a:r>
              <a:rPr lang="en-US" sz="2400" dirty="0" smtClean="0"/>
              <a:t>Extraction of richer knowledge</a:t>
            </a:r>
          </a:p>
          <a:p>
            <a:r>
              <a:rPr lang="en-US" sz="2400" b="1" dirty="0" smtClean="0">
                <a:solidFill>
                  <a:srgbClr val="FFC000"/>
                </a:solidFill>
              </a:rPr>
              <a:t>Conclusion</a:t>
            </a:r>
          </a:p>
          <a:p>
            <a:pPr>
              <a:buNone/>
            </a:pPr>
            <a:endParaRPr lang="en-US" sz="2400"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57800" cy="762000"/>
          </a:xfrm>
        </p:spPr>
        <p:txBody>
          <a:bodyPr/>
          <a:lstStyle/>
          <a:p>
            <a:r>
              <a:rPr lang="en-US" b="1" dirty="0" smtClean="0">
                <a:solidFill>
                  <a:srgbClr val="FFC000"/>
                </a:solidFill>
              </a:rPr>
              <a:t>Conclusion</a:t>
            </a:r>
            <a:endParaRPr lang="en-US" b="1" dirty="0">
              <a:solidFill>
                <a:srgbClr val="FFC000"/>
              </a:solidFill>
            </a:endParaRPr>
          </a:p>
        </p:txBody>
      </p:sp>
      <p:sp>
        <p:nvSpPr>
          <p:cNvPr id="3" name="Content Placeholder 2"/>
          <p:cNvSpPr>
            <a:spLocks noGrp="1"/>
          </p:cNvSpPr>
          <p:nvPr>
            <p:ph idx="1"/>
          </p:nvPr>
        </p:nvSpPr>
        <p:spPr>
          <a:xfrm>
            <a:off x="533400" y="990600"/>
            <a:ext cx="7772400" cy="5638800"/>
          </a:xfrm>
        </p:spPr>
        <p:txBody>
          <a:bodyPr/>
          <a:lstStyle/>
          <a:p>
            <a:r>
              <a:rPr lang="en-US" sz="2800" dirty="0" smtClean="0"/>
              <a:t>AI techniques can be of big help in molecular biology and pharmacology</a:t>
            </a:r>
          </a:p>
          <a:p>
            <a:r>
              <a:rPr lang="en-US" sz="2800" dirty="0" smtClean="0"/>
              <a:t>Especially: NLP, </a:t>
            </a:r>
            <a:r>
              <a:rPr lang="en-US" sz="2800" dirty="0" smtClean="0"/>
              <a:t>representation and reasoning</a:t>
            </a:r>
            <a:endParaRPr lang="en-US" sz="2800" dirty="0" smtClean="0"/>
          </a:p>
          <a:p>
            <a:pPr lvl="1"/>
            <a:r>
              <a:rPr lang="en-US" sz="2400" dirty="0" smtClean="0"/>
              <a:t>Use of machine learning in NLP</a:t>
            </a:r>
          </a:p>
          <a:p>
            <a:r>
              <a:rPr lang="en-US" sz="2800" dirty="0" smtClean="0"/>
              <a:t>We are at a stage where we can envision</a:t>
            </a:r>
          </a:p>
          <a:p>
            <a:pPr lvl="1"/>
            <a:r>
              <a:rPr lang="en-US" sz="2400" dirty="0" smtClean="0"/>
              <a:t>Translate natural language text to a formal logic</a:t>
            </a:r>
          </a:p>
          <a:p>
            <a:pPr lvl="1"/>
            <a:r>
              <a:rPr lang="en-US" sz="2400" dirty="0" smtClean="0"/>
              <a:t>And reason with that </a:t>
            </a:r>
            <a:r>
              <a:rPr lang="en-US" sz="2400" dirty="0" smtClean="0"/>
              <a:t>logic</a:t>
            </a: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81600" cy="609600"/>
          </a:xfrm>
        </p:spPr>
        <p:txBody>
          <a:bodyPr/>
          <a:lstStyle/>
          <a:p>
            <a:r>
              <a:rPr lang="en-US" dirty="0" smtClean="0">
                <a:solidFill>
                  <a:srgbClr val="FFC000"/>
                </a:solidFill>
              </a:rPr>
              <a:t>Acknowledgements</a:t>
            </a:r>
            <a:endParaRPr lang="en-US" dirty="0">
              <a:solidFill>
                <a:srgbClr val="FFC000"/>
              </a:solidFill>
            </a:endParaRPr>
          </a:p>
        </p:txBody>
      </p:sp>
      <p:sp>
        <p:nvSpPr>
          <p:cNvPr id="3" name="Content Placeholder 2"/>
          <p:cNvSpPr>
            <a:spLocks noGrp="1"/>
          </p:cNvSpPr>
          <p:nvPr>
            <p:ph idx="1"/>
          </p:nvPr>
        </p:nvSpPr>
        <p:spPr>
          <a:xfrm>
            <a:off x="609600" y="1066800"/>
            <a:ext cx="7772400" cy="4114800"/>
          </a:xfrm>
        </p:spPr>
        <p:txBody>
          <a:bodyPr/>
          <a:lstStyle/>
          <a:p>
            <a:r>
              <a:rPr lang="en-US" dirty="0" smtClean="0"/>
              <a:t>My students and post-doctoral researchers</a:t>
            </a:r>
          </a:p>
          <a:p>
            <a:pPr lvl="1"/>
            <a:r>
              <a:rPr lang="en-US" dirty="0" smtClean="0"/>
              <a:t>Especially, Luis </a:t>
            </a:r>
            <a:r>
              <a:rPr lang="en-US" dirty="0" err="1" smtClean="0"/>
              <a:t>Tari</a:t>
            </a:r>
            <a:r>
              <a:rPr lang="en-US" dirty="0" smtClean="0"/>
              <a:t>, </a:t>
            </a:r>
            <a:r>
              <a:rPr lang="en-US" dirty="0" err="1" smtClean="0"/>
              <a:t>Joerg</a:t>
            </a:r>
            <a:r>
              <a:rPr lang="en-US" dirty="0" smtClean="0"/>
              <a:t> </a:t>
            </a:r>
            <a:r>
              <a:rPr lang="en-US" dirty="0" err="1" smtClean="0"/>
              <a:t>Hakenberg</a:t>
            </a:r>
            <a:r>
              <a:rPr lang="en-US" dirty="0" smtClean="0"/>
              <a:t>, Graciela Gonzalez, Bob </a:t>
            </a:r>
            <a:r>
              <a:rPr lang="en-US" dirty="0" err="1" smtClean="0"/>
              <a:t>Leaman</a:t>
            </a:r>
            <a:r>
              <a:rPr lang="en-US" dirty="0" smtClean="0"/>
              <a:t>, Vo Nguyen.</a:t>
            </a:r>
          </a:p>
          <a:p>
            <a:r>
              <a:rPr lang="en-US" dirty="0" smtClean="0"/>
              <a:t>Funding agencies</a:t>
            </a:r>
          </a:p>
          <a:p>
            <a:pPr lvl="1"/>
            <a:r>
              <a:rPr lang="en-US" dirty="0" smtClean="0"/>
              <a:t>NSF</a:t>
            </a:r>
          </a:p>
          <a:p>
            <a:pPr lvl="1"/>
            <a:r>
              <a:rPr lang="en-US" dirty="0" smtClean="0"/>
              <a:t>Science Foundation of Arizona</a:t>
            </a:r>
          </a:p>
          <a:p>
            <a:pPr lvl="1"/>
            <a:r>
              <a:rPr lang="en-US" dirty="0" smtClean="0"/>
              <a:t>ASU</a:t>
            </a:r>
          </a:p>
          <a:p>
            <a:pPr lvl="1"/>
            <a:r>
              <a:rPr lang="en-US" dirty="0" smtClean="0"/>
              <a:t>IARPA; ONR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914400"/>
            <a:ext cx="7772400" cy="1143000"/>
          </a:xfrm>
        </p:spPr>
        <p:txBody>
          <a:bodyPr/>
          <a:lstStyle/>
          <a:p>
            <a:r>
              <a:rPr lang="en-US" dirty="0" smtClean="0">
                <a:solidFill>
                  <a:srgbClr val="FFC000"/>
                </a:solidFill>
              </a:rPr>
              <a:t>Pathway construction and interaction questions</a:t>
            </a:r>
          </a:p>
        </p:txBody>
      </p:sp>
      <p:sp>
        <p:nvSpPr>
          <p:cNvPr id="9219" name="Content Placeholder 2"/>
          <p:cNvSpPr>
            <a:spLocks noGrp="1"/>
          </p:cNvSpPr>
          <p:nvPr>
            <p:ph idx="1"/>
          </p:nvPr>
        </p:nvSpPr>
        <p:spPr>
          <a:xfrm>
            <a:off x="685800" y="2362200"/>
            <a:ext cx="7772400" cy="4114800"/>
          </a:xfrm>
        </p:spPr>
        <p:txBody>
          <a:bodyPr/>
          <a:lstStyle/>
          <a:p>
            <a:r>
              <a:rPr lang="en-US" sz="2800" dirty="0" smtClean="0"/>
              <a:t>Given a handle (could be a process and a gene name; a drug; etc.) synthesizing the partial pathway related to that handle.</a:t>
            </a:r>
          </a:p>
          <a:p>
            <a:pPr lvl="1"/>
            <a:r>
              <a:rPr lang="en-US" sz="2400" dirty="0" smtClean="0"/>
              <a:t>Constructing the pharmacokinetic pathway of a drug.</a:t>
            </a:r>
          </a:p>
          <a:p>
            <a:r>
              <a:rPr lang="en-US" sz="2800" dirty="0" smtClean="0"/>
              <a:t>Predicting and analyzing the interactions between various interventions </a:t>
            </a:r>
          </a:p>
          <a:p>
            <a:pPr lvl="1"/>
            <a:r>
              <a:rPr lang="en-US" sz="2400" dirty="0" smtClean="0"/>
              <a:t>drugs; therapies; specific food; supplements; activities; etc.</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rgbClr val="FFC000"/>
                </a:solidFill>
              </a:rPr>
              <a:t>Our approach</a:t>
            </a:r>
          </a:p>
        </p:txBody>
      </p:sp>
      <p:sp>
        <p:nvSpPr>
          <p:cNvPr id="10243" name="Content Placeholder 2"/>
          <p:cNvSpPr>
            <a:spLocks noGrp="1"/>
          </p:cNvSpPr>
          <p:nvPr>
            <p:ph idx="1"/>
          </p:nvPr>
        </p:nvSpPr>
        <p:spPr>
          <a:xfrm>
            <a:off x="685800" y="1828800"/>
            <a:ext cx="7772400" cy="4648200"/>
          </a:xfrm>
        </p:spPr>
        <p:txBody>
          <a:bodyPr/>
          <a:lstStyle/>
          <a:p>
            <a:r>
              <a:rPr lang="en-US" sz="2400" dirty="0" smtClean="0"/>
              <a:t>Do various kinds of reasoning with the following kind of </a:t>
            </a:r>
            <a:r>
              <a:rPr lang="en-US" sz="2400" dirty="0" err="1" smtClean="0"/>
              <a:t>knols</a:t>
            </a:r>
            <a:r>
              <a:rPr lang="en-US" sz="2400" dirty="0" smtClean="0"/>
              <a:t> and </a:t>
            </a:r>
            <a:r>
              <a:rPr lang="en-US" sz="2400" dirty="0" err="1" smtClean="0"/>
              <a:t>knol</a:t>
            </a:r>
            <a:r>
              <a:rPr lang="en-US" sz="2400" dirty="0" smtClean="0"/>
              <a:t> modules</a:t>
            </a:r>
          </a:p>
          <a:p>
            <a:pPr lvl="1"/>
            <a:r>
              <a:rPr lang="en-US" sz="2000" b="1" dirty="0" smtClean="0"/>
              <a:t>Facts</a:t>
            </a:r>
          </a:p>
          <a:p>
            <a:pPr lvl="2"/>
            <a:r>
              <a:rPr lang="en-US" sz="2000" dirty="0" smtClean="0"/>
              <a:t>Various kinds of interactions</a:t>
            </a:r>
          </a:p>
          <a:p>
            <a:pPr lvl="1"/>
            <a:r>
              <a:rPr lang="en-US" sz="2000" b="1" dirty="0" smtClean="0"/>
              <a:t>General rules</a:t>
            </a:r>
            <a:endParaRPr lang="en-US" sz="2000" dirty="0" smtClean="0"/>
          </a:p>
          <a:p>
            <a:pPr lvl="2"/>
            <a:r>
              <a:rPr lang="en-US" sz="2000" dirty="0" smtClean="0"/>
              <a:t>e.g., Rules about pharmacokinetics</a:t>
            </a:r>
          </a:p>
          <a:p>
            <a:pPr lvl="1"/>
            <a:r>
              <a:rPr lang="en-US" sz="2000" b="1" dirty="0" smtClean="0"/>
              <a:t>Rules needed for reasoning </a:t>
            </a:r>
          </a:p>
          <a:p>
            <a:pPr lvl="2"/>
            <a:r>
              <a:rPr lang="en-US" b="1" dirty="0" smtClean="0"/>
              <a:t>General reasoning mechanisms</a:t>
            </a:r>
          </a:p>
          <a:p>
            <a:pPr lvl="3"/>
            <a:r>
              <a:rPr lang="en-US" dirty="0" smtClean="0"/>
              <a:t>Explanation, diagnosis, prediction, planning and design</a:t>
            </a:r>
          </a:p>
          <a:p>
            <a:pPr lvl="2"/>
            <a:r>
              <a:rPr lang="en-US" b="1" dirty="0" smtClean="0"/>
              <a:t>Domain Specific</a:t>
            </a:r>
            <a:endParaRPr lang="en-US" dirty="0" smtClean="0"/>
          </a:p>
          <a:p>
            <a:pPr lvl="3"/>
            <a:r>
              <a:rPr lang="en-US" dirty="0" smtClean="0"/>
              <a:t>Interaction analysis</a:t>
            </a:r>
          </a:p>
          <a:p>
            <a:pPr lvl="3"/>
            <a:r>
              <a:rPr lang="en-US" dirty="0" smtClean="0"/>
              <a:t>Pathway Construction</a:t>
            </a:r>
          </a:p>
          <a:p>
            <a:pPr lvl="3"/>
            <a:endParaRPr lang="en-US"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TotalTime>
  <Words>5708</Words>
  <Application>Microsoft Macintosh PowerPoint</Application>
  <PresentationFormat>On-screen Show (4:3)</PresentationFormat>
  <Paragraphs>754</Paragraphs>
  <Slides>74</Slides>
  <Notes>73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Blank Presentation</vt:lpstr>
      <vt:lpstr>Using text extraction and reasoning to construct pharmaco-kinetic pathways and further reason with them to discover drug-drug interactions </vt:lpstr>
      <vt:lpstr>Our goal</vt:lpstr>
      <vt:lpstr>Questions of our interest –  at a high level</vt:lpstr>
      <vt:lpstr>Explaining observations</vt:lpstr>
      <vt:lpstr>Prediction</vt:lpstr>
      <vt:lpstr>Designing drugs &amp; therapies</vt:lpstr>
      <vt:lpstr>But our knowledge is incomplete?</vt:lpstr>
      <vt:lpstr>Pathway construction and interaction questions</vt:lpstr>
      <vt:lpstr>Our approach</vt:lpstr>
      <vt:lpstr>Where do we get the “knols” from</vt:lpstr>
      <vt:lpstr>Text Mining: two aspects</vt:lpstr>
      <vt:lpstr>Extracting Facts from Text</vt:lpstr>
      <vt:lpstr>Extracting more general knowledge from text</vt:lpstr>
      <vt:lpstr>Outline of the rest</vt:lpstr>
      <vt:lpstr>Extracting facts from text: protein-protein interactions</vt:lpstr>
      <vt:lpstr>Yappie – Work flow</vt:lpstr>
      <vt:lpstr>Yappie – Initial phrases</vt:lpstr>
      <vt:lpstr>Yappie – Multiple phrase alignment</vt:lpstr>
      <vt:lpstr>Performance: PPI extraction</vt:lpstr>
      <vt:lpstr>BioCreative II.5   challenge</vt:lpstr>
      <vt:lpstr>Outline of the rest</vt:lpstr>
      <vt:lpstr>SNPshot of PubMed</vt:lpstr>
      <vt:lpstr>SNPshot:  Aim</vt:lpstr>
      <vt:lpstr>Entities      &amp;      relations</vt:lpstr>
      <vt:lpstr>Normalization</vt:lpstr>
      <vt:lpstr>Data sets</vt:lpstr>
      <vt:lpstr>Relationship extraction</vt:lpstr>
      <vt:lpstr>Summary for a gene ..</vt:lpstr>
      <vt:lpstr>... and a drug</vt:lpstr>
      <vt:lpstr>Evaluation</vt:lpstr>
      <vt:lpstr>Results ...</vt:lpstr>
      <vt:lpstr>Outline of the rest</vt:lpstr>
      <vt:lpstr>Generalizing text extraction: Querying Parse Trees </vt:lpstr>
      <vt:lpstr>Motivation</vt:lpstr>
      <vt:lpstr>Motivation</vt:lpstr>
      <vt:lpstr>What’s needed for extraction?</vt:lpstr>
      <vt:lpstr>Parse trees</vt:lpstr>
      <vt:lpstr>Parse Tree Database</vt:lpstr>
      <vt:lpstr>PTQL query syntax</vt:lpstr>
      <vt:lpstr>PTQL query syntax</vt:lpstr>
      <vt:lpstr>Other applications of PTQL</vt:lpstr>
      <vt:lpstr>Outline of the rest</vt:lpstr>
      <vt:lpstr>  Building pathways</vt:lpstr>
      <vt:lpstr>Building pathways</vt:lpstr>
      <vt:lpstr>Network vs pathway</vt:lpstr>
      <vt:lpstr>Pharmacokinetics</vt:lpstr>
      <vt:lpstr>Pathway synthesis needs</vt:lpstr>
      <vt:lpstr>Our approach</vt:lpstr>
      <vt:lpstr>Data acquisition from  curated sources</vt:lpstr>
      <vt:lpstr>Data acquisition with text extraction</vt:lpstr>
      <vt:lpstr>Sample extracted facts</vt:lpstr>
      <vt:lpstr>Automated reasoning</vt:lpstr>
      <vt:lpstr>Logic rules</vt:lpstr>
      <vt:lpstr>Sample logic rules about pharmacokinetics</vt:lpstr>
      <vt:lpstr>System output</vt:lpstr>
      <vt:lpstr>Limitations</vt:lpstr>
      <vt:lpstr>Outline of the rest</vt:lpstr>
      <vt:lpstr>  Studying drug-drug interactions</vt:lpstr>
      <vt:lpstr>Importance of studying drug-drug interactions </vt:lpstr>
      <vt:lpstr>An Example</vt:lpstr>
      <vt:lpstr>Example cont.</vt:lpstr>
      <vt:lpstr>System Overview</vt:lpstr>
      <vt:lpstr>Data Acquisition </vt:lpstr>
      <vt:lpstr>Extracted Facts</vt:lpstr>
      <vt:lpstr>Reasoning about Pairwise DDI</vt:lpstr>
      <vt:lpstr>Reasoning about Pairwise DDI (cont.)</vt:lpstr>
      <vt:lpstr>Outline of the rest</vt:lpstr>
      <vt:lpstr>Extracting more general knowledge from text</vt:lpstr>
      <vt:lpstr>The approach</vt:lpstr>
      <vt:lpstr>Using CCG and Lambda</vt:lpstr>
      <vt:lpstr>A learning based system to translate English to KR langauges</vt:lpstr>
      <vt:lpstr>Recap</vt:lpstr>
      <vt:lpstr>Conclusion</vt:lpstr>
      <vt:lpstr>Acknowledgements</vt:lpstr>
    </vt:vector>
  </TitlesOfParts>
  <Company>Arizona State  University | Computer Science and Eng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Hurth</dc:creator>
  <cp:lastModifiedBy>Chitta Baral</cp:lastModifiedBy>
  <cp:revision>98</cp:revision>
  <dcterms:created xsi:type="dcterms:W3CDTF">2006-09-27T16:12:34Z</dcterms:created>
  <dcterms:modified xsi:type="dcterms:W3CDTF">2011-11-14T01:28:42Z</dcterms:modified>
</cp:coreProperties>
</file>