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54"/>
  </p:notesMasterIdLst>
  <p:handoutMasterIdLst>
    <p:handoutMasterId r:id="rId55"/>
  </p:handoutMasterIdLst>
  <p:sldIdLst>
    <p:sldId id="828" r:id="rId2"/>
    <p:sldId id="705" r:id="rId3"/>
    <p:sldId id="666" r:id="rId4"/>
    <p:sldId id="716" r:id="rId5"/>
    <p:sldId id="888" r:id="rId6"/>
    <p:sldId id="717" r:id="rId7"/>
    <p:sldId id="718" r:id="rId8"/>
    <p:sldId id="719" r:id="rId9"/>
    <p:sldId id="706" r:id="rId10"/>
    <p:sldId id="697" r:id="rId11"/>
    <p:sldId id="720" r:id="rId12"/>
    <p:sldId id="721" r:id="rId13"/>
    <p:sldId id="723" r:id="rId14"/>
    <p:sldId id="725" r:id="rId15"/>
    <p:sldId id="724" r:id="rId16"/>
    <p:sldId id="726" r:id="rId17"/>
    <p:sldId id="729" r:id="rId18"/>
    <p:sldId id="731" r:id="rId19"/>
    <p:sldId id="730" r:id="rId20"/>
    <p:sldId id="732" r:id="rId21"/>
    <p:sldId id="733" r:id="rId22"/>
    <p:sldId id="734" r:id="rId23"/>
    <p:sldId id="739" r:id="rId24"/>
    <p:sldId id="741" r:id="rId25"/>
    <p:sldId id="740" r:id="rId26"/>
    <p:sldId id="743" r:id="rId27"/>
    <p:sldId id="829" r:id="rId28"/>
    <p:sldId id="745" r:id="rId29"/>
    <p:sldId id="746" r:id="rId30"/>
    <p:sldId id="860" r:id="rId31"/>
    <p:sldId id="861" r:id="rId32"/>
    <p:sldId id="831" r:id="rId33"/>
    <p:sldId id="748" r:id="rId34"/>
    <p:sldId id="749" r:id="rId35"/>
    <p:sldId id="751" r:id="rId36"/>
    <p:sldId id="760" r:id="rId37"/>
    <p:sldId id="761" r:id="rId38"/>
    <p:sldId id="762" r:id="rId39"/>
    <p:sldId id="763" r:id="rId40"/>
    <p:sldId id="764" r:id="rId41"/>
    <p:sldId id="890" r:id="rId42"/>
    <p:sldId id="891" r:id="rId43"/>
    <p:sldId id="889" r:id="rId44"/>
    <p:sldId id="868" r:id="rId45"/>
    <p:sldId id="766" r:id="rId46"/>
    <p:sldId id="767" r:id="rId47"/>
    <p:sldId id="771" r:id="rId48"/>
    <p:sldId id="827" r:id="rId49"/>
    <p:sldId id="769" r:id="rId50"/>
    <p:sldId id="855" r:id="rId51"/>
    <p:sldId id="907" r:id="rId52"/>
    <p:sldId id="825" r:id="rId53"/>
  </p:sldIdLst>
  <p:sldSz cx="9144000" cy="6858000" type="screen4x3"/>
  <p:notesSz cx="6934200" cy="90805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  <a:srgbClr val="3366FF"/>
    <a:srgbClr val="003399"/>
    <a:srgbClr val="336699"/>
    <a:srgbClr val="008080"/>
    <a:srgbClr val="000066"/>
    <a:srgbClr val="002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7336" autoAdjust="0"/>
  </p:normalViewPr>
  <p:slideViewPr>
    <p:cSldViewPr>
      <p:cViewPr>
        <p:scale>
          <a:sx n="120" d="100"/>
          <a:sy n="120" d="100"/>
        </p:scale>
        <p:origin x="-80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24"/>
    </p:cViewPr>
  </p:sorterViewPr>
  <p:notesViewPr>
    <p:cSldViewPr>
      <p:cViewPr varScale="1">
        <p:scale>
          <a:sx n="93" d="100"/>
          <a:sy n="93" d="100"/>
        </p:scale>
        <p:origin x="-2488" y="-104"/>
      </p:cViewPr>
      <p:guideLst>
        <p:guide orient="horz" pos="2860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Ross D. King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cs typeface="+mn-cs"/>
              </a:defRPr>
            </a:lvl1pPr>
          </a:lstStyle>
          <a:p>
            <a:pPr>
              <a:defRPr/>
            </a:pPr>
            <a:fld id="{E61BDE3E-8C65-A147-9D0A-D2EACA2603B2}" type="datetime1">
              <a:rPr lang="en-US"/>
              <a:pPr>
                <a:defRPr/>
              </a:pPr>
              <a:t>16/11/2011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cs typeface="+mn-cs"/>
              </a:defRPr>
            </a:lvl1pPr>
          </a:lstStyle>
          <a:p>
            <a:pPr>
              <a:defRPr/>
            </a:pPr>
            <a:fld id="{3B5CF50B-5E97-1F4B-AC73-FE56B9FA1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cs typeface="+mn-cs"/>
              </a:defRPr>
            </a:lvl1pPr>
          </a:lstStyle>
          <a:p>
            <a:pPr>
              <a:defRPr/>
            </a:pPr>
            <a:fld id="{B73A28A8-FD03-754A-BFF3-654BA99B5AE2}" type="datetime1">
              <a:rPr lang="en-US"/>
              <a:pPr>
                <a:defRPr/>
              </a:pPr>
              <a:t>16/11/2011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cs typeface="+mn-cs"/>
              </a:defRPr>
            </a:lvl1pPr>
          </a:lstStyle>
          <a:p>
            <a:pPr>
              <a:defRPr/>
            </a:pPr>
            <a:fld id="{A38BFE17-4CC5-1C41-8A8E-6E808ABD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38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EF0C9B-C6BB-4748-98D2-ACC6987C8530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84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8A78F9-8EBC-664C-BDC9-FA19CD7CFA09}" type="slidenum">
              <a:rPr kumimoji="0" lang="en-US" sz="1200"/>
              <a:pPr/>
              <a:t>1</a:t>
            </a:fld>
            <a:endParaRPr kumimoji="0" lang="en-US" sz="1200"/>
          </a:p>
        </p:txBody>
      </p:sp>
      <p:sp>
        <p:nvSpPr>
          <p:cNvPr id="90521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96975" y="690563"/>
            <a:ext cx="4538663" cy="34036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052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3738" y="4313238"/>
            <a:ext cx="5546725" cy="4086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229" tIns="40115" rIns="80229" bIns="40115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4FA209-3F72-7E4D-8BB1-C85A796B6404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348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0ABDB0-4F5C-EC44-A64B-9FEC73B5D32F}" type="slidenum">
              <a:rPr kumimoji="0" lang="en-US" sz="1200"/>
              <a:pPr/>
              <a:t>10</a:t>
            </a:fld>
            <a:endParaRPr kumimoji="0"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DE6448-E70F-8544-8FD8-F349B337E9E5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368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B2BAA6-AD00-2B47-A8C0-0E9B30946697}" type="slidenum">
              <a:rPr kumimoji="0" lang="en-US" sz="1200"/>
              <a:pPr/>
              <a:t>11</a:t>
            </a:fld>
            <a:endParaRPr kumimoji="0" lang="en-US" sz="1200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5E3488-1734-1D45-9AE4-6241CC1DFA12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4096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8E70F6-A394-4041-8A24-2E201F72B54D}" type="slidenum">
              <a:rPr kumimoji="0" lang="en-US" sz="1200"/>
              <a:pPr/>
              <a:t>12</a:t>
            </a:fld>
            <a:endParaRPr kumimoji="0" lang="en-US" sz="120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D93DF3-3C2A-B84E-A5B2-9506B2371930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4301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69F59A-88FC-5C48-AB53-0DA380C13D48}" type="slidenum">
              <a:rPr kumimoji="0" lang="en-US" sz="1200"/>
              <a:pPr/>
              <a:t>13</a:t>
            </a:fld>
            <a:endParaRPr kumimoji="0" lang="en-US" sz="1200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5E34AC-9F74-1748-99EC-34A1B7A81390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4505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3419B1-2759-6A4A-B3EB-1BC8ED87BF00}" type="slidenum">
              <a:rPr kumimoji="0" lang="en-US" sz="1200"/>
              <a:pPr/>
              <a:t>14</a:t>
            </a:fld>
            <a:endParaRPr kumimoji="0" lang="en-US" sz="1200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F50DD-1102-9840-8DAE-71455F26E360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4710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2183D7-8159-9044-851D-7FA10EBDB046}" type="slidenum">
              <a:rPr kumimoji="0" lang="en-US" sz="1200"/>
              <a:pPr/>
              <a:t>15</a:t>
            </a:fld>
            <a:endParaRPr kumimoji="0" lang="en-US" sz="1200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8B8AE5F-B487-4A47-82FA-EC7E2E6D779D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491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6C594E-F874-E448-AA55-94A2B9E4457B}" type="slidenum">
              <a:rPr kumimoji="0" lang="en-US" sz="1200"/>
              <a:pPr/>
              <a:t>16</a:t>
            </a:fld>
            <a:endParaRPr kumimoji="0" lang="en-US" sz="1200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A3649C-DC59-4241-81EA-80F155AF0230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552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3CE392-527E-634E-97D1-4545668C4CCD}" type="slidenum">
              <a:rPr kumimoji="0" lang="en-US" sz="1200"/>
              <a:pPr/>
              <a:t>17</a:t>
            </a:fld>
            <a:endParaRPr kumimoji="0" lang="en-US" sz="1200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C2D1FF-0572-0B47-963E-4418154A44BC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573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C9B1D1-3E2D-2242-AFB0-824902D68F2C}" type="slidenum">
              <a:rPr kumimoji="0" lang="en-US" sz="1200"/>
              <a:pPr/>
              <a:t>18</a:t>
            </a:fld>
            <a:endParaRPr kumimoji="0" lang="en-US" sz="1200"/>
          </a:p>
        </p:txBody>
      </p:sp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1122363" y="671513"/>
            <a:ext cx="4640262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32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08050" y="4322763"/>
            <a:ext cx="5068888" cy="40989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63"/>
              </a:spcBef>
              <a:defRPr/>
            </a:pPr>
            <a:r>
              <a:rPr lang="en-GB" sz="700" smtClean="0">
                <a:ea typeface="Osaka" charset="0"/>
                <a:cs typeface="Osaka" charset="0"/>
              </a:rPr>
              <a:t>* Explain experimental cycle</a:t>
            </a:r>
          </a:p>
          <a:p>
            <a:pPr eaLnBrk="1" hangingPunct="1">
              <a:spcBef>
                <a:spcPts val="263"/>
              </a:spcBef>
              <a:defRPr/>
            </a:pPr>
            <a:endParaRPr lang="en-GB" sz="700" smtClean="0">
              <a:ea typeface="Osaka" charset="0"/>
              <a:cs typeface="Osak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FBC2E3-D88A-DE4A-97A3-1EDEF22ABF9B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593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301047-B078-8347-A770-16120E9653F1}" type="slidenum">
              <a:rPr kumimoji="0" lang="en-US" sz="1200"/>
              <a:pPr/>
              <a:t>19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6BDF54-2A68-F943-9A9D-1E9C48E9685B}" type="datetime1">
              <a:rPr kumimoji="0" lang="en-US" sz="1200"/>
              <a:pPr/>
              <a:t>16/11/2011</a:t>
            </a:fld>
            <a:endParaRPr kumimoji="0" lang="en-US" sz="1200" dirty="0"/>
          </a:p>
        </p:txBody>
      </p:sp>
      <p:sp>
        <p:nvSpPr>
          <p:cNvPr id="2048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66EB7B-6E86-754F-8BC5-4122571EE26B}" type="slidenum">
              <a:rPr kumimoji="0" lang="en-US" sz="1200"/>
              <a:pPr/>
              <a:t>2</a:t>
            </a:fld>
            <a:endParaRPr kumimoji="0" lang="en-US" sz="1200" dirty="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36D997-43AC-2142-BE1D-B58200CBE5E2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6144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C36436-2AB2-584F-843C-52530530F5CB}" type="slidenum">
              <a:rPr kumimoji="0" lang="en-US" sz="1200"/>
              <a:pPr/>
              <a:t>20</a:t>
            </a:fld>
            <a:endParaRPr kumimoji="0" lang="en-US" sz="1200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68B740-5847-454F-8CC2-3F0BCC4BEC84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634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5F08DA-C5C7-7148-A83D-9DA26B91DE77}" type="slidenum">
              <a:rPr kumimoji="0" lang="en-US" sz="1200"/>
              <a:pPr/>
              <a:t>21</a:t>
            </a:fld>
            <a:endParaRPr kumimoji="0"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4DEF7D-089B-BE4D-A032-012C98222A04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655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2B52-20BA-E443-8414-6AF28B9AA5BD}" type="slidenum">
              <a:rPr kumimoji="0" lang="en-US" sz="1200"/>
              <a:pPr/>
              <a:t>22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0A6F55-EED9-2E4D-BB03-386064FFDB3F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7168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5AAFD9-980B-CA42-88FE-623338B819CC}" type="slidenum">
              <a:rPr kumimoji="0" lang="en-US" sz="1200"/>
              <a:pPr/>
              <a:t>23</a:t>
            </a:fld>
            <a:endParaRPr kumimoji="0" lang="en-US" sz="1200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148286-8F29-6941-BDA9-2EEE56421E4A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7373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D90BD2-8475-7348-B867-49AF6904180C}" type="slidenum">
              <a:rPr kumimoji="0" lang="en-US" sz="1200"/>
              <a:pPr/>
              <a:t>24</a:t>
            </a:fld>
            <a:endParaRPr kumimoji="0" lang="en-US" sz="1200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7F9FAC-0BB3-F642-8343-469468D807EA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757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0308B2-8400-F540-9ECE-6BF89BAA062D}" type="slidenum">
              <a:rPr kumimoji="0" lang="en-US" sz="1200"/>
              <a:pPr/>
              <a:t>25</a:t>
            </a:fld>
            <a:endParaRPr kumimoji="0" lang="en-US" sz="1200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8321C1-696A-0D43-9C89-5C2AF17916C2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7782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79C4C1-6012-994F-A451-92D133287E78}" type="slidenum">
              <a:rPr kumimoji="0" lang="en-US" sz="1200"/>
              <a:pPr/>
              <a:t>26</a:t>
            </a:fld>
            <a:endParaRPr kumimoji="0" lang="en-US" sz="1200"/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78A2A5-C23F-2C44-81ED-F63CC948469E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798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40CD7D-8D95-9E41-9336-4C695B81CA44}" type="slidenum">
              <a:rPr kumimoji="0" lang="en-US" sz="1200"/>
              <a:pPr/>
              <a:t>27</a:t>
            </a:fld>
            <a:endParaRPr kumimoji="0" lang="en-US" sz="1200"/>
          </a:p>
        </p:txBody>
      </p:sp>
      <p:sp>
        <p:nvSpPr>
          <p:cNvPr id="90726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96975" y="690563"/>
            <a:ext cx="4538663" cy="34036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0726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3738" y="4313238"/>
            <a:ext cx="5546725" cy="40100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229" tIns="40115" rIns="80229" bIns="40115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20820A-2D49-0C44-A5EA-2ED3B1C1F95C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819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21A83D-5DD3-3E45-B2E9-0B4373E3DCA6}" type="slidenum">
              <a:rPr kumimoji="0" lang="en-US" sz="1200"/>
              <a:pPr/>
              <a:t>28</a:t>
            </a:fld>
            <a:endParaRPr kumimoji="0" lang="en-US" sz="1200"/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CCD176-E428-1045-9B94-34EF80E99A0B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839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849CCA-5D35-754D-A803-2A9026D4E2BC}" type="slidenum">
              <a:rPr kumimoji="0" lang="en-US" sz="1200"/>
              <a:pPr/>
              <a:t>29</a:t>
            </a:fld>
            <a:endParaRPr kumimoji="0" lang="en-US" sz="1200"/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78D158-4B8F-EF4A-A7D7-BEB59D3AFC26}" type="datetime1">
              <a:rPr kumimoji="0" lang="en-US" sz="1200"/>
              <a:pPr/>
              <a:t>16/11/2011</a:t>
            </a:fld>
            <a:endParaRPr kumimoji="0" lang="en-US" sz="1200" dirty="0"/>
          </a:p>
        </p:txBody>
      </p:sp>
      <p:sp>
        <p:nvSpPr>
          <p:cNvPr id="2253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B1F5BC-3333-0847-BE83-0D96167CB620}" type="slidenum">
              <a:rPr kumimoji="0" lang="en-US" sz="1200"/>
              <a:pPr/>
              <a:t>3</a:t>
            </a:fld>
            <a:endParaRPr kumimoji="0" lang="en-US" sz="1200" dirty="0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24A327-BBD3-1244-9EDD-AD10C6BCC50A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8601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9B3693-2265-3048-83B2-DCE8CCCDB970}" type="slidenum">
              <a:rPr kumimoji="0" lang="en-US" sz="1200"/>
              <a:pPr/>
              <a:t>30</a:t>
            </a:fld>
            <a:endParaRPr kumimoji="0" lang="en-US" sz="1200"/>
          </a:p>
        </p:txBody>
      </p:sp>
      <p:sp>
        <p:nvSpPr>
          <p:cNvPr id="96768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96975" y="690563"/>
            <a:ext cx="4538663" cy="34036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67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3738" y="4313238"/>
            <a:ext cx="5546725" cy="40100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229" tIns="40115" rIns="80229" bIns="40115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724411-D4BF-814D-A5FA-20405FB82C5F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880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3032BA-1743-874A-9A09-2CF304E96163}" type="slidenum">
              <a:rPr kumimoji="0" lang="en-US" sz="1200"/>
              <a:pPr/>
              <a:t>31</a:t>
            </a:fld>
            <a:endParaRPr kumimoji="0" lang="en-US" sz="1200"/>
          </a:p>
        </p:txBody>
      </p:sp>
      <p:sp>
        <p:nvSpPr>
          <p:cNvPr id="880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68A744-11CD-834D-BB44-2C10BDE2AE34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9011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AD5112-E4F5-6848-8684-234FE10CC1F4}" type="slidenum">
              <a:rPr kumimoji="0" lang="en-US" sz="1200"/>
              <a:pPr/>
              <a:t>32</a:t>
            </a:fld>
            <a:endParaRPr kumimoji="0" lang="en-US" sz="1200"/>
          </a:p>
        </p:txBody>
      </p:sp>
      <p:sp>
        <p:nvSpPr>
          <p:cNvPr id="91136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96975" y="690563"/>
            <a:ext cx="4538663" cy="34036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1136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93738" y="4313238"/>
            <a:ext cx="5546725" cy="40100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229" tIns="40115" rIns="80229" bIns="40115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6BCFDD-B587-A94C-A31F-9C7C217C1D20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9216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CF8C93-3954-5D44-90E9-432D6573ADB8}" type="slidenum">
              <a:rPr kumimoji="0" lang="en-US" sz="1200"/>
              <a:pPr/>
              <a:t>33</a:t>
            </a:fld>
            <a:endParaRPr kumimoji="0" lang="en-US" sz="1200"/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EF96E5-6FD3-D74F-8F0E-A669E450F40C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9421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59E360-8D08-8340-99B6-CF7C56593E9A}" type="slidenum">
              <a:rPr kumimoji="0" lang="en-US" sz="1200"/>
              <a:pPr/>
              <a:t>34</a:t>
            </a:fld>
            <a:endParaRPr kumimoji="0" lang="en-US" sz="1200"/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2C261F-FE1A-5044-A938-DD2F266CEBC0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9625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8A94AE5-078E-3342-83C4-F39B079D32B1}" type="slidenum">
              <a:rPr kumimoji="0" lang="en-US" sz="1200"/>
              <a:pPr/>
              <a:t>35</a:t>
            </a:fld>
            <a:endParaRPr kumimoji="0" lang="en-US" sz="1200"/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062632-136D-1C4C-A64D-7B6C838C4C80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003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4A6CB5-5A3E-A346-AC2C-AA842D3F747D}" type="slidenum">
              <a:rPr kumimoji="0" lang="en-US" sz="1200"/>
              <a:pPr/>
              <a:t>36</a:t>
            </a:fld>
            <a:endParaRPr kumimoji="0" lang="en-US" sz="1200"/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E3F459-E415-0B4D-A3B8-60B6C47B096C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0240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37FDD4-6324-2642-90D0-756F519382AF}" type="slidenum">
              <a:rPr kumimoji="0" lang="en-US" sz="1200"/>
              <a:pPr/>
              <a:t>37</a:t>
            </a:fld>
            <a:endParaRPr kumimoji="0" lang="en-US" sz="1200"/>
          </a:p>
        </p:txBody>
      </p:sp>
      <p:sp>
        <p:nvSpPr>
          <p:cNvPr id="1024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A1BF1C-BE5A-B04B-B3B0-98F764E173C1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044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0B5DDA-4449-F944-B3F1-03A8E4535FE0}" type="slidenum">
              <a:rPr kumimoji="0" lang="en-US" sz="1200"/>
              <a:pPr/>
              <a:t>38</a:t>
            </a:fld>
            <a:endParaRPr kumimoji="0" lang="en-US" sz="1200"/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8E7811-3636-4F47-B108-B890AB22C8BE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064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2AEC52-5C68-F442-8172-BE423A39AECF}" type="slidenum">
              <a:rPr kumimoji="0" lang="en-US" sz="1200"/>
              <a:pPr/>
              <a:t>39</a:t>
            </a:fld>
            <a:endParaRPr kumimoji="0" lang="en-US" sz="1200"/>
          </a:p>
        </p:txBody>
      </p:sp>
      <p:sp>
        <p:nvSpPr>
          <p:cNvPr id="1064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518138-2419-C740-8BC1-26468A47CDFB}" type="datetime1">
              <a:rPr kumimoji="0" lang="en-US" sz="1200"/>
              <a:pPr/>
              <a:t>16/11/2011</a:t>
            </a:fld>
            <a:endParaRPr kumimoji="0" lang="en-US" sz="1200" dirty="0"/>
          </a:p>
        </p:txBody>
      </p:sp>
      <p:sp>
        <p:nvSpPr>
          <p:cNvPr id="245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89E22E-18C8-3F46-B898-7942BE3BE284}" type="slidenum">
              <a:rPr kumimoji="0" lang="en-US" sz="1200"/>
              <a:pPr/>
              <a:t>4</a:t>
            </a:fld>
            <a:endParaRPr kumimoji="0" lang="en-US" sz="1200" dirty="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38BE0C-BFD0-4046-B943-95F0469FE0CE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085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3975B1-359B-8746-90B4-E22B12856227}" type="slidenum">
              <a:rPr kumimoji="0" lang="en-US" sz="1200"/>
              <a:pPr/>
              <a:t>40</a:t>
            </a:fld>
            <a:endParaRPr kumimoji="0" lang="en-US" sz="1200"/>
          </a:p>
        </p:txBody>
      </p:sp>
      <p:sp>
        <p:nvSpPr>
          <p:cNvPr id="1085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2E78EB-C667-144D-9591-F30B92162DD9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9830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D67767-0ED5-AB44-A8B8-C6120815E0F5}" type="slidenum">
              <a:rPr kumimoji="0" lang="en-US" sz="1200"/>
              <a:pPr/>
              <a:t>41</a:t>
            </a:fld>
            <a:endParaRPr kumimoji="0" lang="en-US" sz="1200"/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CBF352-E9B1-4B4A-971D-D2ACE07DADE2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064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3C2FDD-A11A-1E48-BD5A-8B38F3DD9C6C}" type="slidenum">
              <a:rPr kumimoji="0" lang="en-US" sz="1200"/>
              <a:pPr/>
              <a:t>42</a:t>
            </a:fld>
            <a:endParaRPr kumimoji="0" lang="en-US" sz="1200"/>
          </a:p>
        </p:txBody>
      </p:sp>
      <p:sp>
        <p:nvSpPr>
          <p:cNvPr id="1064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A7717F-04B9-4744-BDDB-D09779F96408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105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C4BCA1-019F-D64A-A0A6-66043F4244EF}" type="slidenum">
              <a:rPr kumimoji="0" lang="en-US" sz="1200"/>
              <a:pPr/>
              <a:t>44</a:t>
            </a:fld>
            <a:endParaRPr kumimoji="0" lang="en-US" sz="1200"/>
          </a:p>
        </p:txBody>
      </p:sp>
      <p:sp>
        <p:nvSpPr>
          <p:cNvPr id="1105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BCB061-9BB4-E342-A585-74A629E80FED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1878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37B302-F1CF-7D45-A19A-37070AC0BEB8}" type="slidenum">
              <a:rPr kumimoji="0" lang="en-US" sz="1200"/>
              <a:pPr/>
              <a:t>45</a:t>
            </a:fld>
            <a:endParaRPr kumimoji="0" lang="en-US" sz="1200"/>
          </a:p>
        </p:txBody>
      </p:sp>
      <p:sp>
        <p:nvSpPr>
          <p:cNvPr id="118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DBC172-01A1-D640-9F3D-4FA99979EB62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2083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167E5E-D9ED-4E45-9015-6E9CED60DF21}" type="slidenum">
              <a:rPr kumimoji="0" lang="en-US" sz="1200"/>
              <a:pPr/>
              <a:t>46</a:t>
            </a:fld>
            <a:endParaRPr kumimoji="0"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81038"/>
            <a:ext cx="4540250" cy="3405187"/>
          </a:xfrm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14825"/>
            <a:ext cx="5545138" cy="408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496B69-D50D-AE4C-9514-F65A21F6787C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2288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A7DA35-6213-5841-AF38-6BEE01E1C276}" type="slidenum">
              <a:rPr kumimoji="0" lang="en-US" sz="1200"/>
              <a:pPr/>
              <a:t>47</a:t>
            </a:fld>
            <a:endParaRPr kumimoji="0" lang="en-US" sz="1200"/>
          </a:p>
        </p:txBody>
      </p:sp>
      <p:sp>
        <p:nvSpPr>
          <p:cNvPr id="1228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D75570-F5A0-7346-88B6-DD91205079C2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2493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7F571C-A469-5D4C-AB47-839CE43059A8}" type="slidenum">
              <a:rPr kumimoji="0" lang="en-US" sz="1200"/>
              <a:pPr/>
              <a:t>48</a:t>
            </a:fld>
            <a:endParaRPr kumimoji="0" lang="en-US" sz="1200"/>
          </a:p>
        </p:txBody>
      </p:sp>
      <p:sp>
        <p:nvSpPr>
          <p:cNvPr id="1249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E1C742-3ADF-F94A-8DB4-345840291F6C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269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7CFD7A-536B-164A-B52C-F8C4614D2FAA}" type="slidenum">
              <a:rPr kumimoji="0" lang="en-US" sz="1200"/>
              <a:pPr/>
              <a:t>49</a:t>
            </a:fld>
            <a:endParaRPr kumimoji="0" lang="en-US" sz="1200"/>
          </a:p>
        </p:txBody>
      </p:sp>
      <p:sp>
        <p:nvSpPr>
          <p:cNvPr id="1269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3CC303-9329-5340-A043-B47E9C297FFE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2902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1B15C6-5EFA-484B-A0A1-491D1FEB64B7}" type="slidenum">
              <a:rPr kumimoji="0" lang="en-US" sz="1200"/>
              <a:pPr/>
              <a:t>50</a:t>
            </a:fld>
            <a:endParaRPr kumimoji="0" lang="en-US" sz="1200"/>
          </a:p>
        </p:txBody>
      </p:sp>
      <p:sp>
        <p:nvSpPr>
          <p:cNvPr id="1290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518138-2419-C740-8BC1-26468A47CDFB}" type="datetime1">
              <a:rPr kumimoji="0" lang="en-US" sz="1200"/>
              <a:pPr/>
              <a:t>16/11/2011</a:t>
            </a:fld>
            <a:endParaRPr kumimoji="0" lang="en-US" sz="1200" dirty="0"/>
          </a:p>
        </p:txBody>
      </p:sp>
      <p:sp>
        <p:nvSpPr>
          <p:cNvPr id="245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89E22E-18C8-3F46-B898-7942BE3BE284}" type="slidenum">
              <a:rPr kumimoji="0" lang="en-US" sz="1200"/>
              <a:pPr/>
              <a:t>5</a:t>
            </a:fld>
            <a:endParaRPr kumimoji="0" lang="en-US" sz="1200" dirty="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1E5E3C-1266-3D40-81D9-BDC9DED73A7E}" type="datetime1">
              <a:rPr kumimoji="0" lang="en-US" sz="1200"/>
              <a:pPr/>
              <a:t>16/11/2011</a:t>
            </a:fld>
            <a:endParaRPr kumimoji="0" lang="en-US" sz="1200" dirty="0"/>
          </a:p>
        </p:txBody>
      </p:sp>
      <p:sp>
        <p:nvSpPr>
          <p:cNvPr id="14438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ED2D07-4809-F147-A34D-63E2DE7D1787}" type="slidenum">
              <a:rPr kumimoji="0" lang="en-US" sz="1200"/>
              <a:pPr/>
              <a:t>51</a:t>
            </a:fld>
            <a:endParaRPr kumimoji="0" lang="en-US" sz="1200" dirty="0"/>
          </a:p>
        </p:txBody>
      </p:sp>
      <p:sp>
        <p:nvSpPr>
          <p:cNvPr id="144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738F0B-4C01-4848-BF76-F99D0F30E919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14643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54BD07-FE84-1748-8ED9-CF1E45C67CCE}" type="slidenum">
              <a:rPr kumimoji="0" lang="en-US" sz="1200"/>
              <a:pPr/>
              <a:t>52</a:t>
            </a:fld>
            <a:endParaRPr kumimoji="0" lang="en-US" sz="1200"/>
          </a:p>
        </p:txBody>
      </p:sp>
      <p:sp>
        <p:nvSpPr>
          <p:cNvPr id="146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C47BD8-EA74-1340-ADA8-BC68951F30E7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2662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9FC698-AE0B-914F-991C-BFBAE216A8AE}" type="slidenum">
              <a:rPr kumimoji="0" lang="en-US" sz="1200"/>
              <a:pPr/>
              <a:t>6</a:t>
            </a:fld>
            <a:endParaRPr kumimoji="0"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16FEF-3803-D745-9DC4-1E2CC39217FA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2867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953B06-6D8F-D349-A87F-F0FEEB2495A5}" type="slidenum">
              <a:rPr kumimoji="0" lang="en-US" sz="1200"/>
              <a:pPr/>
              <a:t>7</a:t>
            </a:fld>
            <a:endParaRPr kumimoji="0" lang="en-US" sz="1200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E0CDBE-0C6E-E147-A9ED-C0F069D2137A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327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7636A5-54DE-D341-B8ED-30170B4C35C7}" type="slidenum">
              <a:rPr kumimoji="0" lang="en-US" sz="1200"/>
              <a:pPr/>
              <a:t>8</a:t>
            </a:fld>
            <a:endParaRPr kumimoji="0"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15F979-A61A-F14D-8073-9D113E11DA02}" type="datetime1">
              <a:rPr kumimoji="0" lang="en-US" sz="1200"/>
              <a:pPr/>
              <a:t>16/11/2011</a:t>
            </a:fld>
            <a:endParaRPr kumimoji="0" lang="en-US" sz="1200"/>
          </a:p>
        </p:txBody>
      </p:sp>
      <p:sp>
        <p:nvSpPr>
          <p:cNvPr id="307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1837F3-71C6-AA42-BB24-2831BA2815E8}" type="slidenum">
              <a:rPr kumimoji="0" lang="en-US" sz="1200"/>
              <a:pPr/>
              <a:t>9</a:t>
            </a:fld>
            <a:endParaRPr kumimoji="0" lang="en-US" sz="1200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13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13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F0AEF0-4449-0547-80FC-FE5B86842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287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84B0-CE3A-FD4F-80F5-27C68D38C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8698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D4FF3-A530-9849-ABBA-84B8F5E71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6244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C537F-95E6-DA45-B257-8626B0277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907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215A4-7719-1B4C-89FC-35CEE100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72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F783-029B-0C46-8A97-565609B61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5300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99DE-7D05-1C4A-B8FE-ECD6B6FC2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2225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FB80-DB4B-B440-9782-52E54EFFF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642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6EB2-A108-8440-8410-5A7792F7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51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962C5-79FF-884A-91C3-ED019A70D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631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9D78-1B2C-9B48-8117-0DF3E20A9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625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2D61-56BA-E44E-AF60-66BD3D51A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86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8A5D-ABDB-6B4B-8316-9EED69F14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79573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11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11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11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1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1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574C7EB-9799-334B-8F42-DC9B7ED4E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 xmlns:p14="http://schemas.microsoft.com/office/powerpoint/2010/main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0"/>
        <a:buChar char="n"/>
        <a:defRPr kumimoji="1" sz="2400">
          <a:solidFill>
            <a:srgbClr val="000066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rgbClr val="00006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rgbClr val="00006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rgbClr val="00006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rgbClr val="00006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8.png"/><Relationship Id="rId1" Type="http://schemas.microsoft.com/office/2007/relationships/media" Target="file://localhost/Users/rossking/Documents/from_pc/talks/shortRS.mov" TargetMode="External"/><Relationship Id="rId2" Type="http://schemas.openxmlformats.org/officeDocument/2006/relationships/video" Target="file://localhost/Users/rossking/Documents/from_pc/talks/shortRS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96275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04195" name="Text Box 3"/>
          <p:cNvSpPr txBox="1">
            <a:spLocks noChangeArrowheads="1"/>
          </p:cNvSpPr>
          <p:nvPr/>
        </p:nvSpPr>
        <p:spPr bwMode="auto">
          <a:xfrm>
            <a:off x="3984625" y="3862388"/>
            <a:ext cx="4440238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07988">
              <a:spcBef>
                <a:spcPct val="0"/>
              </a:spcBef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indent="-196850" defTabSz="407988">
              <a:spcBef>
                <a:spcPct val="0"/>
              </a:spcBef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87375" indent="-195263" defTabSz="407988">
              <a:spcBef>
                <a:spcPct val="0"/>
              </a:spcBef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2638" indent="-195263" defTabSz="407988">
              <a:spcBef>
                <a:spcPct val="0"/>
              </a:spcBef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979488" indent="-196850" defTabSz="407988">
              <a:spcBef>
                <a:spcPct val="0"/>
              </a:spcBef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366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8938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510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082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2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DejaVu Sans" charset="0"/>
              </a:rPr>
              <a:t>Ross D. King</a:t>
            </a:r>
          </a:p>
          <a:p>
            <a:pPr algn="r"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2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DejaVu Sans" charset="0"/>
              </a:rPr>
              <a:t>Department of Computer Science</a:t>
            </a:r>
          </a:p>
          <a:p>
            <a:pPr algn="r"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2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DejaVu Sans" charset="0"/>
              </a:rPr>
              <a:t>Aberystwyth University</a:t>
            </a:r>
          </a:p>
          <a:p>
            <a:pPr algn="r"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kumimoji="0" lang="en-GB" sz="2200" dirty="0" smtClean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DejaVu Sans" charset="0"/>
            </a:endParaRPr>
          </a:p>
          <a:p>
            <a:pPr algn="r"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2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DejaVu Sans" charset="0"/>
              </a:rPr>
              <a:t>rdk@aber.ac.uk</a:t>
            </a:r>
            <a:endParaRPr kumimoji="0" lang="en-GB" sz="2200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DejaVu Sans" charset="0"/>
            </a:endParaRPr>
          </a:p>
        </p:txBody>
      </p:sp>
      <p:sp>
        <p:nvSpPr>
          <p:cNvPr id="904196" name="Text Box 4"/>
          <p:cNvSpPr txBox="1">
            <a:spLocks noChangeArrowheads="1"/>
          </p:cNvSpPr>
          <p:nvPr/>
        </p:nvSpPr>
        <p:spPr bwMode="auto">
          <a:xfrm>
            <a:off x="719138" y="846138"/>
            <a:ext cx="7118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07988">
              <a:spcBef>
                <a:spcPct val="0"/>
              </a:spcBef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indent="-196850" defTabSz="407988">
              <a:spcBef>
                <a:spcPct val="0"/>
              </a:spcBef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87375" indent="-195263" defTabSz="407988">
              <a:spcBef>
                <a:spcPct val="0"/>
              </a:spcBef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2638" indent="-195263" defTabSz="407988">
              <a:spcBef>
                <a:spcPct val="0"/>
              </a:spcBef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979488" indent="-196850" defTabSz="407988">
              <a:spcBef>
                <a:spcPct val="0"/>
              </a:spcBef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366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8938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510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082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DejaVu Sans" charset="0"/>
              </a:rPr>
              <a:t>Automating Biology using </a:t>
            </a:r>
          </a:p>
          <a:p>
            <a:pPr algn="ctr"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DejaVu Sans" charset="0"/>
              </a:rPr>
              <a:t>Robot Scientists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Adam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The Experimental Cycle</a:t>
            </a:r>
          </a:p>
        </p:txBody>
      </p:sp>
      <p:sp>
        <p:nvSpPr>
          <p:cNvPr id="672771" name="Text Box 3"/>
          <p:cNvSpPr txBox="1">
            <a:spLocks noChangeArrowheads="1"/>
          </p:cNvSpPr>
          <p:nvPr/>
        </p:nvSpPr>
        <p:spPr bwMode="auto">
          <a:xfrm>
            <a:off x="755650" y="2205038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Background Knowledge</a:t>
            </a:r>
          </a:p>
        </p:txBody>
      </p:sp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3270250" y="243363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solidFill>
                <a:schemeClr val="tx2"/>
              </a:solidFill>
              <a:cs typeface="+mn-cs"/>
            </a:endParaRPr>
          </a:p>
        </p:txBody>
      </p:sp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7004050" y="23574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Analysis</a:t>
            </a:r>
          </a:p>
        </p:txBody>
      </p:sp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4060825" y="3251200"/>
            <a:ext cx="2362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Consistent</a:t>
            </a:r>
          </a:p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Hypotheses</a:t>
            </a:r>
          </a:p>
        </p:txBody>
      </p:sp>
      <p:sp>
        <p:nvSpPr>
          <p:cNvPr id="672775" name="Text Box 7"/>
          <p:cNvSpPr txBox="1">
            <a:spLocks noChangeArrowheads="1"/>
          </p:cNvSpPr>
          <p:nvPr/>
        </p:nvSpPr>
        <p:spPr bwMode="auto">
          <a:xfrm>
            <a:off x="831850" y="517683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Final Theory</a:t>
            </a:r>
          </a:p>
        </p:txBody>
      </p: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2965450" y="5024438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Experiment(s) selection</a:t>
            </a:r>
          </a:p>
        </p:txBody>
      </p:sp>
      <p:sp>
        <p:nvSpPr>
          <p:cNvPr id="672777" name="Text Box 9"/>
          <p:cNvSpPr txBox="1">
            <a:spLocks noChangeArrowheads="1"/>
          </p:cNvSpPr>
          <p:nvPr/>
        </p:nvSpPr>
        <p:spPr bwMode="auto">
          <a:xfrm>
            <a:off x="5175250" y="5253038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Robot</a:t>
            </a:r>
          </a:p>
        </p:txBody>
      </p:sp>
      <p:sp>
        <p:nvSpPr>
          <p:cNvPr id="672778" name="Text Box 10"/>
          <p:cNvSpPr txBox="1">
            <a:spLocks noChangeArrowheads="1"/>
          </p:cNvSpPr>
          <p:nvPr/>
        </p:nvSpPr>
        <p:spPr bwMode="auto">
          <a:xfrm>
            <a:off x="6089650" y="471963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Experiments(s)</a:t>
            </a:r>
          </a:p>
        </p:txBody>
      </p:sp>
      <p:sp>
        <p:nvSpPr>
          <p:cNvPr id="672779" name="Text Box 11"/>
          <p:cNvSpPr txBox="1">
            <a:spLocks noChangeArrowheads="1"/>
          </p:cNvSpPr>
          <p:nvPr/>
        </p:nvSpPr>
        <p:spPr bwMode="auto">
          <a:xfrm>
            <a:off x="7112000" y="5391150"/>
            <a:ext cx="203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Results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Interpretation</a:t>
            </a:r>
          </a:p>
        </p:txBody>
      </p:sp>
      <p:sp>
        <p:nvSpPr>
          <p:cNvPr id="672780" name="Line 12"/>
          <p:cNvSpPr>
            <a:spLocks noChangeShapeType="1"/>
          </p:cNvSpPr>
          <p:nvPr/>
        </p:nvSpPr>
        <p:spPr bwMode="auto">
          <a:xfrm>
            <a:off x="4179888" y="2965450"/>
            <a:ext cx="0" cy="198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2781" name="Line 13"/>
          <p:cNvSpPr>
            <a:spLocks noChangeShapeType="1"/>
          </p:cNvSpPr>
          <p:nvPr/>
        </p:nvSpPr>
        <p:spPr bwMode="auto">
          <a:xfrm flipH="1">
            <a:off x="6149975" y="2662238"/>
            <a:ext cx="10826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2782" name="Line 14"/>
          <p:cNvSpPr>
            <a:spLocks noChangeShapeType="1"/>
          </p:cNvSpPr>
          <p:nvPr/>
        </p:nvSpPr>
        <p:spPr bwMode="auto">
          <a:xfrm flipH="1">
            <a:off x="2965450" y="548163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2783" name="Line 15"/>
          <p:cNvSpPr>
            <a:spLocks noChangeShapeType="1"/>
          </p:cNvSpPr>
          <p:nvPr/>
        </p:nvSpPr>
        <p:spPr bwMode="auto">
          <a:xfrm>
            <a:off x="2736850" y="26622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2784" name="Line 16"/>
          <p:cNvSpPr>
            <a:spLocks noChangeShapeType="1"/>
          </p:cNvSpPr>
          <p:nvPr/>
        </p:nvSpPr>
        <p:spPr bwMode="auto">
          <a:xfrm>
            <a:off x="4946650" y="54816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2785" name="Line 17"/>
          <p:cNvSpPr>
            <a:spLocks noChangeShapeType="1"/>
          </p:cNvSpPr>
          <p:nvPr/>
        </p:nvSpPr>
        <p:spPr bwMode="auto">
          <a:xfrm>
            <a:off x="6546850" y="5481638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2786" name="Line 18"/>
          <p:cNvSpPr>
            <a:spLocks noChangeShapeType="1"/>
          </p:cNvSpPr>
          <p:nvPr/>
        </p:nvSpPr>
        <p:spPr bwMode="auto">
          <a:xfrm flipV="1">
            <a:off x="8223250" y="2890838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2787" name="Oval 19"/>
          <p:cNvSpPr>
            <a:spLocks noChangeArrowheads="1"/>
          </p:cNvSpPr>
          <p:nvPr/>
        </p:nvSpPr>
        <p:spPr bwMode="auto">
          <a:xfrm>
            <a:off x="5556250" y="5253038"/>
            <a:ext cx="9144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2788" name="Text Box 20"/>
          <p:cNvSpPr txBox="1">
            <a:spLocks noChangeArrowheads="1"/>
          </p:cNvSpPr>
          <p:nvPr/>
        </p:nvSpPr>
        <p:spPr bwMode="auto">
          <a:xfrm>
            <a:off x="1524000" y="1905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cs typeface="+mn-cs"/>
            </a:endParaRPr>
          </a:p>
        </p:txBody>
      </p:sp>
      <p:sp>
        <p:nvSpPr>
          <p:cNvPr id="672789" name="Line 21"/>
          <p:cNvSpPr>
            <a:spLocks noChangeShapeType="1"/>
          </p:cNvSpPr>
          <p:nvPr/>
        </p:nvSpPr>
        <p:spPr bwMode="auto">
          <a:xfrm flipV="1">
            <a:off x="1901825" y="3106738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2790" name="Rectangle 22"/>
          <p:cNvSpPr>
            <a:spLocks noChangeArrowheads="1"/>
          </p:cNvSpPr>
          <p:nvPr/>
        </p:nvSpPr>
        <p:spPr bwMode="auto">
          <a:xfrm>
            <a:off x="3270250" y="2386013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Hypothesis Formation</a:t>
            </a:r>
            <a:endParaRPr kumimoji="0" lang="en-GB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The Application Domain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88363" cy="4114800"/>
          </a:xfrm>
        </p:spPr>
        <p:txBody>
          <a:bodyPr/>
          <a:lstStyle/>
          <a:p>
            <a:pPr>
              <a:spcBef>
                <a:spcPct val="55000"/>
              </a:spcBef>
            </a:pPr>
            <a:r>
              <a:rPr lang="en-US">
                <a:latin typeface="Arial" charset="0"/>
                <a:ea typeface="ＭＳ Ｐゴシック" charset="0"/>
              </a:rPr>
              <a:t>Functional genomics</a:t>
            </a:r>
          </a:p>
          <a:p>
            <a:pPr>
              <a:spcBef>
                <a:spcPct val="55000"/>
              </a:spcBef>
            </a:pPr>
            <a:r>
              <a:rPr lang="en-US">
                <a:latin typeface="Arial" charset="0"/>
                <a:ea typeface="ＭＳ Ｐゴシック" charset="0"/>
              </a:rPr>
              <a:t>In yeast (</a:t>
            </a:r>
            <a:r>
              <a:rPr lang="en-US" i="1">
                <a:latin typeface="Arial" charset="0"/>
                <a:ea typeface="ＭＳ Ｐゴシック" charset="0"/>
              </a:rPr>
              <a:t>S. cerevisiae</a:t>
            </a:r>
            <a:r>
              <a:rPr lang="en-US">
                <a:latin typeface="Arial" charset="0"/>
                <a:ea typeface="ＭＳ Ｐゴシック" charset="0"/>
              </a:rPr>
              <a:t>) ~15% of the 6,000 genes still have no known function.</a:t>
            </a:r>
          </a:p>
          <a:p>
            <a:pPr>
              <a:spcBef>
                <a:spcPct val="55000"/>
              </a:spcBef>
            </a:pPr>
            <a:r>
              <a:rPr lang="en-US">
                <a:latin typeface="Arial" charset="0"/>
                <a:ea typeface="ＭＳ Ｐゴシック" charset="0"/>
              </a:rPr>
              <a:t>EUROFAN 2 made all viable single deletant strains.</a:t>
            </a:r>
          </a:p>
          <a:p>
            <a:pPr>
              <a:spcBef>
                <a:spcPct val="55000"/>
              </a:spcBef>
            </a:pPr>
            <a:r>
              <a:rPr lang="en-US" u="sng">
                <a:latin typeface="Arial" charset="0"/>
                <a:ea typeface="ＭＳ Ｐゴシック" charset="0"/>
              </a:rPr>
              <a:t>Task</a:t>
            </a:r>
            <a:r>
              <a:rPr lang="en-US">
                <a:latin typeface="Arial" charset="0"/>
                <a:ea typeface="ＭＳ Ｐゴシック" charset="0"/>
              </a:rPr>
              <a:t> to determine the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function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of a gene by growth experiments.</a:t>
            </a: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Logical Cell Model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41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We have developed a logical formalism for modelling metabolic pathways (encoded in Prolog).  This is essentially a directed labeled hyper-graph: with metabolites as nodes and enzymes as arcs. </a:t>
            </a:r>
            <a:endParaRPr lang="en-US" i="1" u="sng">
              <a:latin typeface="Arial" charset="0"/>
              <a:ea typeface="ＭＳ Ｐゴシック" charset="0"/>
            </a:endParaRPr>
          </a:p>
          <a:p>
            <a:pPr algn="ctr">
              <a:buFont typeface="Monotype Sorts" charset="0"/>
              <a:buNone/>
            </a:pPr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If a path can be found from cell inputs (metabolites in the growth medium) to all the cell outputs (essential compounds) then the cell can grow.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1300"/>
            <a:ext cx="8001000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3011" name="Text Box 3"/>
          <p:cNvSpPr txBox="1">
            <a:spLocks noChangeArrowheads="1"/>
          </p:cNvSpPr>
          <p:nvPr/>
        </p:nvSpPr>
        <p:spPr bwMode="auto">
          <a:xfrm>
            <a:off x="6477000" y="1219200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solidFill>
                <a:schemeClr val="accent2"/>
              </a:solidFill>
              <a:cs typeface="+mn-cs"/>
            </a:endParaRP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7010400" y="2057400"/>
            <a:ext cx="2730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ß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40763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Genome Scale Model of </a:t>
            </a:r>
            <a:br>
              <a:rPr lang="en-US">
                <a:latin typeface="Times New Roman" charset="0"/>
                <a:ea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</a:rPr>
              <a:t>Yeast Metabolism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610600" cy="41148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>
                <a:latin typeface="Arial" charset="0"/>
                <a:ea typeface="ＭＳ Ｐゴシック" charset="0"/>
              </a:rPr>
              <a:t>It covers most of what is known about yeast metabolism.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>
                <a:latin typeface="Arial" charset="0"/>
                <a:ea typeface="ＭＳ Ｐゴシック" charset="0"/>
              </a:rPr>
              <a:t>Includes 1,166 ORFs (940 known, 226 inferred).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>
                <a:latin typeface="Arial" charset="0"/>
                <a:ea typeface="ＭＳ Ｐゴシック" charset="0"/>
              </a:rPr>
              <a:t>Growth if path from growth medium to defined end-points.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>
                <a:latin typeface="Arial" charset="0"/>
                <a:ea typeface="ＭＳ Ｐゴシック" charset="0"/>
              </a:rPr>
              <a:t>State-of-the-art accuracy in predicting cell viability.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en-US">
              <a:latin typeface="Arial" charset="0"/>
              <a:ea typeface="ＭＳ Ｐゴシック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>
                <a:latin typeface="Arial" charset="0"/>
                <a:ea typeface="ＭＳ Ｐゴシック" charset="0"/>
              </a:rPr>
              <a:t>Now integrated with Yeast 4.0.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The Experimental Cycle</a:t>
            </a:r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755650" y="2205038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Background Knowledge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3270250" y="243363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solidFill>
                <a:schemeClr val="tx2"/>
              </a:solidFill>
              <a:cs typeface="+mn-cs"/>
            </a:endParaRPr>
          </a:p>
        </p:txBody>
      </p:sp>
      <p:sp>
        <p:nvSpPr>
          <p:cNvPr id="685061" name="Text Box 5"/>
          <p:cNvSpPr txBox="1">
            <a:spLocks noChangeArrowheads="1"/>
          </p:cNvSpPr>
          <p:nvPr/>
        </p:nvSpPr>
        <p:spPr bwMode="auto">
          <a:xfrm>
            <a:off x="7004050" y="23574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Analysis</a:t>
            </a:r>
          </a:p>
        </p:txBody>
      </p:sp>
      <p:sp>
        <p:nvSpPr>
          <p:cNvPr id="685062" name="Text Box 6"/>
          <p:cNvSpPr txBox="1">
            <a:spLocks noChangeArrowheads="1"/>
          </p:cNvSpPr>
          <p:nvPr/>
        </p:nvSpPr>
        <p:spPr bwMode="auto">
          <a:xfrm>
            <a:off x="4060825" y="3251200"/>
            <a:ext cx="2362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Consistent</a:t>
            </a:r>
          </a:p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Hypotheses</a:t>
            </a: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831850" y="517683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Final Theory</a:t>
            </a:r>
          </a:p>
        </p:txBody>
      </p:sp>
      <p:sp>
        <p:nvSpPr>
          <p:cNvPr id="685064" name="Text Box 8"/>
          <p:cNvSpPr txBox="1">
            <a:spLocks noChangeArrowheads="1"/>
          </p:cNvSpPr>
          <p:nvPr/>
        </p:nvSpPr>
        <p:spPr bwMode="auto">
          <a:xfrm>
            <a:off x="2965450" y="5024438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Experiment(s) selection</a:t>
            </a:r>
          </a:p>
        </p:txBody>
      </p:sp>
      <p:sp>
        <p:nvSpPr>
          <p:cNvPr id="685065" name="Text Box 9"/>
          <p:cNvSpPr txBox="1">
            <a:spLocks noChangeArrowheads="1"/>
          </p:cNvSpPr>
          <p:nvPr/>
        </p:nvSpPr>
        <p:spPr bwMode="auto">
          <a:xfrm>
            <a:off x="5175250" y="5253038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Robot</a:t>
            </a:r>
          </a:p>
        </p:txBody>
      </p:sp>
      <p:sp>
        <p:nvSpPr>
          <p:cNvPr id="685066" name="Text Box 10"/>
          <p:cNvSpPr txBox="1">
            <a:spLocks noChangeArrowheads="1"/>
          </p:cNvSpPr>
          <p:nvPr/>
        </p:nvSpPr>
        <p:spPr bwMode="auto">
          <a:xfrm>
            <a:off x="6089650" y="471963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Experiments(s)</a:t>
            </a:r>
          </a:p>
        </p:txBody>
      </p:sp>
      <p:sp>
        <p:nvSpPr>
          <p:cNvPr id="685067" name="Text Box 11"/>
          <p:cNvSpPr txBox="1">
            <a:spLocks noChangeArrowheads="1"/>
          </p:cNvSpPr>
          <p:nvPr/>
        </p:nvSpPr>
        <p:spPr bwMode="auto">
          <a:xfrm>
            <a:off x="6992938" y="5319713"/>
            <a:ext cx="2151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Results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Interpretation</a:t>
            </a:r>
          </a:p>
        </p:txBody>
      </p:sp>
      <p:sp>
        <p:nvSpPr>
          <p:cNvPr id="685068" name="Line 12"/>
          <p:cNvSpPr>
            <a:spLocks noChangeShapeType="1"/>
          </p:cNvSpPr>
          <p:nvPr/>
        </p:nvSpPr>
        <p:spPr bwMode="auto">
          <a:xfrm>
            <a:off x="4179888" y="2965450"/>
            <a:ext cx="0" cy="198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5069" name="Line 13"/>
          <p:cNvSpPr>
            <a:spLocks noChangeShapeType="1"/>
          </p:cNvSpPr>
          <p:nvPr/>
        </p:nvSpPr>
        <p:spPr bwMode="auto">
          <a:xfrm flipH="1">
            <a:off x="6149975" y="2662238"/>
            <a:ext cx="10826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5070" name="Line 14"/>
          <p:cNvSpPr>
            <a:spLocks noChangeShapeType="1"/>
          </p:cNvSpPr>
          <p:nvPr/>
        </p:nvSpPr>
        <p:spPr bwMode="auto">
          <a:xfrm flipH="1">
            <a:off x="2965450" y="548163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5071" name="Line 15"/>
          <p:cNvSpPr>
            <a:spLocks noChangeShapeType="1"/>
          </p:cNvSpPr>
          <p:nvPr/>
        </p:nvSpPr>
        <p:spPr bwMode="auto">
          <a:xfrm>
            <a:off x="2736850" y="26622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5072" name="Line 16"/>
          <p:cNvSpPr>
            <a:spLocks noChangeShapeType="1"/>
          </p:cNvSpPr>
          <p:nvPr/>
        </p:nvSpPr>
        <p:spPr bwMode="auto">
          <a:xfrm>
            <a:off x="4946650" y="54816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5073" name="Line 17"/>
          <p:cNvSpPr>
            <a:spLocks noChangeShapeType="1"/>
          </p:cNvSpPr>
          <p:nvPr/>
        </p:nvSpPr>
        <p:spPr bwMode="auto">
          <a:xfrm>
            <a:off x="6546850" y="5481638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5074" name="Line 18"/>
          <p:cNvSpPr>
            <a:spLocks noChangeShapeType="1"/>
          </p:cNvSpPr>
          <p:nvPr/>
        </p:nvSpPr>
        <p:spPr bwMode="auto">
          <a:xfrm flipV="1">
            <a:off x="8223250" y="2890838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5075" name="Oval 19"/>
          <p:cNvSpPr>
            <a:spLocks noChangeArrowheads="1"/>
          </p:cNvSpPr>
          <p:nvPr/>
        </p:nvSpPr>
        <p:spPr bwMode="auto">
          <a:xfrm>
            <a:off x="5556250" y="5253038"/>
            <a:ext cx="9144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5076" name="Text Box 20"/>
          <p:cNvSpPr txBox="1">
            <a:spLocks noChangeArrowheads="1"/>
          </p:cNvSpPr>
          <p:nvPr/>
        </p:nvSpPr>
        <p:spPr bwMode="auto">
          <a:xfrm>
            <a:off x="1524000" y="1905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cs typeface="+mn-cs"/>
            </a:endParaRPr>
          </a:p>
        </p:txBody>
      </p:sp>
      <p:sp>
        <p:nvSpPr>
          <p:cNvPr id="685077" name="Line 21"/>
          <p:cNvSpPr>
            <a:spLocks noChangeShapeType="1"/>
          </p:cNvSpPr>
          <p:nvPr/>
        </p:nvSpPr>
        <p:spPr bwMode="auto">
          <a:xfrm flipV="1">
            <a:off x="1901825" y="3106738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5078" name="Rectangle 22"/>
          <p:cNvSpPr>
            <a:spLocks noChangeArrowheads="1"/>
          </p:cNvSpPr>
          <p:nvPr/>
        </p:nvSpPr>
        <p:spPr bwMode="auto">
          <a:xfrm>
            <a:off x="3270250" y="2386013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Hypothesis Formation</a:t>
            </a:r>
            <a:endParaRPr kumimoji="0" lang="en-GB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Locally Orphan Enzymes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6113"/>
            <a:ext cx="8610600" cy="460851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Adam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model of yeast metabolism has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locally orphan enzymes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these catalyse </a:t>
            </a:r>
            <a:r>
              <a:rPr lang="en-GB" altLang="ja-JP">
                <a:latin typeface="Arial" charset="0"/>
                <a:ea typeface="ＭＳ Ｐゴシック" charset="0"/>
              </a:rPr>
              <a:t>biochemical reactions known to be in yeast, but for which the coding genes are unknown.</a:t>
            </a:r>
            <a:endParaRPr lang="en-US" altLang="ja-JP">
              <a:latin typeface="Arial" charset="0"/>
              <a:ea typeface="ＭＳ Ｐゴシック" charset="0"/>
            </a:endParaRPr>
          </a:p>
          <a:p>
            <a:endParaRPr lang="en-US" sz="1400">
              <a:latin typeface="Arial" charset="0"/>
              <a:ea typeface="ＭＳ Ｐゴシック" charset="0"/>
            </a:endParaRPr>
          </a:p>
          <a:p>
            <a:endParaRPr lang="en-US" sz="1400">
              <a:latin typeface="Arial" charset="0"/>
              <a:ea typeface="ＭＳ Ｐゴシック" charset="0"/>
            </a:endParaRPr>
          </a:p>
          <a:p>
            <a:endParaRPr lang="en-US" sz="800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Adam uses bioinformatic methods to abduce genes which could encode these orphan enzymes - hypotheses.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3375" indent="-333375" defTabSz="449263">
              <a:buFont typeface="Monotype Sor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>
                <a:cs typeface="+mn-cs"/>
              </a:rPr>
              <a:t> </a:t>
            </a:r>
          </a:p>
        </p:txBody>
      </p:sp>
      <p:sp>
        <p:nvSpPr>
          <p:cNvPr id="695299" name="AutoShape 3"/>
          <p:cNvSpPr>
            <a:spLocks noChangeArrowheads="1"/>
          </p:cNvSpPr>
          <p:nvPr/>
        </p:nvSpPr>
        <p:spPr bwMode="auto">
          <a:xfrm>
            <a:off x="1328738" y="2971800"/>
            <a:ext cx="1744662" cy="1522413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00" name="Text Box 4"/>
          <p:cNvSpPr txBox="1">
            <a:spLocks noChangeArrowheads="1"/>
          </p:cNvSpPr>
          <p:nvPr/>
        </p:nvSpPr>
        <p:spPr bwMode="auto">
          <a:xfrm>
            <a:off x="1143000" y="3468688"/>
            <a:ext cx="1703388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kumimoji="0" lang="en-GB" sz="1400" b="1" smtClean="0">
                <a:solidFill>
                  <a:srgbClr val="000000"/>
                </a:solidFill>
                <a:latin typeface="Arial" charset="0"/>
                <a:cs typeface="+mn-cs"/>
              </a:rPr>
              <a:t>Bioinformatics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kumimoji="0" lang="en-GB" sz="1400" b="1" smtClean="0">
                <a:solidFill>
                  <a:srgbClr val="000000"/>
                </a:solidFill>
                <a:latin typeface="Arial" charset="0"/>
                <a:cs typeface="+mn-cs"/>
              </a:rPr>
              <a:t>Database</a:t>
            </a:r>
            <a:endParaRPr kumimoji="0" lang="en-GB" sz="1400" b="1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56324" name="Group 5"/>
          <p:cNvGrpSpPr>
            <a:grpSpLocks/>
          </p:cNvGrpSpPr>
          <p:nvPr/>
        </p:nvGrpSpPr>
        <p:grpSpPr bwMode="auto">
          <a:xfrm>
            <a:off x="3711575" y="3014663"/>
            <a:ext cx="652463" cy="1495425"/>
            <a:chOff x="2338" y="1899"/>
            <a:chExt cx="411" cy="942"/>
          </a:xfrm>
        </p:grpSpPr>
        <p:sp>
          <p:nvSpPr>
            <p:cNvPr id="695302" name="Oval 6"/>
            <p:cNvSpPr>
              <a:spLocks noChangeArrowheads="1"/>
            </p:cNvSpPr>
            <p:nvPr/>
          </p:nvSpPr>
          <p:spPr bwMode="auto">
            <a:xfrm>
              <a:off x="2667" y="2325"/>
              <a:ext cx="83" cy="85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5303" name="Line 7"/>
            <p:cNvSpPr>
              <a:spLocks noChangeShapeType="1"/>
            </p:cNvSpPr>
            <p:nvPr/>
          </p:nvSpPr>
          <p:spPr bwMode="auto">
            <a:xfrm>
              <a:off x="2338" y="1899"/>
              <a:ext cx="329" cy="42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5304" name="Line 8"/>
            <p:cNvSpPr>
              <a:spLocks noChangeShapeType="1"/>
            </p:cNvSpPr>
            <p:nvPr/>
          </p:nvSpPr>
          <p:spPr bwMode="auto">
            <a:xfrm flipV="1">
              <a:off x="2338" y="2405"/>
              <a:ext cx="329" cy="4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95305" name="Oval 9"/>
          <p:cNvSpPr>
            <a:spLocks noChangeArrowheads="1"/>
          </p:cNvSpPr>
          <p:nvPr/>
        </p:nvSpPr>
        <p:spPr bwMode="auto">
          <a:xfrm flipH="1">
            <a:off x="5411788" y="3690938"/>
            <a:ext cx="131762" cy="136525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06" name="Line 10"/>
          <p:cNvSpPr>
            <a:spLocks noChangeShapeType="1"/>
          </p:cNvSpPr>
          <p:nvPr/>
        </p:nvSpPr>
        <p:spPr bwMode="auto">
          <a:xfrm flipH="1">
            <a:off x="5534025" y="3014663"/>
            <a:ext cx="541338" cy="6762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07" name="Line 11"/>
          <p:cNvSpPr>
            <a:spLocks noChangeShapeType="1"/>
          </p:cNvSpPr>
          <p:nvPr/>
        </p:nvSpPr>
        <p:spPr bwMode="auto">
          <a:xfrm flipH="1" flipV="1">
            <a:off x="5534025" y="3817938"/>
            <a:ext cx="541338" cy="6953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08" name="Line 12"/>
          <p:cNvSpPr>
            <a:spLocks noChangeShapeType="1"/>
          </p:cNvSpPr>
          <p:nvPr/>
        </p:nvSpPr>
        <p:spPr bwMode="auto">
          <a:xfrm>
            <a:off x="4376738" y="3741738"/>
            <a:ext cx="1028700" cy="1587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09" name="Text Box 13"/>
          <p:cNvSpPr txBox="1">
            <a:spLocks noChangeArrowheads="1"/>
          </p:cNvSpPr>
          <p:nvPr/>
        </p:nvSpPr>
        <p:spPr bwMode="auto">
          <a:xfrm>
            <a:off x="4673600" y="3698875"/>
            <a:ext cx="2921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kumimoji="0" lang="en-GB" sz="1600" b="1" smtClean="0">
                <a:solidFill>
                  <a:srgbClr val="000000"/>
                </a:solidFill>
                <a:cs typeface="+mn-cs"/>
              </a:rPr>
              <a:t>?</a:t>
            </a:r>
          </a:p>
        </p:txBody>
      </p:sp>
      <p:sp>
        <p:nvSpPr>
          <p:cNvPr id="695310" name="AutoShape 14"/>
          <p:cNvSpPr>
            <a:spLocks noChangeArrowheads="1"/>
          </p:cNvSpPr>
          <p:nvPr/>
        </p:nvSpPr>
        <p:spPr bwMode="auto">
          <a:xfrm>
            <a:off x="3954463" y="1666875"/>
            <a:ext cx="1839912" cy="1023938"/>
          </a:xfrm>
          <a:prstGeom prst="horizontalScroll">
            <a:avLst>
              <a:gd name="adj" fmla="val 12500"/>
            </a:avLst>
          </a:prstGeom>
          <a:solidFill>
            <a:srgbClr val="00CCFF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11" name="Text Box 15"/>
          <p:cNvSpPr txBox="1">
            <a:spLocks noChangeArrowheads="1"/>
          </p:cNvSpPr>
          <p:nvPr/>
        </p:nvSpPr>
        <p:spPr bwMode="auto">
          <a:xfrm>
            <a:off x="4206875" y="1817688"/>
            <a:ext cx="1436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kumimoji="0" lang="en-GB" sz="1600" smtClean="0">
                <a:solidFill>
                  <a:srgbClr val="000000"/>
                </a:solidFill>
                <a:latin typeface="Arial" charset="0"/>
                <a:cs typeface="+mn-cs"/>
              </a:rPr>
              <a:t>Model of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kumimoji="0" lang="en-GB" sz="1600" smtClean="0">
                <a:solidFill>
                  <a:srgbClr val="000000"/>
                </a:solidFill>
                <a:latin typeface="Arial" charset="0"/>
                <a:cs typeface="+mn-cs"/>
              </a:rPr>
              <a:t>Metabolism</a:t>
            </a:r>
            <a:endParaRPr kumimoji="0" lang="en-GB" sz="16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95312" name="AutoShape 16"/>
          <p:cNvSpPr>
            <a:spLocks/>
          </p:cNvSpPr>
          <p:nvPr/>
        </p:nvSpPr>
        <p:spPr bwMode="auto">
          <a:xfrm rot="5400000" flipV="1">
            <a:off x="4823619" y="1529557"/>
            <a:ext cx="161925" cy="2630487"/>
          </a:xfrm>
          <a:prstGeom prst="leftBrace">
            <a:avLst>
              <a:gd name="adj1" fmla="val 135376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13" name="Text Box 17"/>
          <p:cNvSpPr txBox="1">
            <a:spLocks noChangeArrowheads="1"/>
          </p:cNvSpPr>
          <p:nvPr/>
        </p:nvSpPr>
        <p:spPr bwMode="auto">
          <a:xfrm>
            <a:off x="2371725" y="2165350"/>
            <a:ext cx="1376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Helvetica" charset="0"/>
              <a:buNone/>
              <a:defRPr/>
            </a:pPr>
            <a:r>
              <a:rPr kumimoji="0" lang="en-GB" sz="1400" b="1" smtClean="0">
                <a:solidFill>
                  <a:srgbClr val="000000"/>
                </a:solidFill>
                <a:latin typeface="Arial" charset="0"/>
                <a:cs typeface="+mn-cs"/>
              </a:rPr>
              <a:t>Hypothesis</a:t>
            </a:r>
          </a:p>
          <a:p>
            <a:pPr algn="ctr">
              <a:buClr>
                <a:srgbClr val="000000"/>
              </a:buClr>
              <a:buSzPct val="100000"/>
              <a:buFont typeface="Helvetica" charset="0"/>
              <a:buNone/>
              <a:defRPr/>
            </a:pPr>
            <a:r>
              <a:rPr kumimoji="0" lang="en-GB" sz="1400" b="1" smtClean="0">
                <a:solidFill>
                  <a:srgbClr val="000000"/>
                </a:solidFill>
                <a:latin typeface="Arial" charset="0"/>
                <a:cs typeface="+mn-cs"/>
              </a:rPr>
              <a:t>Formation</a:t>
            </a:r>
          </a:p>
        </p:txBody>
      </p:sp>
      <p:sp>
        <p:nvSpPr>
          <p:cNvPr id="695314" name="Text Box 18"/>
          <p:cNvSpPr txBox="1">
            <a:spLocks noChangeArrowheads="1"/>
          </p:cNvSpPr>
          <p:nvPr/>
        </p:nvSpPr>
        <p:spPr bwMode="auto">
          <a:xfrm>
            <a:off x="5778500" y="2063750"/>
            <a:ext cx="13668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Helvetica" charset="0"/>
              <a:buNone/>
              <a:defRPr/>
            </a:pPr>
            <a:r>
              <a:rPr kumimoji="0" lang="en-GB" sz="1400" b="1" smtClean="0">
                <a:solidFill>
                  <a:srgbClr val="000000"/>
                </a:solidFill>
                <a:latin typeface="Arial" charset="0"/>
                <a:cs typeface="+mn-cs"/>
              </a:rPr>
              <a:t>Experiment</a:t>
            </a:r>
          </a:p>
          <a:p>
            <a:pPr algn="ctr">
              <a:buClr>
                <a:srgbClr val="000000"/>
              </a:buClr>
              <a:buSzPct val="100000"/>
              <a:buFont typeface="Helvetica" charset="0"/>
              <a:buNone/>
              <a:defRPr/>
            </a:pPr>
            <a:r>
              <a:rPr kumimoji="0" lang="en-GB" sz="1400" b="1" smtClean="0">
                <a:solidFill>
                  <a:srgbClr val="000000"/>
                </a:solidFill>
                <a:latin typeface="Arial" charset="0"/>
                <a:cs typeface="+mn-cs"/>
              </a:rPr>
              <a:t>Formation</a:t>
            </a:r>
            <a:endParaRPr kumimoji="0" lang="en-GB" sz="1400" b="1" smtClean="0">
              <a:solidFill>
                <a:srgbClr val="000000"/>
              </a:solidFill>
              <a:latin typeface="Helvetica" charset="0"/>
              <a:cs typeface="+mn-cs"/>
            </a:endParaRPr>
          </a:p>
        </p:txBody>
      </p:sp>
      <p:sp>
        <p:nvSpPr>
          <p:cNvPr id="695315" name="Freeform 19"/>
          <p:cNvSpPr>
            <a:spLocks/>
          </p:cNvSpPr>
          <p:nvPr/>
        </p:nvSpPr>
        <p:spPr bwMode="auto">
          <a:xfrm>
            <a:off x="2295525" y="2065338"/>
            <a:ext cx="1641475" cy="977900"/>
          </a:xfrm>
          <a:custGeom>
            <a:avLst/>
            <a:gdLst>
              <a:gd name="T0" fmla="*/ 0 w 1560"/>
              <a:gd name="T1" fmla="*/ 866 h 866"/>
              <a:gd name="T2" fmla="*/ 270 w 1560"/>
              <a:gd name="T3" fmla="*/ 139 h 866"/>
              <a:gd name="T4" fmla="*/ 1560 w 1560"/>
              <a:gd name="T5" fmla="*/ 34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0" h="866">
                <a:moveTo>
                  <a:pt x="0" y="866"/>
                </a:moveTo>
                <a:cubicBezTo>
                  <a:pt x="5" y="572"/>
                  <a:pt x="10" y="278"/>
                  <a:pt x="270" y="139"/>
                </a:cubicBezTo>
                <a:cubicBezTo>
                  <a:pt x="530" y="0"/>
                  <a:pt x="1045" y="17"/>
                  <a:pt x="1560" y="34"/>
                </a:cubicBezTo>
              </a:path>
            </a:pathLst>
          </a:custGeom>
          <a:noFill/>
          <a:ln w="12573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16" name="Freeform 20"/>
          <p:cNvSpPr>
            <a:spLocks/>
          </p:cNvSpPr>
          <p:nvPr/>
        </p:nvSpPr>
        <p:spPr bwMode="auto">
          <a:xfrm>
            <a:off x="5786438" y="1905000"/>
            <a:ext cx="1444625" cy="1214438"/>
          </a:xfrm>
          <a:custGeom>
            <a:avLst/>
            <a:gdLst>
              <a:gd name="T0" fmla="*/ 0 w 1373"/>
              <a:gd name="T1" fmla="*/ 108 h 1076"/>
              <a:gd name="T2" fmla="*/ 1088 w 1373"/>
              <a:gd name="T3" fmla="*/ 161 h 1076"/>
              <a:gd name="T4" fmla="*/ 1373 w 1373"/>
              <a:gd name="T5" fmla="*/ 1076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3" h="1076">
                <a:moveTo>
                  <a:pt x="0" y="108"/>
                </a:moveTo>
                <a:cubicBezTo>
                  <a:pt x="429" y="54"/>
                  <a:pt x="859" y="0"/>
                  <a:pt x="1088" y="161"/>
                </a:cubicBezTo>
                <a:cubicBezTo>
                  <a:pt x="1317" y="322"/>
                  <a:pt x="1345" y="699"/>
                  <a:pt x="1373" y="1076"/>
                </a:cubicBezTo>
              </a:path>
            </a:pathLst>
          </a:custGeom>
          <a:noFill/>
          <a:ln w="1257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17" name="Freeform 21"/>
          <p:cNvSpPr>
            <a:spLocks/>
          </p:cNvSpPr>
          <p:nvPr/>
        </p:nvSpPr>
        <p:spPr bwMode="auto">
          <a:xfrm>
            <a:off x="4902200" y="4103688"/>
            <a:ext cx="2554288" cy="1020762"/>
          </a:xfrm>
          <a:custGeom>
            <a:avLst/>
            <a:gdLst>
              <a:gd name="T0" fmla="*/ 2250 w 2426"/>
              <a:gd name="T1" fmla="*/ 285 h 905"/>
              <a:gd name="T2" fmla="*/ 2137 w 2426"/>
              <a:gd name="T3" fmla="*/ 750 h 905"/>
              <a:gd name="T4" fmla="*/ 517 w 2426"/>
              <a:gd name="T5" fmla="*/ 780 h 905"/>
              <a:gd name="T6" fmla="*/ 0 w 2426"/>
              <a:gd name="T7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26" h="905">
                <a:moveTo>
                  <a:pt x="2250" y="285"/>
                </a:moveTo>
                <a:cubicBezTo>
                  <a:pt x="2338" y="476"/>
                  <a:pt x="2426" y="667"/>
                  <a:pt x="2137" y="750"/>
                </a:cubicBezTo>
                <a:cubicBezTo>
                  <a:pt x="1848" y="833"/>
                  <a:pt x="873" y="905"/>
                  <a:pt x="517" y="780"/>
                </a:cubicBezTo>
                <a:cubicBezTo>
                  <a:pt x="161" y="655"/>
                  <a:pt x="80" y="327"/>
                  <a:pt x="0" y="0"/>
                </a:cubicBezTo>
              </a:path>
            </a:pathLst>
          </a:custGeom>
          <a:noFill/>
          <a:ln w="12573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18" name="Text Box 22"/>
          <p:cNvSpPr txBox="1">
            <a:spLocks noChangeArrowheads="1"/>
          </p:cNvSpPr>
          <p:nvPr/>
        </p:nvSpPr>
        <p:spPr bwMode="auto">
          <a:xfrm>
            <a:off x="5233988" y="4576763"/>
            <a:ext cx="1925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Helvetica" charset="0"/>
              <a:buNone/>
              <a:defRPr/>
            </a:pPr>
            <a:r>
              <a:rPr kumimoji="0" lang="en-GB" sz="1400" b="1" smtClean="0">
                <a:solidFill>
                  <a:schemeClr val="tx2"/>
                </a:solidFill>
                <a:latin typeface="Arial" charset="0"/>
                <a:cs typeface="+mn-cs"/>
              </a:rPr>
              <a:t>Gene Identification</a:t>
            </a:r>
          </a:p>
        </p:txBody>
      </p:sp>
      <p:sp>
        <p:nvSpPr>
          <p:cNvPr id="695319" name="Text Box 23"/>
          <p:cNvSpPr txBox="1">
            <a:spLocks noChangeArrowheads="1"/>
          </p:cNvSpPr>
          <p:nvPr/>
        </p:nvSpPr>
        <p:spPr bwMode="auto">
          <a:xfrm>
            <a:off x="4318000" y="3311525"/>
            <a:ext cx="11509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Helvetica" charset="0"/>
              <a:buNone/>
              <a:defRPr/>
            </a:pPr>
            <a:r>
              <a:rPr kumimoji="0" lang="en-GB" sz="1400" b="1" smtClean="0">
                <a:solidFill>
                  <a:srgbClr val="000000"/>
                </a:solidFill>
                <a:latin typeface="Arial" charset="0"/>
                <a:cs typeface="+mn-cs"/>
              </a:rPr>
              <a:t>REACTION</a:t>
            </a:r>
            <a:endParaRPr kumimoji="0" lang="en-GB" sz="1400" smtClean="0">
              <a:solidFill>
                <a:srgbClr val="000000"/>
              </a:solidFill>
              <a:latin typeface="Helvetica" charset="0"/>
              <a:cs typeface="+mn-cs"/>
            </a:endParaRPr>
          </a:p>
        </p:txBody>
      </p:sp>
      <p:sp>
        <p:nvSpPr>
          <p:cNvPr id="695320" name="AutoShape 24"/>
          <p:cNvSpPr>
            <a:spLocks noChangeArrowheads="1"/>
          </p:cNvSpPr>
          <p:nvPr/>
        </p:nvSpPr>
        <p:spPr bwMode="auto">
          <a:xfrm>
            <a:off x="6672263" y="3324225"/>
            <a:ext cx="1081087" cy="790575"/>
          </a:xfrm>
          <a:prstGeom prst="lightningBolt">
            <a:avLst/>
          </a:prstGeom>
          <a:solidFill>
            <a:srgbClr val="00CC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21" name="Text Box 25"/>
          <p:cNvSpPr txBox="1">
            <a:spLocks noChangeArrowheads="1"/>
          </p:cNvSpPr>
          <p:nvPr/>
        </p:nvSpPr>
        <p:spPr bwMode="auto">
          <a:xfrm>
            <a:off x="6672263" y="411480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49263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875"/>
              </a:spcBef>
              <a:buClr>
                <a:srgbClr val="000000"/>
              </a:buClr>
              <a:buSzPct val="100000"/>
              <a:buFont typeface="Helvetica" charset="0"/>
              <a:buNone/>
              <a:defRPr/>
            </a:pPr>
            <a:r>
              <a:rPr kumimoji="0" lang="en-GB" sz="1400" b="1" smtClean="0">
                <a:solidFill>
                  <a:srgbClr val="000000"/>
                </a:solidFill>
                <a:latin typeface="Helvetica" charset="0"/>
                <a:cs typeface="+mn-cs"/>
              </a:rPr>
              <a:t>Experiment</a:t>
            </a:r>
          </a:p>
        </p:txBody>
      </p:sp>
      <p:sp>
        <p:nvSpPr>
          <p:cNvPr id="695322" name="Text Box 26"/>
          <p:cNvSpPr txBox="1">
            <a:spLocks noChangeArrowheads="1"/>
          </p:cNvSpPr>
          <p:nvPr/>
        </p:nvSpPr>
        <p:spPr bwMode="auto">
          <a:xfrm>
            <a:off x="1295400" y="5334000"/>
            <a:ext cx="13716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5663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kumimoji="0" lang="en-GB">
              <a:solidFill>
                <a:schemeClr val="bg1"/>
              </a:solidFill>
              <a:cs typeface="+mn-cs"/>
            </a:endParaRPr>
          </a:p>
        </p:txBody>
      </p:sp>
      <p:sp>
        <p:nvSpPr>
          <p:cNvPr id="695323" name="Oval 27"/>
          <p:cNvSpPr>
            <a:spLocks noChangeArrowheads="1"/>
          </p:cNvSpPr>
          <p:nvPr/>
        </p:nvSpPr>
        <p:spPr bwMode="auto">
          <a:xfrm>
            <a:off x="1295400" y="4876800"/>
            <a:ext cx="17526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5324" name="Text Box 28"/>
          <p:cNvSpPr txBox="1">
            <a:spLocks noChangeArrowheads="1"/>
          </p:cNvSpPr>
          <p:nvPr/>
        </p:nvSpPr>
        <p:spPr bwMode="auto">
          <a:xfrm>
            <a:off x="1676400" y="4572000"/>
            <a:ext cx="1752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kumimoji="0" lang="en-US">
                <a:latin typeface="Arial" charset="0"/>
                <a:cs typeface="+mn-cs"/>
              </a:rPr>
              <a:t>   +</a:t>
            </a:r>
          </a:p>
          <a:p>
            <a:pPr>
              <a:lnSpc>
                <a:spcPts val="2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kumimoji="0" lang="en-US" sz="1600">
                <a:latin typeface="Arial" charset="0"/>
                <a:cs typeface="+mn-cs"/>
              </a:rPr>
              <a:t>FASTA32</a:t>
            </a:r>
          </a:p>
          <a:p>
            <a:pPr>
              <a:lnSpc>
                <a:spcPts val="2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kumimoji="0" lang="en-US" sz="1600">
                <a:latin typeface="Arial" charset="0"/>
                <a:cs typeface="+mn-cs"/>
              </a:rPr>
              <a:t>PSI-BLAST</a:t>
            </a:r>
            <a:endParaRPr kumimoji="0" lang="en-US">
              <a:latin typeface="Arial" charset="0"/>
              <a:cs typeface="+mn-cs"/>
            </a:endParaRPr>
          </a:p>
        </p:txBody>
      </p:sp>
      <p:sp>
        <p:nvSpPr>
          <p:cNvPr id="56345" name="Rectangle 29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772400" cy="1143000"/>
          </a:xfrm>
          <a:noFill/>
        </p:spPr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Automated Model Completion</a:t>
            </a:r>
          </a:p>
        </p:txBody>
      </p:sp>
      <p:sp>
        <p:nvSpPr>
          <p:cNvPr id="695326" name="Text Box 30"/>
          <p:cNvSpPr txBox="1">
            <a:spLocks noChangeArrowheads="1"/>
          </p:cNvSpPr>
          <p:nvPr/>
        </p:nvSpPr>
        <p:spPr bwMode="auto">
          <a:xfrm>
            <a:off x="3168650" y="5373688"/>
            <a:ext cx="59753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>
                <a:latin typeface="Arial" charset="0"/>
                <a:cs typeface="+mn-cs"/>
              </a:rPr>
              <a:t>Deduction</a:t>
            </a:r>
          </a:p>
          <a:p>
            <a:pPr>
              <a:defRPr/>
            </a:pPr>
            <a:r>
              <a:rPr lang="en-GB" sz="1400" b="1">
                <a:latin typeface="Arial" charset="0"/>
                <a:cs typeface="+mn-cs"/>
              </a:rPr>
              <a:t>orthologous(Gene1, Gene2) → similar_sequence(Gene1, Gene2). </a:t>
            </a:r>
          </a:p>
          <a:p>
            <a:pPr>
              <a:defRPr/>
            </a:pPr>
            <a:r>
              <a:rPr lang="en-GB" sz="1400" b="1">
                <a:latin typeface="Arial" charset="0"/>
                <a:cs typeface="+mn-cs"/>
              </a:rPr>
              <a:t>Abduction</a:t>
            </a:r>
          </a:p>
          <a:p>
            <a:pPr>
              <a:defRPr/>
            </a:pPr>
            <a:r>
              <a:rPr lang="en-GB" sz="1400" b="1">
                <a:latin typeface="Arial" charset="0"/>
                <a:cs typeface="+mn-cs"/>
              </a:rPr>
              <a:t>similar_sequence(Gene1, Gene2) → orthologous(Gene1, Gene2). </a:t>
            </a:r>
          </a:p>
        </p:txBody>
      </p:sp>
      <p:sp>
        <p:nvSpPr>
          <p:cNvPr id="695327" name="Rectangle 31"/>
          <p:cNvSpPr>
            <a:spLocks noChangeArrowheads="1"/>
          </p:cNvSpPr>
          <p:nvPr/>
        </p:nvSpPr>
        <p:spPr bwMode="auto">
          <a:xfrm>
            <a:off x="3203575" y="5373688"/>
            <a:ext cx="5689600" cy="1484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300"/>
            <a:ext cx="7543800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6477000" y="1219200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solidFill>
                <a:schemeClr val="accent2"/>
              </a:solidFill>
              <a:cs typeface="+mn-cs"/>
            </a:endParaRPr>
          </a:p>
        </p:txBody>
      </p:sp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7010400" y="2057400"/>
            <a:ext cx="2730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ß</a:t>
            </a:r>
          </a:p>
        </p:txBody>
      </p:sp>
      <p:sp>
        <p:nvSpPr>
          <p:cNvPr id="693253" name="Text Box 5"/>
          <p:cNvSpPr txBox="1">
            <a:spLocks noChangeArrowheads="1"/>
          </p:cNvSpPr>
          <p:nvPr/>
        </p:nvSpPr>
        <p:spPr bwMode="auto">
          <a:xfrm>
            <a:off x="5410200" y="31242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accent2"/>
                </a:solidFill>
                <a:cs typeface="+mn-cs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81200"/>
            <a:ext cx="7772400" cy="1143000"/>
          </a:xfrm>
        </p:spPr>
        <p:txBody>
          <a:bodyPr/>
          <a:lstStyle/>
          <a:p>
            <a:r>
              <a:rPr lang="en-US" sz="6000" dirty="0" smtClean="0">
                <a:latin typeface="Times New Roman" charset="0"/>
                <a:ea typeface="ＭＳ Ｐゴシック" charset="0"/>
              </a:rPr>
              <a:t>Automating Biology</a:t>
            </a:r>
            <a:endParaRPr lang="en-US" sz="60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The Experimental Cycle</a:t>
            </a:r>
          </a:p>
        </p:txBody>
      </p:sp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755650" y="2205038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Background Knowledge</a:t>
            </a: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3270250" y="243363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solidFill>
                <a:schemeClr val="tx2"/>
              </a:solidFill>
              <a:cs typeface="+mn-cs"/>
            </a:endParaRPr>
          </a:p>
        </p:txBody>
      </p:sp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7004050" y="23574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Analysis</a:t>
            </a:r>
          </a:p>
        </p:txBody>
      </p:sp>
      <p:sp>
        <p:nvSpPr>
          <p:cNvPr id="697350" name="Text Box 6"/>
          <p:cNvSpPr txBox="1">
            <a:spLocks noChangeArrowheads="1"/>
          </p:cNvSpPr>
          <p:nvPr/>
        </p:nvSpPr>
        <p:spPr bwMode="auto">
          <a:xfrm>
            <a:off x="4060825" y="3251200"/>
            <a:ext cx="2362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Consistent</a:t>
            </a:r>
          </a:p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Hypotheses</a:t>
            </a:r>
          </a:p>
        </p:txBody>
      </p:sp>
      <p:sp>
        <p:nvSpPr>
          <p:cNvPr id="697351" name="Text Box 7"/>
          <p:cNvSpPr txBox="1">
            <a:spLocks noChangeArrowheads="1"/>
          </p:cNvSpPr>
          <p:nvPr/>
        </p:nvSpPr>
        <p:spPr bwMode="auto">
          <a:xfrm>
            <a:off x="831850" y="517683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Final Theory</a:t>
            </a:r>
          </a:p>
        </p:txBody>
      </p:sp>
      <p:sp>
        <p:nvSpPr>
          <p:cNvPr id="697352" name="Text Box 8"/>
          <p:cNvSpPr txBox="1">
            <a:spLocks noChangeArrowheads="1"/>
          </p:cNvSpPr>
          <p:nvPr/>
        </p:nvSpPr>
        <p:spPr bwMode="auto">
          <a:xfrm>
            <a:off x="2965450" y="5024438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Experiment(s) selection</a:t>
            </a:r>
          </a:p>
        </p:txBody>
      </p:sp>
      <p:sp>
        <p:nvSpPr>
          <p:cNvPr id="697353" name="Text Box 9"/>
          <p:cNvSpPr txBox="1">
            <a:spLocks noChangeArrowheads="1"/>
          </p:cNvSpPr>
          <p:nvPr/>
        </p:nvSpPr>
        <p:spPr bwMode="auto">
          <a:xfrm>
            <a:off x="5175250" y="5253038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Robot</a:t>
            </a:r>
          </a:p>
        </p:txBody>
      </p:sp>
      <p:sp>
        <p:nvSpPr>
          <p:cNvPr id="697354" name="Text Box 10"/>
          <p:cNvSpPr txBox="1">
            <a:spLocks noChangeArrowheads="1"/>
          </p:cNvSpPr>
          <p:nvPr/>
        </p:nvSpPr>
        <p:spPr bwMode="auto">
          <a:xfrm>
            <a:off x="6089650" y="471963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Experiments(s)</a:t>
            </a:r>
          </a:p>
        </p:txBody>
      </p:sp>
      <p:sp>
        <p:nvSpPr>
          <p:cNvPr id="697355" name="Text Box 11"/>
          <p:cNvSpPr txBox="1">
            <a:spLocks noChangeArrowheads="1"/>
          </p:cNvSpPr>
          <p:nvPr/>
        </p:nvSpPr>
        <p:spPr bwMode="auto">
          <a:xfrm>
            <a:off x="6992938" y="5391150"/>
            <a:ext cx="2151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Results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Interpretation</a:t>
            </a:r>
          </a:p>
        </p:txBody>
      </p:sp>
      <p:sp>
        <p:nvSpPr>
          <p:cNvPr id="697356" name="Line 12"/>
          <p:cNvSpPr>
            <a:spLocks noChangeShapeType="1"/>
          </p:cNvSpPr>
          <p:nvPr/>
        </p:nvSpPr>
        <p:spPr bwMode="auto">
          <a:xfrm>
            <a:off x="4179888" y="2965450"/>
            <a:ext cx="0" cy="198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7357" name="Line 13"/>
          <p:cNvSpPr>
            <a:spLocks noChangeShapeType="1"/>
          </p:cNvSpPr>
          <p:nvPr/>
        </p:nvSpPr>
        <p:spPr bwMode="auto">
          <a:xfrm flipH="1">
            <a:off x="6149975" y="2662238"/>
            <a:ext cx="10826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7358" name="Line 14"/>
          <p:cNvSpPr>
            <a:spLocks noChangeShapeType="1"/>
          </p:cNvSpPr>
          <p:nvPr/>
        </p:nvSpPr>
        <p:spPr bwMode="auto">
          <a:xfrm flipH="1">
            <a:off x="2965450" y="548163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7359" name="Line 15"/>
          <p:cNvSpPr>
            <a:spLocks noChangeShapeType="1"/>
          </p:cNvSpPr>
          <p:nvPr/>
        </p:nvSpPr>
        <p:spPr bwMode="auto">
          <a:xfrm>
            <a:off x="2736850" y="26622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7360" name="Line 16"/>
          <p:cNvSpPr>
            <a:spLocks noChangeShapeType="1"/>
          </p:cNvSpPr>
          <p:nvPr/>
        </p:nvSpPr>
        <p:spPr bwMode="auto">
          <a:xfrm>
            <a:off x="4946650" y="54816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7361" name="Line 17"/>
          <p:cNvSpPr>
            <a:spLocks noChangeShapeType="1"/>
          </p:cNvSpPr>
          <p:nvPr/>
        </p:nvSpPr>
        <p:spPr bwMode="auto">
          <a:xfrm>
            <a:off x="6546850" y="5481638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7362" name="Line 18"/>
          <p:cNvSpPr>
            <a:spLocks noChangeShapeType="1"/>
          </p:cNvSpPr>
          <p:nvPr/>
        </p:nvSpPr>
        <p:spPr bwMode="auto">
          <a:xfrm flipV="1">
            <a:off x="8223250" y="2890838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7363" name="Oval 19"/>
          <p:cNvSpPr>
            <a:spLocks noChangeArrowheads="1"/>
          </p:cNvSpPr>
          <p:nvPr/>
        </p:nvSpPr>
        <p:spPr bwMode="auto">
          <a:xfrm>
            <a:off x="5556250" y="5253038"/>
            <a:ext cx="9144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7364" name="Text Box 20"/>
          <p:cNvSpPr txBox="1">
            <a:spLocks noChangeArrowheads="1"/>
          </p:cNvSpPr>
          <p:nvPr/>
        </p:nvSpPr>
        <p:spPr bwMode="auto">
          <a:xfrm>
            <a:off x="1524000" y="1905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cs typeface="+mn-cs"/>
            </a:endParaRPr>
          </a:p>
        </p:txBody>
      </p:sp>
      <p:sp>
        <p:nvSpPr>
          <p:cNvPr id="697365" name="Line 21"/>
          <p:cNvSpPr>
            <a:spLocks noChangeShapeType="1"/>
          </p:cNvSpPr>
          <p:nvPr/>
        </p:nvSpPr>
        <p:spPr bwMode="auto">
          <a:xfrm flipV="1">
            <a:off x="1901825" y="3106738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7366" name="Rectangle 22"/>
          <p:cNvSpPr>
            <a:spLocks noChangeArrowheads="1"/>
          </p:cNvSpPr>
          <p:nvPr/>
        </p:nvSpPr>
        <p:spPr bwMode="auto">
          <a:xfrm>
            <a:off x="3270250" y="2386013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Hypothesis Formation</a:t>
            </a:r>
            <a:endParaRPr kumimoji="0" lang="en-GB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The Form of the Experiments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114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Hypothesis 1: Gene </a:t>
            </a:r>
            <a:r>
              <a:rPr lang="en-US" dirty="0" smtClean="0">
                <a:latin typeface="Arial" charset="0"/>
                <a:ea typeface="ＭＳ Ｐゴシック" charset="0"/>
              </a:rPr>
              <a:t>YER152C </a:t>
            </a:r>
            <a:r>
              <a:rPr lang="en-US" dirty="0">
                <a:latin typeface="Arial" charset="0"/>
                <a:ea typeface="ＭＳ Ｐゴシック" charset="0"/>
              </a:rPr>
              <a:t>codes for the enzyme the reaction: </a:t>
            </a:r>
            <a:r>
              <a:rPr lang="en-US" dirty="0" err="1">
                <a:latin typeface="Arial" charset="0"/>
                <a:ea typeface="ＭＳ Ｐゴシック" charset="0"/>
              </a:rPr>
              <a:t>chorismate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GB" sz="2000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prephenate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Hypothesis 2: Gene </a:t>
            </a:r>
            <a:r>
              <a:rPr lang="en-US" dirty="0" smtClean="0">
                <a:latin typeface="Arial" charset="0"/>
                <a:ea typeface="ＭＳ Ｐゴシック" charset="0"/>
              </a:rPr>
              <a:t>YGL060W </a:t>
            </a:r>
            <a:r>
              <a:rPr lang="en-US" dirty="0">
                <a:latin typeface="Arial" charset="0"/>
                <a:ea typeface="ＭＳ Ｐゴシック" charset="0"/>
              </a:rPr>
              <a:t>codes for the enzyme the reaction: </a:t>
            </a:r>
            <a:r>
              <a:rPr lang="en-US" dirty="0" err="1">
                <a:latin typeface="Arial" charset="0"/>
                <a:ea typeface="ＭＳ Ｐゴシック" charset="0"/>
              </a:rPr>
              <a:t>chorismate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  <a:sym typeface="Symbol" charset="0"/>
              </a:rPr>
              <a:t> </a:t>
            </a:r>
            <a:r>
              <a:rPr lang="en-GB" dirty="0" err="1">
                <a:latin typeface="Arial" charset="0"/>
                <a:ea typeface="ＭＳ Ｐゴシック" charset="0"/>
                <a:sym typeface="Symbol" charset="0"/>
              </a:rPr>
              <a:t>prephenate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These can be tested by: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Growing YER152C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en-US" dirty="0" smtClean="0">
                <a:latin typeface="Arial" charset="0"/>
                <a:ea typeface="ＭＳ Ｐゴシック" charset="0"/>
              </a:rPr>
              <a:t> in environment +</a:t>
            </a:r>
            <a:r>
              <a:rPr lang="en-US" dirty="0">
                <a:latin typeface="Arial" charset="0"/>
                <a:ea typeface="ＭＳ Ｐゴシック" charset="0"/>
              </a:rPr>
              <a:t>/- </a:t>
            </a:r>
            <a:r>
              <a:rPr lang="en-US" dirty="0" err="1">
                <a:latin typeface="Arial" charset="0"/>
                <a:ea typeface="ＭＳ Ｐゴシック" charset="0"/>
              </a:rPr>
              <a:t>prephenate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Growing </a:t>
            </a:r>
            <a:r>
              <a:rPr lang="en-US" dirty="0" smtClean="0">
                <a:latin typeface="Arial" charset="0"/>
                <a:ea typeface="ＭＳ Ｐゴシック" charset="0"/>
              </a:rPr>
              <a:t>YGL060W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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in environment +/- </a:t>
            </a:r>
            <a:r>
              <a:rPr lang="en-US" dirty="0" err="1">
                <a:latin typeface="Arial" charset="0"/>
                <a:ea typeface="ＭＳ Ｐゴシック" charset="0"/>
              </a:rPr>
              <a:t>prephenate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300"/>
            <a:ext cx="7543800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0419" name="Text Box 3"/>
          <p:cNvSpPr txBox="1">
            <a:spLocks noChangeArrowheads="1"/>
          </p:cNvSpPr>
          <p:nvPr/>
        </p:nvSpPr>
        <p:spPr bwMode="auto">
          <a:xfrm>
            <a:off x="6477000" y="1219200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solidFill>
                <a:schemeClr val="accent2"/>
              </a:solidFill>
              <a:cs typeface="+mn-cs"/>
            </a:endParaRPr>
          </a:p>
        </p:txBody>
      </p:sp>
      <p:sp>
        <p:nvSpPr>
          <p:cNvPr id="700420" name="Rectangle 4"/>
          <p:cNvSpPr>
            <a:spLocks noChangeArrowheads="1"/>
          </p:cNvSpPr>
          <p:nvPr/>
        </p:nvSpPr>
        <p:spPr bwMode="auto">
          <a:xfrm>
            <a:off x="7010400" y="2057400"/>
            <a:ext cx="2730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400">
                <a:cs typeface="+mn-cs"/>
              </a:rPr>
              <a:t>ß</a:t>
            </a:r>
          </a:p>
        </p:txBody>
      </p:sp>
      <p:sp>
        <p:nvSpPr>
          <p:cNvPr id="700421" name="Text Box 5"/>
          <p:cNvSpPr txBox="1">
            <a:spLocks noChangeArrowheads="1"/>
          </p:cNvSpPr>
          <p:nvPr/>
        </p:nvSpPr>
        <p:spPr bwMode="auto">
          <a:xfrm>
            <a:off x="5410200" y="31242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accent2"/>
                </a:solidFill>
                <a:cs typeface="+mn-cs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The Experimental Cycle</a:t>
            </a:r>
          </a:p>
        </p:txBody>
      </p:sp>
      <p:sp>
        <p:nvSpPr>
          <p:cNvPr id="710659" name="Text Box 3"/>
          <p:cNvSpPr txBox="1">
            <a:spLocks noChangeArrowheads="1"/>
          </p:cNvSpPr>
          <p:nvPr/>
        </p:nvSpPr>
        <p:spPr bwMode="auto">
          <a:xfrm>
            <a:off x="755650" y="2205038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Background Knowledge</a:t>
            </a:r>
          </a:p>
        </p:txBody>
      </p:sp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3270250" y="243363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solidFill>
                <a:schemeClr val="tx2"/>
              </a:solidFill>
              <a:cs typeface="+mn-cs"/>
            </a:endParaRPr>
          </a:p>
        </p:txBody>
      </p:sp>
      <p:sp>
        <p:nvSpPr>
          <p:cNvPr id="710661" name="Text Box 5"/>
          <p:cNvSpPr txBox="1">
            <a:spLocks noChangeArrowheads="1"/>
          </p:cNvSpPr>
          <p:nvPr/>
        </p:nvSpPr>
        <p:spPr bwMode="auto">
          <a:xfrm>
            <a:off x="7004050" y="23574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Analysis</a:t>
            </a:r>
          </a:p>
        </p:txBody>
      </p:sp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4060825" y="3251200"/>
            <a:ext cx="2362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Consistent</a:t>
            </a:r>
          </a:p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Hypotheses</a:t>
            </a:r>
          </a:p>
        </p:txBody>
      </p:sp>
      <p:sp>
        <p:nvSpPr>
          <p:cNvPr id="710663" name="Text Box 7"/>
          <p:cNvSpPr txBox="1">
            <a:spLocks noChangeArrowheads="1"/>
          </p:cNvSpPr>
          <p:nvPr/>
        </p:nvSpPr>
        <p:spPr bwMode="auto">
          <a:xfrm>
            <a:off x="831850" y="517683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Final Theory</a:t>
            </a:r>
          </a:p>
        </p:txBody>
      </p:sp>
      <p:sp>
        <p:nvSpPr>
          <p:cNvPr id="710664" name="Text Box 8"/>
          <p:cNvSpPr txBox="1">
            <a:spLocks noChangeArrowheads="1"/>
          </p:cNvSpPr>
          <p:nvPr/>
        </p:nvSpPr>
        <p:spPr bwMode="auto">
          <a:xfrm>
            <a:off x="2965450" y="5024438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Experiment(s) selection</a:t>
            </a:r>
          </a:p>
        </p:txBody>
      </p:sp>
      <p:sp>
        <p:nvSpPr>
          <p:cNvPr id="710665" name="Text Box 9"/>
          <p:cNvSpPr txBox="1">
            <a:spLocks noChangeArrowheads="1"/>
          </p:cNvSpPr>
          <p:nvPr/>
        </p:nvSpPr>
        <p:spPr bwMode="auto">
          <a:xfrm>
            <a:off x="5175250" y="5253038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Robot</a:t>
            </a:r>
          </a:p>
        </p:txBody>
      </p:sp>
      <p:sp>
        <p:nvSpPr>
          <p:cNvPr id="710666" name="Text Box 10"/>
          <p:cNvSpPr txBox="1">
            <a:spLocks noChangeArrowheads="1"/>
          </p:cNvSpPr>
          <p:nvPr/>
        </p:nvSpPr>
        <p:spPr bwMode="auto">
          <a:xfrm>
            <a:off x="6089650" y="471963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Experiments(s)</a:t>
            </a:r>
          </a:p>
        </p:txBody>
      </p:sp>
      <p:sp>
        <p:nvSpPr>
          <p:cNvPr id="710667" name="Text Box 11"/>
          <p:cNvSpPr txBox="1">
            <a:spLocks noChangeArrowheads="1"/>
          </p:cNvSpPr>
          <p:nvPr/>
        </p:nvSpPr>
        <p:spPr bwMode="auto">
          <a:xfrm>
            <a:off x="7092950" y="5319713"/>
            <a:ext cx="2224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Results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Interpretation</a:t>
            </a:r>
          </a:p>
        </p:txBody>
      </p:sp>
      <p:sp>
        <p:nvSpPr>
          <p:cNvPr id="710668" name="Line 12"/>
          <p:cNvSpPr>
            <a:spLocks noChangeShapeType="1"/>
          </p:cNvSpPr>
          <p:nvPr/>
        </p:nvSpPr>
        <p:spPr bwMode="auto">
          <a:xfrm>
            <a:off x="4179888" y="2965450"/>
            <a:ext cx="0" cy="198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0669" name="Line 13"/>
          <p:cNvSpPr>
            <a:spLocks noChangeShapeType="1"/>
          </p:cNvSpPr>
          <p:nvPr/>
        </p:nvSpPr>
        <p:spPr bwMode="auto">
          <a:xfrm flipH="1">
            <a:off x="6149975" y="2662238"/>
            <a:ext cx="10826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0670" name="Line 14"/>
          <p:cNvSpPr>
            <a:spLocks noChangeShapeType="1"/>
          </p:cNvSpPr>
          <p:nvPr/>
        </p:nvSpPr>
        <p:spPr bwMode="auto">
          <a:xfrm flipH="1">
            <a:off x="2965450" y="548163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0671" name="Line 15"/>
          <p:cNvSpPr>
            <a:spLocks noChangeShapeType="1"/>
          </p:cNvSpPr>
          <p:nvPr/>
        </p:nvSpPr>
        <p:spPr bwMode="auto">
          <a:xfrm>
            <a:off x="2736850" y="26622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0672" name="Line 16"/>
          <p:cNvSpPr>
            <a:spLocks noChangeShapeType="1"/>
          </p:cNvSpPr>
          <p:nvPr/>
        </p:nvSpPr>
        <p:spPr bwMode="auto">
          <a:xfrm>
            <a:off x="4946650" y="54816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0673" name="Line 17"/>
          <p:cNvSpPr>
            <a:spLocks noChangeShapeType="1"/>
          </p:cNvSpPr>
          <p:nvPr/>
        </p:nvSpPr>
        <p:spPr bwMode="auto">
          <a:xfrm>
            <a:off x="6546850" y="5481638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0674" name="Line 18"/>
          <p:cNvSpPr>
            <a:spLocks noChangeShapeType="1"/>
          </p:cNvSpPr>
          <p:nvPr/>
        </p:nvSpPr>
        <p:spPr bwMode="auto">
          <a:xfrm flipV="1">
            <a:off x="8223250" y="2890838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0675" name="Oval 19"/>
          <p:cNvSpPr>
            <a:spLocks noChangeArrowheads="1"/>
          </p:cNvSpPr>
          <p:nvPr/>
        </p:nvSpPr>
        <p:spPr bwMode="auto">
          <a:xfrm>
            <a:off x="5556250" y="5253038"/>
            <a:ext cx="9144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0676" name="Text Box 20"/>
          <p:cNvSpPr txBox="1">
            <a:spLocks noChangeArrowheads="1"/>
          </p:cNvSpPr>
          <p:nvPr/>
        </p:nvSpPr>
        <p:spPr bwMode="auto">
          <a:xfrm>
            <a:off x="1524000" y="1905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cs typeface="+mn-cs"/>
            </a:endParaRPr>
          </a:p>
        </p:txBody>
      </p:sp>
      <p:sp>
        <p:nvSpPr>
          <p:cNvPr id="710677" name="Line 21"/>
          <p:cNvSpPr>
            <a:spLocks noChangeShapeType="1"/>
          </p:cNvSpPr>
          <p:nvPr/>
        </p:nvSpPr>
        <p:spPr bwMode="auto">
          <a:xfrm flipV="1">
            <a:off x="1901825" y="3106738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0678" name="Rectangle 22"/>
          <p:cNvSpPr>
            <a:spLocks noChangeArrowheads="1"/>
          </p:cNvSpPr>
          <p:nvPr/>
        </p:nvSpPr>
        <p:spPr bwMode="auto">
          <a:xfrm>
            <a:off x="3270250" y="2386013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Hypothesis Formation</a:t>
            </a:r>
            <a:endParaRPr kumimoji="0" lang="en-GB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Adam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610600" cy="4876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GB">
                <a:latin typeface="Arial" charset="0"/>
                <a:ea typeface="ＭＳ Ｐゴシック" charset="0"/>
              </a:rPr>
              <a:t>One of the most sophisticated pieces of laboratory automation in the world.</a:t>
            </a:r>
          </a:p>
          <a:p>
            <a:pPr>
              <a:spcBef>
                <a:spcPct val="100000"/>
              </a:spcBef>
            </a:pPr>
            <a:r>
              <a:rPr lang="en-GB">
                <a:latin typeface="Arial" charset="0"/>
                <a:ea typeface="ＭＳ Ｐゴシック" charset="0"/>
              </a:rPr>
              <a:t>Designed to fully automate yeast growth experiments.</a:t>
            </a:r>
          </a:p>
          <a:p>
            <a:pPr>
              <a:spcBef>
                <a:spcPct val="100000"/>
              </a:spcBef>
            </a:pPr>
            <a:r>
              <a:rPr lang="en-GB">
                <a:latin typeface="Arial" charset="0"/>
                <a:ea typeface="ＭＳ Ｐゴシック" charset="0"/>
              </a:rPr>
              <a:t>Has a -20C freezer, 3 incubators, 2 readers, 3 liquid handlers, 3 robotic arms, 2 robot tracks, a centrifuge, a washer, an environmental control system, etc.</a:t>
            </a:r>
          </a:p>
          <a:p>
            <a:pPr>
              <a:spcBef>
                <a:spcPct val="100000"/>
              </a:spcBef>
            </a:pPr>
            <a:r>
              <a:rPr lang="en-GB">
                <a:latin typeface="Arial" charset="0"/>
                <a:ea typeface="ＭＳ Ｐゴシック" charset="0"/>
              </a:rPr>
              <a:t>Is capable of initiating ~1,000 new experiments and &gt;200,000 observations per day in a continuous cycle.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LIMS Setup</a:t>
            </a:r>
          </a:p>
        </p:txBody>
      </p:sp>
      <p:pic>
        <p:nvPicPr>
          <p:cNvPr id="74754" name="Picture 3" descr="c_loop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76104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72400" cy="1143000"/>
          </a:xfrm>
        </p:spPr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Diagram of Adam</a:t>
            </a:r>
          </a:p>
        </p:txBody>
      </p:sp>
      <p:pic>
        <p:nvPicPr>
          <p:cNvPr id="76802" name="Picture 3" descr="fron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84350"/>
            <a:ext cx="7662863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84625"/>
            <a:ext cx="367665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0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60350" y="292100"/>
            <a:ext cx="4703763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49263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mtClean="0">
                <a:cs typeface="+mj-cs"/>
              </a:rPr>
              <a:t>Adam</a:t>
            </a:r>
            <a:endParaRPr lang="en-GB" smtClean="0">
              <a:latin typeface="Arial" charset="0"/>
              <a:cs typeface="+mj-cs"/>
            </a:endParaRPr>
          </a:p>
        </p:txBody>
      </p:sp>
      <p:pic>
        <p:nvPicPr>
          <p:cNvPr id="906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535113"/>
            <a:ext cx="3252788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06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654050"/>
            <a:ext cx="3265488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276475"/>
            <a:ext cx="7772400" cy="1143000"/>
          </a:xfrm>
        </p:spPr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Adam in Action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24995" name="shortRS.mov" descr="/Users/rossking/Documents/from_pc/talks/shortRS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91440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4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24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99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499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The Concept</a:t>
            </a:r>
            <a:r>
              <a:rPr lang="en-GB" dirty="0">
                <a:latin typeface="Times New Roman" charset="0"/>
                <a:ea typeface="ＭＳ Ｐゴシック" charset="0"/>
              </a:rPr>
              <a:t> of a Robot Scientist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48867" name="Text Box 3"/>
          <p:cNvSpPr txBox="1">
            <a:spLocks noChangeArrowheads="1"/>
          </p:cNvSpPr>
          <p:nvPr/>
        </p:nvSpPr>
        <p:spPr bwMode="auto">
          <a:xfrm>
            <a:off x="533400" y="2727325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 sz="2000" dirty="0">
                <a:solidFill>
                  <a:schemeClr val="tx2"/>
                </a:solidFill>
              </a:rPr>
              <a:t>Background Knowledge</a:t>
            </a:r>
          </a:p>
        </p:txBody>
      </p:sp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3048000" y="2925763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 sz="2000" dirty="0">
              <a:solidFill>
                <a:schemeClr val="tx2"/>
              </a:solidFill>
            </a:endParaRPr>
          </a:p>
        </p:txBody>
      </p:sp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6781800" y="2849563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 sz="2000" dirty="0">
                <a:solidFill>
                  <a:schemeClr val="tx2"/>
                </a:solidFill>
              </a:rPr>
              <a:t>Analysis</a:t>
            </a:r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3838575" y="3770313"/>
            <a:ext cx="23622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kumimoji="0" lang="en-US" sz="2000" dirty="0">
                <a:solidFill>
                  <a:schemeClr val="tx2"/>
                </a:solidFill>
              </a:rPr>
              <a:t>Consistent</a:t>
            </a:r>
          </a:p>
          <a:p>
            <a:pPr algn="ctr">
              <a:lnSpc>
                <a:spcPct val="70000"/>
              </a:lnSpc>
              <a:defRPr/>
            </a:pPr>
            <a:r>
              <a:rPr kumimoji="0" lang="en-US" sz="2000" dirty="0">
                <a:solidFill>
                  <a:schemeClr val="tx2"/>
                </a:solidFill>
              </a:rPr>
              <a:t>Hypotheses</a:t>
            </a:r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609600" y="5668963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 sz="2000" dirty="0">
                <a:solidFill>
                  <a:schemeClr val="tx2"/>
                </a:solidFill>
              </a:rPr>
              <a:t>Final Theory</a:t>
            </a:r>
          </a:p>
        </p:txBody>
      </p:sp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3227388" y="5546725"/>
            <a:ext cx="1751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 sz="2000" dirty="0">
                <a:solidFill>
                  <a:schemeClr val="tx2"/>
                </a:solidFill>
              </a:rPr>
              <a:t>Experiment selection</a:t>
            </a:r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4953000" y="5745163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 sz="2000" dirty="0">
                <a:solidFill>
                  <a:schemeClr val="tx2"/>
                </a:solidFill>
              </a:rPr>
              <a:t>Robot</a:t>
            </a:r>
          </a:p>
        </p:txBody>
      </p:sp>
      <p:sp>
        <p:nvSpPr>
          <p:cNvPr id="548874" name="Text Box 10"/>
          <p:cNvSpPr txBox="1">
            <a:spLocks noChangeArrowheads="1"/>
          </p:cNvSpPr>
          <p:nvPr/>
        </p:nvSpPr>
        <p:spPr bwMode="auto">
          <a:xfrm>
            <a:off x="5867400" y="5211763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 sz="2000" dirty="0">
                <a:solidFill>
                  <a:schemeClr val="tx2"/>
                </a:solidFill>
              </a:rPr>
              <a:t>Experiment</a:t>
            </a:r>
          </a:p>
        </p:txBody>
      </p:sp>
      <p:sp>
        <p:nvSpPr>
          <p:cNvPr id="548875" name="Text Box 11"/>
          <p:cNvSpPr txBox="1">
            <a:spLocks noChangeArrowheads="1"/>
          </p:cNvSpPr>
          <p:nvPr/>
        </p:nvSpPr>
        <p:spPr bwMode="auto">
          <a:xfrm>
            <a:off x="7235825" y="5229225"/>
            <a:ext cx="2087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 sz="2000" dirty="0">
                <a:solidFill>
                  <a:schemeClr val="tx2"/>
                </a:solidFill>
              </a:rPr>
              <a:t>Results Interpretation</a:t>
            </a:r>
          </a:p>
        </p:txBody>
      </p:sp>
      <p:sp>
        <p:nvSpPr>
          <p:cNvPr id="548876" name="Line 12"/>
          <p:cNvSpPr>
            <a:spLocks noChangeShapeType="1"/>
          </p:cNvSpPr>
          <p:nvPr/>
        </p:nvSpPr>
        <p:spPr bwMode="auto">
          <a:xfrm>
            <a:off x="3957638" y="3427413"/>
            <a:ext cx="0" cy="198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8877" name="Line 13"/>
          <p:cNvSpPr>
            <a:spLocks noChangeShapeType="1"/>
          </p:cNvSpPr>
          <p:nvPr/>
        </p:nvSpPr>
        <p:spPr bwMode="auto">
          <a:xfrm flipH="1">
            <a:off x="5927725" y="3124200"/>
            <a:ext cx="10826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8878" name="Line 14"/>
          <p:cNvSpPr>
            <a:spLocks noChangeShapeType="1"/>
          </p:cNvSpPr>
          <p:nvPr/>
        </p:nvSpPr>
        <p:spPr bwMode="auto">
          <a:xfrm flipH="1">
            <a:off x="2743200" y="594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8879" name="Line 15"/>
          <p:cNvSpPr>
            <a:spLocks noChangeShapeType="1"/>
          </p:cNvSpPr>
          <p:nvPr/>
        </p:nvSpPr>
        <p:spPr bwMode="auto">
          <a:xfrm>
            <a:off x="2514600" y="3124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8880" name="Line 16"/>
          <p:cNvSpPr>
            <a:spLocks noChangeShapeType="1"/>
          </p:cNvSpPr>
          <p:nvPr/>
        </p:nvSpPr>
        <p:spPr bwMode="auto">
          <a:xfrm>
            <a:off x="4724400" y="5943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8881" name="Line 17"/>
          <p:cNvSpPr>
            <a:spLocks noChangeShapeType="1"/>
          </p:cNvSpPr>
          <p:nvPr/>
        </p:nvSpPr>
        <p:spPr bwMode="auto">
          <a:xfrm>
            <a:off x="6324600" y="5943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8882" name="Line 18"/>
          <p:cNvSpPr>
            <a:spLocks noChangeShapeType="1"/>
          </p:cNvSpPr>
          <p:nvPr/>
        </p:nvSpPr>
        <p:spPr bwMode="auto">
          <a:xfrm flipV="1">
            <a:off x="8001000" y="32766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8883" name="Oval 19"/>
          <p:cNvSpPr>
            <a:spLocks noChangeArrowheads="1"/>
          </p:cNvSpPr>
          <p:nvPr/>
        </p:nvSpPr>
        <p:spPr bwMode="auto">
          <a:xfrm>
            <a:off x="5334000" y="5715000"/>
            <a:ext cx="9144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1524000" y="1905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 dirty="0"/>
          </a:p>
        </p:txBody>
      </p:sp>
      <p:sp>
        <p:nvSpPr>
          <p:cNvPr id="548885" name="Rectangle 21"/>
          <p:cNvSpPr>
            <a:spLocks noChangeArrowheads="1"/>
          </p:cNvSpPr>
          <p:nvPr/>
        </p:nvSpPr>
        <p:spPr bwMode="auto">
          <a:xfrm>
            <a:off x="304800" y="1173163"/>
            <a:ext cx="84375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We have developed the first computer system that is capable of originating its own experiments, physically doing them, interpreting the results, and then repeating the cycle.</a:t>
            </a:r>
          </a:p>
        </p:txBody>
      </p:sp>
      <p:sp>
        <p:nvSpPr>
          <p:cNvPr id="548886" name="Line 22"/>
          <p:cNvSpPr>
            <a:spLocks noChangeShapeType="1"/>
          </p:cNvSpPr>
          <p:nvPr/>
        </p:nvSpPr>
        <p:spPr bwMode="auto">
          <a:xfrm flipV="1">
            <a:off x="1679575" y="3568700"/>
            <a:ext cx="0" cy="19446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48887" name="Rectangle 23"/>
          <p:cNvSpPr>
            <a:spLocks noChangeArrowheads="1"/>
          </p:cNvSpPr>
          <p:nvPr/>
        </p:nvSpPr>
        <p:spPr bwMode="auto">
          <a:xfrm>
            <a:off x="3048000" y="2895600"/>
            <a:ext cx="2449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sz="2000" dirty="0">
                <a:solidFill>
                  <a:schemeClr val="tx2"/>
                </a:solidFill>
              </a:rPr>
              <a:t>Hypothesis Formation</a:t>
            </a:r>
            <a:endParaRPr kumimoji="0" lang="en-GB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9850"/>
            <a:ext cx="6530975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6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636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49263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mtClean="0">
                <a:cs typeface="+mj-cs"/>
              </a:rPr>
              <a:t>Growth plates</a:t>
            </a:r>
            <a:endParaRPr lang="en-GB" smtClean="0">
              <a:latin typeface="Arial" charset="0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Example Growth Curves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87043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5867400" y="1676400"/>
            <a:ext cx="254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0" lang="en-US" sz="2000">
                <a:solidFill>
                  <a:schemeClr val="tx2"/>
                </a:solidFill>
                <a:latin typeface="Arial" charset="0"/>
              </a:rPr>
              <a:t>Arginine as N source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3525"/>
            <a:ext cx="8229600" cy="11636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49263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mtClean="0">
                <a:latin typeface="Arial" charset="0"/>
                <a:cs typeface="+mj-cs"/>
              </a:rPr>
              <a:t>Growth curves</a:t>
            </a:r>
          </a:p>
        </p:txBody>
      </p:sp>
      <p:pic>
        <p:nvPicPr>
          <p:cNvPr id="910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450975"/>
            <a:ext cx="391795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10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450975"/>
            <a:ext cx="3919537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10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886200"/>
            <a:ext cx="39179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10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886200"/>
            <a:ext cx="391953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10343" name="Text Box 7"/>
          <p:cNvSpPr txBox="1">
            <a:spLocks noChangeArrowheads="1"/>
          </p:cNvSpPr>
          <p:nvPr/>
        </p:nvSpPr>
        <p:spPr bwMode="auto">
          <a:xfrm>
            <a:off x="195263" y="2319338"/>
            <a:ext cx="5111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8675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4600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8938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1800" smtClean="0">
                <a:solidFill>
                  <a:srgbClr val="000000"/>
                </a:solidFill>
                <a:latin typeface="Arial" charset="0"/>
                <a:cs typeface="DejaVu Sans" charset="0"/>
              </a:rPr>
              <a:t>OD</a:t>
            </a: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2416175" y="3560763"/>
            <a:ext cx="66833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indent="-196850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87375" indent="-195263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2638" indent="-195263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979488" indent="-196850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366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8938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510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082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1800" smtClean="0">
                <a:solidFill>
                  <a:srgbClr val="000000"/>
                </a:solidFill>
                <a:latin typeface="Arial" charset="0"/>
                <a:cs typeface="DejaVu Sans" charset="0"/>
              </a:rPr>
              <a:t>Time</a:t>
            </a:r>
          </a:p>
        </p:txBody>
      </p:sp>
      <p:sp>
        <p:nvSpPr>
          <p:cNvPr id="910345" name="Text Box 9"/>
          <p:cNvSpPr txBox="1">
            <a:spLocks noChangeArrowheads="1"/>
          </p:cNvSpPr>
          <p:nvPr/>
        </p:nvSpPr>
        <p:spPr bwMode="auto">
          <a:xfrm>
            <a:off x="195263" y="4735513"/>
            <a:ext cx="5111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8675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4600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8938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1800" smtClean="0">
                <a:solidFill>
                  <a:srgbClr val="000000"/>
                </a:solidFill>
                <a:latin typeface="Arial" charset="0"/>
                <a:cs typeface="DejaVu Sans" charset="0"/>
              </a:rPr>
              <a:t>OD</a:t>
            </a: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4441825" y="4735513"/>
            <a:ext cx="5111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8675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4600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8938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1800" smtClean="0">
                <a:solidFill>
                  <a:srgbClr val="000000"/>
                </a:solidFill>
                <a:latin typeface="Arial" charset="0"/>
                <a:cs typeface="DejaVu Sans" charset="0"/>
              </a:rPr>
              <a:t>OD</a:t>
            </a:r>
          </a:p>
        </p:txBody>
      </p:sp>
      <p:sp>
        <p:nvSpPr>
          <p:cNvPr id="910347" name="Text Box 11"/>
          <p:cNvSpPr txBox="1">
            <a:spLocks noChangeArrowheads="1"/>
          </p:cNvSpPr>
          <p:nvPr/>
        </p:nvSpPr>
        <p:spPr bwMode="auto">
          <a:xfrm>
            <a:off x="4441825" y="2319338"/>
            <a:ext cx="5111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8675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4600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8938" defTabSz="8286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1800" smtClean="0">
                <a:solidFill>
                  <a:srgbClr val="000000"/>
                </a:solidFill>
                <a:latin typeface="Arial" charset="0"/>
                <a:cs typeface="DejaVu Sans" charset="0"/>
              </a:rPr>
              <a:t>OD</a:t>
            </a: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>
            <a:off x="6596063" y="3560763"/>
            <a:ext cx="6683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indent="-196850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87375" indent="-195263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2638" indent="-195263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979488" indent="-196850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366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8938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510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082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1800" smtClean="0">
                <a:solidFill>
                  <a:srgbClr val="000000"/>
                </a:solidFill>
                <a:latin typeface="Arial" charset="0"/>
                <a:cs typeface="DejaVu Sans" charset="0"/>
              </a:rPr>
              <a:t>Time</a:t>
            </a:r>
          </a:p>
        </p:txBody>
      </p:sp>
      <p:sp>
        <p:nvSpPr>
          <p:cNvPr id="910349" name="Text Box 13"/>
          <p:cNvSpPr txBox="1">
            <a:spLocks noChangeArrowheads="1"/>
          </p:cNvSpPr>
          <p:nvPr/>
        </p:nvSpPr>
        <p:spPr bwMode="auto">
          <a:xfrm>
            <a:off x="6596063" y="5976938"/>
            <a:ext cx="6683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indent="-196850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87375" indent="-195263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2638" indent="-195263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979488" indent="-196850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366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8938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510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082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1800" smtClean="0">
                <a:solidFill>
                  <a:srgbClr val="000000"/>
                </a:solidFill>
                <a:latin typeface="Arial" charset="0"/>
                <a:cs typeface="DejaVu Sans" charset="0"/>
              </a:rPr>
              <a:t>Time</a:t>
            </a:r>
          </a:p>
        </p:txBody>
      </p:sp>
      <p:sp>
        <p:nvSpPr>
          <p:cNvPr id="910350" name="Text Box 14"/>
          <p:cNvSpPr txBox="1">
            <a:spLocks noChangeArrowheads="1"/>
          </p:cNvSpPr>
          <p:nvPr/>
        </p:nvSpPr>
        <p:spPr bwMode="auto">
          <a:xfrm>
            <a:off x="2417763" y="5976938"/>
            <a:ext cx="6683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92113" indent="-196850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87375" indent="-195263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2638" indent="-195263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979488" indent="-196850" defTabSz="407988">
              <a:spcBef>
                <a:spcPct val="0"/>
              </a:spcBef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366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8938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3510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082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kumimoji="0" lang="en-GB" sz="1800" smtClean="0">
                <a:solidFill>
                  <a:srgbClr val="000000"/>
                </a:solidFill>
                <a:latin typeface="Arial" charset="0"/>
                <a:cs typeface="DejaVu Sans" charset="0"/>
              </a:rPr>
              <a:t>Time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The Experimental Cycle</a:t>
            </a:r>
          </a:p>
        </p:txBody>
      </p:sp>
      <p:sp>
        <p:nvSpPr>
          <p:cNvPr id="729091" name="Text Box 3"/>
          <p:cNvSpPr txBox="1">
            <a:spLocks noChangeArrowheads="1"/>
          </p:cNvSpPr>
          <p:nvPr/>
        </p:nvSpPr>
        <p:spPr bwMode="auto">
          <a:xfrm>
            <a:off x="755650" y="2205038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Background Knowledge</a:t>
            </a:r>
          </a:p>
        </p:txBody>
      </p:sp>
      <p:sp>
        <p:nvSpPr>
          <p:cNvPr id="729092" name="Text Box 4"/>
          <p:cNvSpPr txBox="1">
            <a:spLocks noChangeArrowheads="1"/>
          </p:cNvSpPr>
          <p:nvPr/>
        </p:nvSpPr>
        <p:spPr bwMode="auto">
          <a:xfrm>
            <a:off x="3270250" y="243363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solidFill>
                <a:schemeClr val="tx2"/>
              </a:solidFill>
              <a:cs typeface="+mn-cs"/>
            </a:endParaRPr>
          </a:p>
        </p:txBody>
      </p:sp>
      <p:sp>
        <p:nvSpPr>
          <p:cNvPr id="729093" name="Text Box 5"/>
          <p:cNvSpPr txBox="1">
            <a:spLocks noChangeArrowheads="1"/>
          </p:cNvSpPr>
          <p:nvPr/>
        </p:nvSpPr>
        <p:spPr bwMode="auto">
          <a:xfrm>
            <a:off x="7004050" y="23574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Analysis</a:t>
            </a:r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4060825" y="3251200"/>
            <a:ext cx="2362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Consistent</a:t>
            </a:r>
          </a:p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Hypotheses</a:t>
            </a:r>
          </a:p>
        </p:txBody>
      </p:sp>
      <p:sp>
        <p:nvSpPr>
          <p:cNvPr id="729095" name="Text Box 7"/>
          <p:cNvSpPr txBox="1">
            <a:spLocks noChangeArrowheads="1"/>
          </p:cNvSpPr>
          <p:nvPr/>
        </p:nvSpPr>
        <p:spPr bwMode="auto">
          <a:xfrm>
            <a:off x="831850" y="517683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Final Theory</a:t>
            </a:r>
          </a:p>
        </p:txBody>
      </p:sp>
      <p:sp>
        <p:nvSpPr>
          <p:cNvPr id="729096" name="Text Box 8"/>
          <p:cNvSpPr txBox="1">
            <a:spLocks noChangeArrowheads="1"/>
          </p:cNvSpPr>
          <p:nvPr/>
        </p:nvSpPr>
        <p:spPr bwMode="auto">
          <a:xfrm>
            <a:off x="2965450" y="5024438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Experiment(s) selection</a:t>
            </a:r>
          </a:p>
        </p:txBody>
      </p:sp>
      <p:sp>
        <p:nvSpPr>
          <p:cNvPr id="729097" name="Text Box 9"/>
          <p:cNvSpPr txBox="1">
            <a:spLocks noChangeArrowheads="1"/>
          </p:cNvSpPr>
          <p:nvPr/>
        </p:nvSpPr>
        <p:spPr bwMode="auto">
          <a:xfrm>
            <a:off x="5175250" y="5253038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Robot</a:t>
            </a:r>
          </a:p>
        </p:txBody>
      </p:sp>
      <p:sp>
        <p:nvSpPr>
          <p:cNvPr id="729098" name="Text Box 10"/>
          <p:cNvSpPr txBox="1">
            <a:spLocks noChangeArrowheads="1"/>
          </p:cNvSpPr>
          <p:nvPr/>
        </p:nvSpPr>
        <p:spPr bwMode="auto">
          <a:xfrm>
            <a:off x="6089650" y="471963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Experiments(s)</a:t>
            </a:r>
          </a:p>
        </p:txBody>
      </p:sp>
      <p:sp>
        <p:nvSpPr>
          <p:cNvPr id="729099" name="Text Box 11"/>
          <p:cNvSpPr txBox="1">
            <a:spLocks noChangeArrowheads="1"/>
          </p:cNvSpPr>
          <p:nvPr/>
        </p:nvSpPr>
        <p:spPr bwMode="auto">
          <a:xfrm>
            <a:off x="7019925" y="5319713"/>
            <a:ext cx="2366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Results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Interpretation</a:t>
            </a:r>
          </a:p>
        </p:txBody>
      </p:sp>
      <p:sp>
        <p:nvSpPr>
          <p:cNvPr id="729100" name="Line 12"/>
          <p:cNvSpPr>
            <a:spLocks noChangeShapeType="1"/>
          </p:cNvSpPr>
          <p:nvPr/>
        </p:nvSpPr>
        <p:spPr bwMode="auto">
          <a:xfrm>
            <a:off x="4179888" y="2965450"/>
            <a:ext cx="0" cy="198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9101" name="Line 13"/>
          <p:cNvSpPr>
            <a:spLocks noChangeShapeType="1"/>
          </p:cNvSpPr>
          <p:nvPr/>
        </p:nvSpPr>
        <p:spPr bwMode="auto">
          <a:xfrm flipH="1">
            <a:off x="6149975" y="2662238"/>
            <a:ext cx="10826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9102" name="Line 14"/>
          <p:cNvSpPr>
            <a:spLocks noChangeShapeType="1"/>
          </p:cNvSpPr>
          <p:nvPr/>
        </p:nvSpPr>
        <p:spPr bwMode="auto">
          <a:xfrm flipH="1">
            <a:off x="2965450" y="548163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9103" name="Line 15"/>
          <p:cNvSpPr>
            <a:spLocks noChangeShapeType="1"/>
          </p:cNvSpPr>
          <p:nvPr/>
        </p:nvSpPr>
        <p:spPr bwMode="auto">
          <a:xfrm>
            <a:off x="2736850" y="26622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9104" name="Line 16"/>
          <p:cNvSpPr>
            <a:spLocks noChangeShapeType="1"/>
          </p:cNvSpPr>
          <p:nvPr/>
        </p:nvSpPr>
        <p:spPr bwMode="auto">
          <a:xfrm>
            <a:off x="4946650" y="54816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9105" name="Line 17"/>
          <p:cNvSpPr>
            <a:spLocks noChangeShapeType="1"/>
          </p:cNvSpPr>
          <p:nvPr/>
        </p:nvSpPr>
        <p:spPr bwMode="auto">
          <a:xfrm>
            <a:off x="6546850" y="5481638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9106" name="Line 18"/>
          <p:cNvSpPr>
            <a:spLocks noChangeShapeType="1"/>
          </p:cNvSpPr>
          <p:nvPr/>
        </p:nvSpPr>
        <p:spPr bwMode="auto">
          <a:xfrm flipV="1">
            <a:off x="8223250" y="2890838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9107" name="Oval 19"/>
          <p:cNvSpPr>
            <a:spLocks noChangeArrowheads="1"/>
          </p:cNvSpPr>
          <p:nvPr/>
        </p:nvSpPr>
        <p:spPr bwMode="auto">
          <a:xfrm>
            <a:off x="5556250" y="5253038"/>
            <a:ext cx="9144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9108" name="Text Box 20"/>
          <p:cNvSpPr txBox="1">
            <a:spLocks noChangeArrowheads="1"/>
          </p:cNvSpPr>
          <p:nvPr/>
        </p:nvSpPr>
        <p:spPr bwMode="auto">
          <a:xfrm>
            <a:off x="1524000" y="1905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cs typeface="+mn-cs"/>
            </a:endParaRPr>
          </a:p>
        </p:txBody>
      </p:sp>
      <p:sp>
        <p:nvSpPr>
          <p:cNvPr id="729109" name="Line 21"/>
          <p:cNvSpPr>
            <a:spLocks noChangeShapeType="1"/>
          </p:cNvSpPr>
          <p:nvPr/>
        </p:nvSpPr>
        <p:spPr bwMode="auto">
          <a:xfrm flipV="1">
            <a:off x="1901825" y="3106738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9110" name="Rectangle 22"/>
          <p:cNvSpPr>
            <a:spLocks noChangeArrowheads="1"/>
          </p:cNvSpPr>
          <p:nvPr/>
        </p:nvSpPr>
        <p:spPr bwMode="auto">
          <a:xfrm>
            <a:off x="3270250" y="2386013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>
                <a:solidFill>
                  <a:schemeClr val="tx2"/>
                </a:solidFill>
                <a:cs typeface="+mn-cs"/>
              </a:rPr>
              <a:t>Hypothesis Formation</a:t>
            </a:r>
            <a:endParaRPr kumimoji="0" lang="en-GB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Qualitative to Quantitative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GB">
                <a:latin typeface="Arial" charset="0"/>
                <a:ea typeface="ＭＳ Ｐゴシック" charset="0"/>
              </a:rPr>
              <a:t>The functions of most genes in </a:t>
            </a:r>
            <a:r>
              <a:rPr lang="en-US" i="1">
                <a:latin typeface="Arial" charset="0"/>
                <a:ea typeface="ＭＳ Ｐゴシック" charset="0"/>
              </a:rPr>
              <a:t>S. cerevisiae</a:t>
            </a:r>
            <a:r>
              <a:rPr lang="en-GB">
                <a:latin typeface="Arial" charset="0"/>
                <a:ea typeface="ＭＳ Ｐゴシック" charset="0"/>
              </a:rPr>
              <a:t> that when deleted result in auxotrophy (no growth) have already been discovered.</a:t>
            </a:r>
          </a:p>
          <a:p>
            <a:pPr>
              <a:spcBef>
                <a:spcPct val="100000"/>
              </a:spcBef>
            </a:pPr>
            <a:r>
              <a:rPr lang="en-GB">
                <a:latin typeface="Arial" charset="0"/>
                <a:ea typeface="ＭＳ Ｐゴシック" charset="0"/>
              </a:rPr>
              <a:t>Most genes of unknown function only affect growth quantitatively.</a:t>
            </a:r>
          </a:p>
          <a:p>
            <a:pPr>
              <a:spcBef>
                <a:spcPct val="100000"/>
              </a:spcBef>
            </a:pPr>
            <a:r>
              <a:rPr lang="en-GB">
                <a:latin typeface="Arial" charset="0"/>
                <a:ea typeface="ＭＳ Ｐゴシック" charset="0"/>
              </a:rPr>
              <a:t>They may have slower growth (bradytrophs), faster growth, higher/lower biomass yield, etc.</a:t>
            </a:r>
          </a:p>
          <a:p>
            <a:pPr>
              <a:spcBef>
                <a:spcPct val="50000"/>
              </a:spcBef>
            </a:pPr>
            <a:endParaRPr lang="en-GB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The Experimental Cycle</a:t>
            </a:r>
          </a:p>
        </p:txBody>
      </p:sp>
      <p:sp>
        <p:nvSpPr>
          <p:cNvPr id="735235" name="Text Box 3"/>
          <p:cNvSpPr txBox="1">
            <a:spLocks noChangeArrowheads="1"/>
          </p:cNvSpPr>
          <p:nvPr/>
        </p:nvSpPr>
        <p:spPr bwMode="auto">
          <a:xfrm>
            <a:off x="755650" y="2205038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Background Knowledge</a:t>
            </a:r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3270250" y="243363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solidFill>
                <a:schemeClr val="tx2"/>
              </a:solidFill>
              <a:cs typeface="+mn-cs"/>
            </a:endParaRP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>
            <a:off x="7004050" y="23574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Analysis</a:t>
            </a:r>
          </a:p>
        </p:txBody>
      </p:sp>
      <p:sp>
        <p:nvSpPr>
          <p:cNvPr id="735238" name="Text Box 6"/>
          <p:cNvSpPr txBox="1">
            <a:spLocks noChangeArrowheads="1"/>
          </p:cNvSpPr>
          <p:nvPr/>
        </p:nvSpPr>
        <p:spPr bwMode="auto">
          <a:xfrm>
            <a:off x="4060825" y="3251200"/>
            <a:ext cx="2362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Consistent</a:t>
            </a:r>
          </a:p>
          <a:p>
            <a:pPr algn="ctr">
              <a:lnSpc>
                <a:spcPct val="70000"/>
              </a:lnSpc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Hypotheses</a:t>
            </a:r>
          </a:p>
        </p:txBody>
      </p:sp>
      <p:sp>
        <p:nvSpPr>
          <p:cNvPr id="735239" name="Text Box 7"/>
          <p:cNvSpPr txBox="1">
            <a:spLocks noChangeArrowheads="1"/>
          </p:cNvSpPr>
          <p:nvPr/>
        </p:nvSpPr>
        <p:spPr bwMode="auto">
          <a:xfrm>
            <a:off x="831850" y="517683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Final Theory</a:t>
            </a:r>
          </a:p>
        </p:txBody>
      </p:sp>
      <p:sp>
        <p:nvSpPr>
          <p:cNvPr id="735240" name="Text Box 8"/>
          <p:cNvSpPr txBox="1">
            <a:spLocks noChangeArrowheads="1"/>
          </p:cNvSpPr>
          <p:nvPr/>
        </p:nvSpPr>
        <p:spPr bwMode="auto">
          <a:xfrm>
            <a:off x="2965450" y="5024438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Experiment(s) selection</a:t>
            </a:r>
          </a:p>
        </p:txBody>
      </p:sp>
      <p:sp>
        <p:nvSpPr>
          <p:cNvPr id="735241" name="Text Box 9"/>
          <p:cNvSpPr txBox="1">
            <a:spLocks noChangeArrowheads="1"/>
          </p:cNvSpPr>
          <p:nvPr/>
        </p:nvSpPr>
        <p:spPr bwMode="auto">
          <a:xfrm>
            <a:off x="5175250" y="5253038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Robot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6089650" y="471963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Experiments(s)</a:t>
            </a:r>
          </a:p>
        </p:txBody>
      </p:sp>
      <p:sp>
        <p:nvSpPr>
          <p:cNvPr id="735243" name="Text Box 11"/>
          <p:cNvSpPr txBox="1">
            <a:spLocks noChangeArrowheads="1"/>
          </p:cNvSpPr>
          <p:nvPr/>
        </p:nvSpPr>
        <p:spPr bwMode="auto">
          <a:xfrm>
            <a:off x="6948488" y="5319713"/>
            <a:ext cx="2366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Results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Interpretation</a:t>
            </a:r>
          </a:p>
        </p:txBody>
      </p:sp>
      <p:sp>
        <p:nvSpPr>
          <p:cNvPr id="735244" name="Line 12"/>
          <p:cNvSpPr>
            <a:spLocks noChangeShapeType="1"/>
          </p:cNvSpPr>
          <p:nvPr/>
        </p:nvSpPr>
        <p:spPr bwMode="auto">
          <a:xfrm>
            <a:off x="4179888" y="2965450"/>
            <a:ext cx="0" cy="198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5245" name="Line 13"/>
          <p:cNvSpPr>
            <a:spLocks noChangeShapeType="1"/>
          </p:cNvSpPr>
          <p:nvPr/>
        </p:nvSpPr>
        <p:spPr bwMode="auto">
          <a:xfrm flipH="1">
            <a:off x="6149975" y="2662238"/>
            <a:ext cx="10826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5246" name="Line 14"/>
          <p:cNvSpPr>
            <a:spLocks noChangeShapeType="1"/>
          </p:cNvSpPr>
          <p:nvPr/>
        </p:nvSpPr>
        <p:spPr bwMode="auto">
          <a:xfrm flipH="1">
            <a:off x="2965450" y="548163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5247" name="Line 15"/>
          <p:cNvSpPr>
            <a:spLocks noChangeShapeType="1"/>
          </p:cNvSpPr>
          <p:nvPr/>
        </p:nvSpPr>
        <p:spPr bwMode="auto">
          <a:xfrm>
            <a:off x="2736850" y="26622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5248" name="Line 16"/>
          <p:cNvSpPr>
            <a:spLocks noChangeShapeType="1"/>
          </p:cNvSpPr>
          <p:nvPr/>
        </p:nvSpPr>
        <p:spPr bwMode="auto">
          <a:xfrm>
            <a:off x="4946650" y="54816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5249" name="Line 17"/>
          <p:cNvSpPr>
            <a:spLocks noChangeShapeType="1"/>
          </p:cNvSpPr>
          <p:nvPr/>
        </p:nvSpPr>
        <p:spPr bwMode="auto">
          <a:xfrm>
            <a:off x="6546850" y="5481638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5250" name="Line 18"/>
          <p:cNvSpPr>
            <a:spLocks noChangeShapeType="1"/>
          </p:cNvSpPr>
          <p:nvPr/>
        </p:nvSpPr>
        <p:spPr bwMode="auto">
          <a:xfrm flipV="1">
            <a:off x="8223250" y="2890838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5251" name="Oval 19"/>
          <p:cNvSpPr>
            <a:spLocks noChangeArrowheads="1"/>
          </p:cNvSpPr>
          <p:nvPr/>
        </p:nvSpPr>
        <p:spPr bwMode="auto">
          <a:xfrm>
            <a:off x="5556250" y="5253038"/>
            <a:ext cx="9144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5252" name="Text Box 20"/>
          <p:cNvSpPr txBox="1">
            <a:spLocks noChangeArrowheads="1"/>
          </p:cNvSpPr>
          <p:nvPr/>
        </p:nvSpPr>
        <p:spPr bwMode="auto">
          <a:xfrm>
            <a:off x="1524000" y="1905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kumimoji="0" lang="en-GB">
              <a:cs typeface="+mn-cs"/>
            </a:endParaRPr>
          </a:p>
        </p:txBody>
      </p:sp>
      <p:sp>
        <p:nvSpPr>
          <p:cNvPr id="735253" name="Line 21"/>
          <p:cNvSpPr>
            <a:spLocks noChangeShapeType="1"/>
          </p:cNvSpPr>
          <p:nvPr/>
        </p:nvSpPr>
        <p:spPr bwMode="auto">
          <a:xfrm flipV="1">
            <a:off x="1901825" y="3106738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5254" name="Rectangle 22"/>
          <p:cNvSpPr>
            <a:spLocks noChangeArrowheads="1"/>
          </p:cNvSpPr>
          <p:nvPr/>
        </p:nvSpPr>
        <p:spPr bwMode="auto">
          <a:xfrm>
            <a:off x="3270250" y="2386013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>
                <a:solidFill>
                  <a:srgbClr val="FF0000"/>
                </a:solidFill>
                <a:cs typeface="+mn-cs"/>
              </a:rPr>
              <a:t>Hypothesis Formation</a:t>
            </a:r>
            <a:endParaRPr kumimoji="0" lang="en-GB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81300"/>
            <a:ext cx="7772400" cy="1143000"/>
          </a:xfrm>
        </p:spPr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Discovery of Novel Science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Novel Science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40763" cy="4114800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Adam generated and confirmed twelve novel functional-genomics hypotheses concerning the identify of genes encoding enzymes catalysing orphan reactions in the metabolic network of the yeast </a:t>
            </a:r>
            <a:r>
              <a:rPr lang="en-GB" i="1">
                <a:latin typeface="Arial" charset="0"/>
                <a:ea typeface="ＭＳ Ｐゴシック" charset="0"/>
              </a:rPr>
              <a:t>S. cerevisiae. </a:t>
            </a:r>
          </a:p>
          <a:p>
            <a:endParaRPr lang="en-GB" i="1">
              <a:latin typeface="Arial" charset="0"/>
              <a:ea typeface="ＭＳ Ｐゴシック" charset="0"/>
            </a:endParaRPr>
          </a:p>
          <a:p>
            <a:r>
              <a:rPr lang="en-GB">
                <a:latin typeface="Arial" charset="0"/>
                <a:ea typeface="ＭＳ Ｐゴシック" charset="0"/>
              </a:rPr>
              <a:t>Adam's conclusions have been manually verified using bioinformatic and biochemical evidence. </a:t>
            </a:r>
          </a:p>
          <a:p>
            <a:endParaRPr lang="en-GB">
              <a:latin typeface="Arial" charset="0"/>
              <a:ea typeface="ＭＳ Ｐゴシック" charset="0"/>
            </a:endParaRPr>
          </a:p>
          <a:p>
            <a:pPr>
              <a:buFont typeface="Monotype Sorts" charset="0"/>
              <a:buNone/>
            </a:pPr>
            <a:endParaRPr lang="en-GB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Novel Scientific Knowledge</a:t>
            </a:r>
          </a:p>
        </p:txBody>
      </p:sp>
      <p:pic>
        <p:nvPicPr>
          <p:cNvPr id="103426" name="Picture 3" descr="king_tab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8392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72400" cy="1143000"/>
          </a:xfrm>
        </p:spPr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A 50 Year Old Puzzle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73238"/>
            <a:ext cx="914400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>
                <a:latin typeface="Arial" charset="0"/>
                <a:ea typeface="ＭＳ Ｐゴシック" charset="0"/>
              </a:rPr>
              <a:t>The enzyme 2-aminoadipate: 2-oxoglutarate aminotransferase was a locally orphan enzyme.  </a:t>
            </a:r>
          </a:p>
          <a:p>
            <a:pPr>
              <a:lnSpc>
                <a:spcPct val="90000"/>
              </a:lnSpc>
            </a:pPr>
            <a:r>
              <a:rPr lang="en-GB">
                <a:latin typeface="Arial" charset="0"/>
                <a:ea typeface="ＭＳ Ｐゴシック" charset="0"/>
              </a:rPr>
              <a:t>It is in the lysine biosynthesis pathway which has been studied for 50 years in fungi: target for antibiotics, and on path to penicillin.</a:t>
            </a:r>
          </a:p>
          <a:p>
            <a:pPr>
              <a:lnSpc>
                <a:spcPct val="90000"/>
              </a:lnSpc>
            </a:pPr>
            <a:endParaRPr lang="en-GB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>
                <a:latin typeface="Arial" charset="0"/>
                <a:ea typeface="ＭＳ Ｐゴシック" charset="0"/>
              </a:rPr>
              <a:t>Adam formed three hypotheses for the gene to encode this enzyme: YER152C, YJL060W, and YGL202W (in that order of probability).</a:t>
            </a:r>
          </a:p>
          <a:p>
            <a:pPr>
              <a:lnSpc>
                <a:spcPct val="90000"/>
              </a:lnSpc>
            </a:pPr>
            <a:endParaRPr lang="en-GB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>
                <a:latin typeface="Arial" charset="0"/>
                <a:ea typeface="ＭＳ Ｐゴシック" charset="0"/>
              </a:rPr>
              <a:t>Currently KEGG states that YGL202W is the gene.</a:t>
            </a:r>
          </a:p>
          <a:p>
            <a:pPr>
              <a:lnSpc>
                <a:spcPct val="90000"/>
              </a:lnSpc>
            </a:pPr>
            <a:r>
              <a:rPr lang="en-GB">
                <a:latin typeface="Arial" charset="0"/>
                <a:ea typeface="ＭＳ Ｐゴシック" charset="0"/>
              </a:rPr>
              <a:t>Evidence from 1960’s that at least 2 isoenzymes are involved.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Motivation: Philosophical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534400" cy="4114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What is Science?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The question whether it is possible to automate the scientific discovery process seems to me central to understanding science.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There is a strong philosophical position which holds that we do not fully understand a phenomenon unless we can make a machine which reproduces it.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GB" dirty="0"/>
              <a:t>“What I cannot create, I do not understand” (Richard Feynman).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Confirmed New Knowledge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4313"/>
            <a:ext cx="8731250" cy="5113337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>
                <a:latin typeface="Arial" charset="0"/>
                <a:ea typeface="ＭＳ Ｐゴシック" charset="0"/>
              </a:rPr>
              <a:t>Adam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differential growth experiments were consistent with all three genes encoding </a:t>
            </a:r>
            <a:r>
              <a:rPr lang="en-GB" altLang="ja-JP">
                <a:latin typeface="Arial" charset="0"/>
                <a:ea typeface="ＭＳ Ｐゴシック" charset="0"/>
              </a:rPr>
              <a:t>2-oxoglutarate aminotransferase.</a:t>
            </a:r>
          </a:p>
          <a:p>
            <a:pPr>
              <a:spcBef>
                <a:spcPct val="40000"/>
              </a:spcBef>
            </a:pPr>
            <a:r>
              <a:rPr lang="en-GB">
                <a:latin typeface="Arial" charset="0"/>
                <a:ea typeface="ＭＳ Ｐゴシック" charset="0"/>
              </a:rPr>
              <a:t>Manual experiments: purified protein + enzyme assays are consistent.</a:t>
            </a:r>
          </a:p>
          <a:p>
            <a:pPr lvl="1">
              <a:spcBef>
                <a:spcPct val="40000"/>
              </a:spcBef>
            </a:pPr>
            <a:r>
              <a:rPr lang="en-US">
                <a:latin typeface="Arial" charset="0"/>
                <a:ea typeface="ＭＳ Ｐゴシック" charset="0"/>
              </a:rPr>
              <a:t>YGL202W literature confirmed</a:t>
            </a:r>
            <a:r>
              <a:rPr lang="en-GB">
                <a:latin typeface="Arial" charset="0"/>
                <a:ea typeface="ＭＳ Ｐゴシック" charset="0"/>
              </a:rPr>
              <a:t>. </a:t>
            </a:r>
          </a:p>
          <a:p>
            <a:pPr lvl="1">
              <a:spcBef>
                <a:spcPct val="40000"/>
              </a:spcBef>
            </a:pPr>
            <a:r>
              <a:rPr lang="en-GB">
                <a:latin typeface="Arial" charset="0"/>
                <a:ea typeface="ＭＳ Ｐゴシック" charset="0"/>
              </a:rPr>
              <a:t>YJL060W (was annotated as an arylformamidase, new (08) annotation kynurenine aminotransferase)</a:t>
            </a:r>
          </a:p>
          <a:p>
            <a:pPr lvl="1">
              <a:spcBef>
                <a:spcPct val="40000"/>
              </a:spcBef>
            </a:pPr>
            <a:r>
              <a:rPr lang="en-GB">
                <a:latin typeface="Arial" charset="0"/>
                <a:ea typeface="ＭＳ Ｐゴシック" charset="0"/>
              </a:rPr>
              <a:t>YER152C (currently not annotated)</a:t>
            </a:r>
          </a:p>
          <a:p>
            <a:pPr lvl="1">
              <a:spcBef>
                <a:spcPct val="40000"/>
              </a:spcBef>
            </a:pPr>
            <a:endParaRPr lang="en-GB">
              <a:latin typeface="Arial" charset="0"/>
              <a:ea typeface="ＭＳ Ｐゴシック" charset="0"/>
            </a:endParaRPr>
          </a:p>
          <a:p>
            <a:pPr>
              <a:spcBef>
                <a:spcPct val="40000"/>
              </a:spcBef>
            </a:pPr>
            <a:r>
              <a:rPr lang="en-GB">
                <a:latin typeface="Arial" charset="0"/>
                <a:ea typeface="ＭＳ Ｐゴシック" charset="0"/>
              </a:rPr>
              <a:t>YGL202W &amp; YJL060W double knockout is lethal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sz="6000" dirty="0" smtClean="0">
                <a:latin typeface="Times New Roman" charset="0"/>
                <a:ea typeface="ＭＳ Ｐゴシック" charset="0"/>
              </a:rPr>
              <a:t>Adam</a:t>
            </a:r>
            <a:r>
              <a:rPr lang="en-GB" sz="6000" dirty="0" smtClean="0">
                <a:latin typeface="Arial" charset="0"/>
                <a:ea typeface="ＭＳ Ｐゴシック" charset="0"/>
              </a:rPr>
              <a:t>’</a:t>
            </a:r>
            <a:r>
              <a:rPr lang="en-US" altLang="ja-JP" sz="6000" dirty="0" smtClean="0">
                <a:latin typeface="Times New Roman" charset="0"/>
                <a:ea typeface="ＭＳ Ｐゴシック" charset="0"/>
              </a:rPr>
              <a:t>s </a:t>
            </a:r>
            <a:r>
              <a:rPr lang="en-US" altLang="ja-JP" sz="6000" dirty="0">
                <a:latin typeface="Times New Roman" charset="0"/>
                <a:ea typeface="ＭＳ Ｐゴシック" charset="0"/>
              </a:rPr>
              <a:t>current work</a:t>
            </a:r>
            <a:endParaRPr lang="en-US" sz="600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8839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Learning Systems Biology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The goal is to get Adam to automatically improve its state-of-the-art FBA model by designing new experiments.</a:t>
            </a:r>
          </a:p>
          <a:p>
            <a:endParaRPr lang="en-GB">
              <a:latin typeface="Arial" charset="0"/>
              <a:ea typeface="ＭＳ Ｐゴシック" charset="0"/>
            </a:endParaRPr>
          </a:p>
          <a:p>
            <a:r>
              <a:rPr lang="en-GB">
                <a:latin typeface="Arial" charset="0"/>
                <a:ea typeface="ＭＳ Ｐゴシック" charset="0"/>
              </a:rPr>
              <a:t>The experiments are “perturbation” growth experiment </a:t>
            </a:r>
          </a:p>
          <a:p>
            <a:pPr lvl="1"/>
            <a:r>
              <a:rPr lang="en-GB">
                <a:latin typeface="Arial" charset="0"/>
                <a:ea typeface="ＭＳ Ｐゴシック" charset="0"/>
              </a:rPr>
              <a:t>remove gene(s)</a:t>
            </a:r>
          </a:p>
          <a:p>
            <a:pPr lvl="1"/>
            <a:r>
              <a:rPr lang="en-GB">
                <a:latin typeface="Arial" charset="0"/>
                <a:ea typeface="ＭＳ Ｐゴシック" charset="0"/>
              </a:rPr>
              <a:t>add metabolite.</a:t>
            </a:r>
          </a:p>
          <a:p>
            <a:endParaRPr lang="en-GB">
              <a:latin typeface="Arial" charset="0"/>
              <a:ea typeface="ＭＳ Ｐゴシック" charset="0"/>
            </a:endParaRPr>
          </a:p>
          <a:p>
            <a:r>
              <a:rPr lang="en-GB">
                <a:latin typeface="Arial" charset="0"/>
                <a:ea typeface="ＭＳ Ｐゴシック" charset="0"/>
              </a:rPr>
              <a:t>Combines ideas from logical and FBA modelling</a:t>
            </a: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7247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Overview</a:t>
            </a:r>
          </a:p>
        </p:txBody>
      </p:sp>
      <p:pic>
        <p:nvPicPr>
          <p:cNvPr id="24578" name="Picture 56" descr="fig_appro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8132762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40611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GB" sz="6000" dirty="0" smtClean="0">
                <a:latin typeface="Times New Roman" charset="0"/>
                <a:ea typeface="ＭＳ Ｐゴシック" charset="0"/>
              </a:rPr>
              <a:t>Formalising Biology</a:t>
            </a:r>
            <a:endParaRPr lang="en-US" sz="600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876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686800" cy="1143000"/>
          </a:xfrm>
        </p:spPr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Formalization of Science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659813" cy="489585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The goal of science is to increase our knowledge of the natural world through the performance of experiments.  </a:t>
            </a:r>
          </a:p>
          <a:p>
            <a:endParaRPr lang="en-GB" dirty="0">
              <a:latin typeface="Arial" charset="0"/>
              <a:ea typeface="ＭＳ Ｐゴシック" charset="0"/>
            </a:endParaRPr>
          </a:p>
          <a:p>
            <a:r>
              <a:rPr lang="en-GB" dirty="0">
                <a:latin typeface="Arial" charset="0"/>
                <a:ea typeface="ＭＳ Ｐゴシック" charset="0"/>
              </a:rPr>
              <a:t>This knowledge should, ideally, be expressed in a </a:t>
            </a:r>
            <a:r>
              <a:rPr lang="en-GB" i="1" u="sng" dirty="0">
                <a:latin typeface="Arial" charset="0"/>
                <a:ea typeface="ＭＳ Ｐゴシック" charset="0"/>
              </a:rPr>
              <a:t>formal logical language</a:t>
            </a:r>
            <a:r>
              <a:rPr lang="en-GB" dirty="0">
                <a:latin typeface="Arial" charset="0"/>
                <a:ea typeface="ＭＳ Ｐゴシック" charset="0"/>
              </a:rPr>
              <a:t>. </a:t>
            </a:r>
          </a:p>
          <a:p>
            <a:endParaRPr lang="en-GB" dirty="0">
              <a:latin typeface="Arial" charset="0"/>
              <a:ea typeface="ＭＳ Ｐゴシック" charset="0"/>
            </a:endParaRPr>
          </a:p>
          <a:p>
            <a:r>
              <a:rPr lang="en-GB" dirty="0">
                <a:latin typeface="Arial" charset="0"/>
                <a:ea typeface="ＭＳ Ｐゴシック" charset="0"/>
              </a:rPr>
              <a:t>Formal languages promote semantic clarity, which in turn supports the free exchange of scientific knowledge and simplifies scientific reasoning. 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333375"/>
            <a:ext cx="8507412" cy="1143000"/>
          </a:xfrm>
        </p:spPr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Robot Scientist &amp; Formalisation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86800" cy="4419600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Robot Scientists provide excellent test-beds for the development of methodologies for formalising science.</a:t>
            </a:r>
          </a:p>
          <a:p>
            <a:endParaRPr lang="en-GB">
              <a:latin typeface="Arial" charset="0"/>
              <a:ea typeface="ＭＳ Ｐゴシック" charset="0"/>
            </a:endParaRPr>
          </a:p>
          <a:p>
            <a:r>
              <a:rPr lang="en-GB">
                <a:latin typeface="Arial" charset="0"/>
                <a:ea typeface="ＭＳ Ｐゴシック" charset="0"/>
              </a:rPr>
              <a:t>Using them it is possible to completely capture and digitally curate all aspects of the scientific process.</a:t>
            </a:r>
          </a:p>
          <a:p>
            <a:endParaRPr lang="en-GB">
              <a:latin typeface="Arial" charset="0"/>
              <a:ea typeface="ＭＳ Ｐゴシック" charset="0"/>
            </a:endParaRPr>
          </a:p>
          <a:p>
            <a:r>
              <a:rPr lang="en-GB">
                <a:latin typeface="Arial" charset="0"/>
                <a:ea typeface="ＭＳ Ｐゴシック" charset="0"/>
              </a:rPr>
              <a:t>The ontology LABORS is designed to enable the open access of the Robot Scientist experimental data and metadata to the scientific community.  </a:t>
            </a:r>
          </a:p>
          <a:p>
            <a:pPr>
              <a:lnSpc>
                <a:spcPct val="80000"/>
              </a:lnSpc>
            </a:pPr>
            <a:endParaRPr lang="en-GB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en-GB" sz="1800">
                <a:latin typeface="Times New Roman" charset="0"/>
                <a:ea typeface="ＭＳ Ｐゴシック" charset="0"/>
              </a:rPr>
              <a:t>Soldatova </a:t>
            </a:r>
            <a:r>
              <a:rPr lang="en-GB" sz="1800" i="1">
                <a:latin typeface="Times New Roman" charset="0"/>
                <a:ea typeface="ＭＳ Ｐゴシック" charset="0"/>
              </a:rPr>
              <a:t>et al</a:t>
            </a:r>
            <a:r>
              <a:rPr lang="en-GB" sz="1800">
                <a:latin typeface="Times New Roman" charset="0"/>
                <a:ea typeface="ＭＳ Ｐゴシック" charset="0"/>
              </a:rPr>
              <a:t>. (2006) </a:t>
            </a:r>
            <a:r>
              <a:rPr lang="en-GB" sz="1800" i="1">
                <a:latin typeface="Times New Roman" charset="0"/>
                <a:ea typeface="ＭＳ Ｐゴシック" charset="0"/>
              </a:rPr>
              <a:t>Bioinformatics</a:t>
            </a:r>
            <a:endParaRPr lang="en-GB" sz="14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Adam’s Investigations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534400" cy="4114800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This formalisation involves &gt;10,000 different research units in a nested tree-like structure 11 levels deep.</a:t>
            </a:r>
          </a:p>
          <a:p>
            <a:endParaRPr lang="en-GB">
              <a:latin typeface="Arial" charset="0"/>
              <a:ea typeface="ＭＳ Ｐゴシック" charset="0"/>
            </a:endParaRPr>
          </a:p>
          <a:p>
            <a:r>
              <a:rPr lang="en-GB">
                <a:latin typeface="Arial" charset="0"/>
                <a:ea typeface="ＭＳ Ｐゴシック" charset="0"/>
              </a:rPr>
              <a:t>It logically connects &gt;6.6 million OD600</a:t>
            </a:r>
            <a:r>
              <a:rPr lang="en-GB" baseline="-25000">
                <a:latin typeface="Arial" charset="0"/>
                <a:ea typeface="ＭＳ Ｐゴシック" charset="0"/>
              </a:rPr>
              <a:t>nm</a:t>
            </a:r>
            <a:r>
              <a:rPr lang="en-GB">
                <a:latin typeface="Arial" charset="0"/>
                <a:ea typeface="ＭＳ Ｐゴシック" charset="0"/>
              </a:rPr>
              <a:t> measurements to hypotheses, experimental goals, results, etc. </a:t>
            </a:r>
          </a:p>
          <a:p>
            <a:endParaRPr lang="en-GB">
              <a:latin typeface="Arial" charset="0"/>
              <a:ea typeface="ＭＳ Ｐゴシック" charset="0"/>
            </a:endParaRPr>
          </a:p>
          <a:p>
            <a:r>
              <a:rPr lang="en-GB">
                <a:latin typeface="Arial" charset="0"/>
                <a:ea typeface="ＭＳ Ｐゴシック" charset="0"/>
              </a:rPr>
              <a:t>No previous large-scale experimental work has been so comprehensively described and recorded. 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1165620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imes New Roman" charset="0"/>
                <a:ea typeface="ＭＳ Ｐゴシック" charset="0"/>
              </a:rPr>
              <a:t>Levels in the Formalisation</a:t>
            </a:r>
          </a:p>
        </p:txBody>
      </p:sp>
      <p:sp>
        <p:nvSpPr>
          <p:cNvPr id="771075" name="Rectangle 3"/>
          <p:cNvSpPr>
            <a:spLocks noChangeArrowheads="1"/>
          </p:cNvSpPr>
          <p:nvPr/>
        </p:nvSpPr>
        <p:spPr bwMode="auto">
          <a:xfrm>
            <a:off x="152400" y="2352675"/>
            <a:ext cx="8839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74638">
              <a:defRPr/>
            </a:pPr>
            <a:r>
              <a:rPr lang="en-GB" sz="1400" b="1" u="sng">
                <a:solidFill>
                  <a:schemeClr val="tx2"/>
                </a:solidFill>
                <a:cs typeface="+mn-cs"/>
              </a:rPr>
              <a:t>Investigation</a:t>
            </a:r>
            <a:r>
              <a:rPr lang="en-GB" sz="1400" b="1">
                <a:solidFill>
                  <a:schemeClr val="tx2"/>
                </a:solidFill>
                <a:cs typeface="+mn-cs"/>
              </a:rPr>
              <a:t> into the automation of Science</a:t>
            </a:r>
          </a:p>
          <a:p>
            <a:pPr indent="274638">
              <a:defRPr/>
            </a:pPr>
            <a:r>
              <a:rPr lang="en-GB" sz="1400" b="1">
                <a:solidFill>
                  <a:schemeClr val="tx2"/>
                </a:solidFill>
                <a:cs typeface="+mn-cs"/>
              </a:rPr>
              <a:t>	</a:t>
            </a:r>
            <a:r>
              <a:rPr lang="en-GB" sz="1400" b="1" u="sng">
                <a:solidFill>
                  <a:schemeClr val="tx2"/>
                </a:solidFill>
                <a:cs typeface="+mn-cs"/>
              </a:rPr>
              <a:t>Investigation</a:t>
            </a:r>
            <a:r>
              <a:rPr lang="en-GB" sz="1400" b="1">
                <a:solidFill>
                  <a:schemeClr val="tx2"/>
                </a:solidFill>
                <a:cs typeface="+mn-cs"/>
              </a:rPr>
              <a:t> into the automation of novel science</a:t>
            </a:r>
          </a:p>
          <a:p>
            <a:pPr indent="274638">
              <a:defRPr/>
            </a:pPr>
            <a:r>
              <a:rPr lang="en-GB" sz="1400" b="1">
                <a:solidFill>
                  <a:schemeClr val="tx2"/>
                </a:solidFill>
                <a:cs typeface="+mn-cs"/>
              </a:rPr>
              <a:t>		 </a:t>
            </a:r>
            <a:r>
              <a:rPr lang="en-GB" sz="1400" b="1" u="sng">
                <a:solidFill>
                  <a:schemeClr val="tx2"/>
                </a:solidFill>
                <a:cs typeface="+mn-cs"/>
              </a:rPr>
              <a:t>Investigation</a:t>
            </a:r>
            <a:r>
              <a:rPr lang="en-GB" sz="1400" b="1">
                <a:solidFill>
                  <a:schemeClr val="tx2"/>
                </a:solidFill>
                <a:cs typeface="+mn-cs"/>
              </a:rPr>
              <a:t> into the automated discovery of genes encoding orphan enzymes</a:t>
            </a:r>
          </a:p>
          <a:p>
            <a:pPr indent="274638">
              <a:defRPr/>
            </a:pPr>
            <a:r>
              <a:rPr lang="en-GB" sz="1400" b="1">
                <a:solidFill>
                  <a:schemeClr val="tx2"/>
                </a:solidFill>
                <a:cs typeface="+mn-cs"/>
              </a:rPr>
              <a:t>			Automated </a:t>
            </a:r>
            <a:r>
              <a:rPr lang="en-GB" sz="1400" b="1" u="sng">
                <a:solidFill>
                  <a:schemeClr val="tx2"/>
                </a:solidFill>
                <a:cs typeface="+mn-cs"/>
              </a:rPr>
              <a:t>study</a:t>
            </a:r>
            <a:r>
              <a:rPr lang="en-GB" sz="1400" b="1">
                <a:solidFill>
                  <a:schemeClr val="tx2"/>
                </a:solidFill>
                <a:cs typeface="+mn-cs"/>
              </a:rPr>
              <a:t> of  E.C.2.6.1.39 encoding</a:t>
            </a:r>
          </a:p>
          <a:p>
            <a:pPr indent="274638">
              <a:defRPr/>
            </a:pPr>
            <a:r>
              <a:rPr lang="en-GB" sz="1400" b="1">
                <a:solidFill>
                  <a:schemeClr val="tx2"/>
                </a:solidFill>
                <a:cs typeface="+mn-cs"/>
              </a:rPr>
              <a:t>				</a:t>
            </a:r>
            <a:r>
              <a:rPr lang="en-GB" sz="1400" b="1" u="sng">
                <a:solidFill>
                  <a:schemeClr val="tx2"/>
                </a:solidFill>
                <a:cs typeface="+mn-cs"/>
              </a:rPr>
              <a:t>Cycle</a:t>
            </a:r>
            <a:r>
              <a:rPr lang="en-GB" sz="1400" b="1">
                <a:solidFill>
                  <a:schemeClr val="tx2"/>
                </a:solidFill>
                <a:cs typeface="+mn-cs"/>
              </a:rPr>
              <a:t> 1 of automated study of  YER152C function</a:t>
            </a:r>
          </a:p>
          <a:p>
            <a:pPr indent="274638">
              <a:defRPr/>
            </a:pPr>
            <a:r>
              <a:rPr lang="en-GB" sz="1400" b="1">
                <a:solidFill>
                  <a:schemeClr val="tx2"/>
                </a:solidFill>
                <a:cs typeface="+mn-cs"/>
              </a:rPr>
              <a:t>					YER152C and Lysine automated </a:t>
            </a:r>
            <a:r>
              <a:rPr lang="en-GB" sz="1400" b="1" u="sng">
                <a:solidFill>
                  <a:schemeClr val="tx2"/>
                </a:solidFill>
                <a:cs typeface="+mn-cs"/>
              </a:rPr>
              <a:t>trial</a:t>
            </a:r>
          </a:p>
          <a:p>
            <a:pPr indent="274638">
              <a:defRPr/>
            </a:pPr>
            <a:r>
              <a:rPr lang="en-GB" sz="1400" b="1">
                <a:solidFill>
                  <a:schemeClr val="tx2"/>
                </a:solidFill>
                <a:cs typeface="+mn-cs"/>
              </a:rPr>
              <a:t>						</a:t>
            </a:r>
            <a:r>
              <a:rPr lang="en-GB" sz="1400" b="1" u="sng">
                <a:solidFill>
                  <a:schemeClr val="tx2"/>
                </a:solidFill>
                <a:cs typeface="+mn-cs"/>
              </a:rPr>
              <a:t>Experiment</a:t>
            </a:r>
            <a:r>
              <a:rPr lang="en-GB" sz="1400" b="1">
                <a:solidFill>
                  <a:schemeClr val="tx2"/>
                </a:solidFill>
                <a:cs typeface="+mn-cs"/>
              </a:rPr>
              <a:t> 1 (wild-type no metabolite)</a:t>
            </a:r>
          </a:p>
          <a:p>
            <a:pPr indent="274638">
              <a:defRPr/>
            </a:pPr>
            <a:r>
              <a:rPr lang="en-GB" sz="1400" b="1">
                <a:solidFill>
                  <a:schemeClr val="tx2"/>
                </a:solidFill>
                <a:cs typeface="+mn-cs"/>
              </a:rPr>
              <a:t>							</a:t>
            </a:r>
            <a:r>
              <a:rPr lang="en-GB" sz="1400" b="1" u="sng">
                <a:solidFill>
                  <a:schemeClr val="tx2"/>
                </a:solidFill>
                <a:cs typeface="+mn-cs"/>
              </a:rPr>
              <a:t>Replicate</a:t>
            </a:r>
            <a:r>
              <a:rPr lang="en-GB" sz="1400" b="1">
                <a:solidFill>
                  <a:schemeClr val="tx2"/>
                </a:solidFill>
                <a:cs typeface="+mn-cs"/>
              </a:rPr>
              <a:t> 1 (well)</a:t>
            </a:r>
          </a:p>
          <a:p>
            <a:pPr indent="274638">
              <a:defRPr/>
            </a:pPr>
            <a:r>
              <a:rPr lang="en-GB" sz="1400" b="1">
                <a:solidFill>
                  <a:schemeClr val="tx2"/>
                </a:solidFill>
                <a:cs typeface="+mn-cs"/>
              </a:rPr>
              <a:t>								</a:t>
            </a:r>
            <a:r>
              <a:rPr lang="en-GB" sz="1400" b="1" u="sng">
                <a:solidFill>
                  <a:schemeClr val="tx2"/>
                </a:solidFill>
                <a:cs typeface="+mn-cs"/>
              </a:rPr>
              <a:t>Observation</a:t>
            </a:r>
            <a:r>
              <a:rPr lang="en-GB" sz="1400" b="1">
                <a:solidFill>
                  <a:schemeClr val="tx2"/>
                </a:solidFill>
                <a:cs typeface="+mn-cs"/>
              </a:rPr>
              <a:t> 1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Motivation: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AI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534400" cy="4114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Science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is an excellent test bed for AI</a:t>
            </a:r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GB" dirty="0" smtClean="0"/>
              <a:t>Science v Chess</a:t>
            </a:r>
          </a:p>
          <a:p>
            <a:pPr lvl="1"/>
            <a:r>
              <a:rPr lang="en-GB" dirty="0" smtClean="0"/>
              <a:t>abstract </a:t>
            </a:r>
            <a:r>
              <a:rPr lang="en-GB" dirty="0"/>
              <a:t>world: 64 squares, 36 pieces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Computers </a:t>
            </a:r>
            <a:r>
              <a:rPr lang="en-GB" dirty="0"/>
              <a:t>play chess as well or better than the best humans, and computers can now make strikingly beautiful moves. 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>
                <a:latin typeface="Arial" charset="0"/>
                <a:ea typeface="ＭＳ Ｐゴシック" charset="0"/>
              </a:rPr>
              <a:t>Science v General Intelligence</a:t>
            </a:r>
          </a:p>
          <a:p>
            <a:pPr lvl="1"/>
            <a:r>
              <a:rPr lang="en-GB" dirty="0" smtClean="0">
                <a:latin typeface="Arial" charset="0"/>
                <a:ea typeface="ＭＳ Ｐゴシック" charset="0"/>
              </a:rPr>
              <a:t>A</a:t>
            </a:r>
            <a:r>
              <a:rPr lang="en-US" dirty="0" err="1" smtClean="0">
                <a:latin typeface="Arial" charset="0"/>
                <a:ea typeface="ＭＳ Ｐゴシック" charset="0"/>
              </a:rPr>
              <a:t>bstraction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Nature is honest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8316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ext Box 2"/>
          <p:cNvSpPr txBox="1">
            <a:spLocks noChangeArrowheads="1"/>
          </p:cNvSpPr>
          <p:nvPr/>
        </p:nvSpPr>
        <p:spPr bwMode="auto">
          <a:xfrm>
            <a:off x="971550" y="782638"/>
            <a:ext cx="4464050" cy="3987800"/>
          </a:xfrm>
          <a:prstGeom prst="rect">
            <a:avLst/>
          </a:prstGeom>
          <a:solidFill>
            <a:srgbClr val="F7FB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kumimoji="0" lang="en-GB" sz="100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automated study: automated study of yer152c_function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has domain of study: functional genomics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has investigator = robot scientist Adam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has goal: 'To test the hypothesis that gene YER152C encodes an enzyme with enzyme class E.C.2.6.1.39'.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has organism of study: </a:t>
            </a:r>
            <a:r>
              <a:rPr kumimoji="0" lang="en-GB" sz="1000" i="1">
                <a:latin typeface="Arial" charset="0"/>
                <a:cs typeface="+mn-cs"/>
              </a:rPr>
              <a:t>Saccharomyces Cerevisiae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   has ncbi taxonomy ID: 4932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has hypotheses-set: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    has research hypothesis 1: encodes(yer152c,ec_2_6_1_39)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    has negative hypothesis 2: not encodes(yer152c,ec_2_6_1_39)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has cycle 1 of study 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has study result: the strength of evidence that encodes(yer152c,ec_2_6_1_39):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           highest accuracy of random forest evidence: 74%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           proportion of random forest evidence &gt;=70%: 2/3 </a:t>
            </a:r>
          </a:p>
          <a:p>
            <a:pPr eaLnBrk="1" hangingPunct="1">
              <a:defRPr/>
            </a:pPr>
            <a:r>
              <a:rPr kumimoji="0" lang="en-GB" sz="1000">
                <a:latin typeface="Arial" charset="0"/>
                <a:cs typeface="+mn-cs"/>
              </a:rPr>
              <a:t>has study conclusion: hypothesis 1 confirmed</a:t>
            </a:r>
          </a:p>
          <a:p>
            <a:pPr eaLnBrk="1" hangingPunct="1">
              <a:defRPr/>
            </a:pPr>
            <a:endParaRPr kumimoji="0" lang="en-GB" sz="1000">
              <a:latin typeface="Arial" charset="0"/>
              <a:cs typeface="+mn-cs"/>
            </a:endParaRPr>
          </a:p>
        </p:txBody>
      </p:sp>
      <p:sp>
        <p:nvSpPr>
          <p:cNvPr id="944131" name="Rectangle 3"/>
          <p:cNvSpPr>
            <a:spLocks noChangeArrowheads="1"/>
          </p:cNvSpPr>
          <p:nvPr/>
        </p:nvSpPr>
        <p:spPr bwMode="auto">
          <a:xfrm>
            <a:off x="3492500" y="0"/>
            <a:ext cx="5183188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B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en-GB" sz="1800">
                <a:cs typeface="+mn-cs"/>
              </a:rPr>
              <a:t>automated study of yer152c function</a:t>
            </a:r>
          </a:p>
        </p:txBody>
      </p:sp>
      <p:sp>
        <p:nvSpPr>
          <p:cNvPr id="944132" name="Text Box 4"/>
          <p:cNvSpPr txBox="1">
            <a:spLocks noChangeArrowheads="1"/>
          </p:cNvSpPr>
          <p:nvPr/>
        </p:nvSpPr>
        <p:spPr bwMode="auto">
          <a:xfrm>
            <a:off x="1884363" y="1538288"/>
            <a:ext cx="5087937" cy="3302000"/>
          </a:xfrm>
          <a:prstGeom prst="rect">
            <a:avLst/>
          </a:prstGeom>
          <a:solidFill>
            <a:srgbClr val="E5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kumimoji="0" lang="en-GB" sz="1000">
              <a:latin typeface="Arial" charset="0"/>
              <a:cs typeface="+mn-cs"/>
            </a:endParaRPr>
          </a:p>
          <a:p>
            <a:pPr eaLnBrk="1" hangingPunct="1">
              <a:spcBef>
                <a:spcPct val="0"/>
              </a:spcBef>
              <a:defRPr/>
            </a:pPr>
            <a:endParaRPr kumimoji="0" lang="en-GB" sz="1000">
              <a:latin typeface="Arial" charset="0"/>
              <a:cs typeface="+mn-cs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a:automated study(X) :- a:automated_study_of_yer152c_function.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a:hypotheses-set(X) :- a:research_hypothesis(X).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a:cycle_of_study(X) :- a:cycle_1_of_study_(X).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a:hypotheses-set(X) :- a:negative_hypothesis(X).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a:domain_of_study(Y) :- a: automated study(X), a:has_ domain_of_study(X,Y).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a:investigator(Y) :- a: automated study(X), a:has_ investigator(X,Y).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a:goal(Y) :- a: automated study(X), a:has_goal(X,Y).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a:organism_of_study (Y) :- a: automated study(X), a:has_organism_of_study(X,Y).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a:hypotheses-set(Y) :- a: automated study(X), a:has_hypotheses-set(X,Y).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a:cycle_of_study(Y) :- a: automated study(X), a:has_cycle_of_study(X,Y).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a:study_result(Y) :- a: automated study(X), a:has_study_result(X,Y).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a:study_conclusion(Y) :- a: automated study(X), a:has_study_conclusion(X,Y).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a:domain_of_study(X) :- a:functional_genomics.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 investigator(X) :- a:adam.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a:goal(X) :- a: to_test_the_hypothesis_that_gene_YER152C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_encodes_an_enzyme_with_enzyme_class_E_C_2_6_1_39.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a:organism_of_study(X) :- a:saccharomyces_cerevisiae.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a:study_result(X) :- a:the_strength_of_evidence_of_hyypothesis_1.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a:study_conclusion(X) :- a:hypothesis_1_confirmed.</a:t>
            </a:r>
          </a:p>
        </p:txBody>
      </p:sp>
      <p:sp>
        <p:nvSpPr>
          <p:cNvPr id="944133" name="Text Box 5"/>
          <p:cNvSpPr txBox="1">
            <a:spLocks noChangeArrowheads="1"/>
          </p:cNvSpPr>
          <p:nvPr/>
        </p:nvSpPr>
        <p:spPr bwMode="auto">
          <a:xfrm>
            <a:off x="4489450" y="1574800"/>
            <a:ext cx="4654550" cy="5283200"/>
          </a:xfrm>
          <a:prstGeom prst="rect">
            <a:avLst/>
          </a:prstGeom>
          <a:solidFill>
            <a:srgbClr val="C9E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kumimoji="0" lang="en-GB" sz="1000">
              <a:latin typeface="Arial" charset="0"/>
              <a:cs typeface="+mn-cs"/>
            </a:endParaRPr>
          </a:p>
          <a:p>
            <a:pPr eaLnBrk="1" hangingPunct="1">
              <a:spcBef>
                <a:spcPct val="0"/>
              </a:spcBef>
              <a:defRPr/>
            </a:pPr>
            <a:endParaRPr kumimoji="0" lang="en-GB" sz="1000">
              <a:latin typeface="Arial" charset="0"/>
              <a:cs typeface="+mn-cs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&lt;?xml version="1.0"?&gt;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&lt;rdf:RDF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xmlns="http://www.owl-ontologies.com/Ontology1204198571.owl#"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&lt;owl:Class rdf:ID="goal"/&gt;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&lt;owl:Class rdf:ID="study_result"/&gt;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&lt;owl:Class rdf:ID="ncbi_taxonomy_ID"/&gt;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&lt;owl:Class rdf:ID="cycle_of_study"/&gt;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&lt;owl:Class rdf:ID="negative_hypothesis"&gt;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&lt;rdfs:subClassOf&gt;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  &lt;owl:Class rdf:ID="hypotheses-set"/&gt;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&lt;/rdfs:subClassOf&gt;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&lt;/owl:Class&gt;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&lt;owl:Class rdf:ID="domain_of_study"/&gt;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&lt;owl:Class rdf:ID="organism_of_study"/&gt;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&lt;owl:Class rdf:ID="cycle_1_of_study_"&gt;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&lt;rdfs:subClassOf rdf:resource="#cycle_of_study"/&gt;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&lt;/owl:Class&gt;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&lt;owl:Class rdf:ID="automated_study"&gt;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&lt;rdfs:subClassOf&gt;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  &lt;owl:Restriction&gt;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    &lt;owl:someValuesFrom rdf:resource="#goal"/&gt;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    &lt;owl:onProperty&gt;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      &lt;owl:ObjectProperty rdf:ID="has_goal"/&gt;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    &lt;/owl:onProperty&gt;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  &lt;/owl:Restriction&gt;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&lt;/rdfs:subClassOf&gt;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&lt;rdfs:subClassOf&gt;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  &lt;owl:Restriction&gt;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    &lt;owl:someValuesFrom rdf:resource="#organism_of_study"/&gt;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    &lt;owl:onProperty&gt;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          &lt;owl:ObjectProperty rdf:ID="has_organism_of_study"/&gt;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GB" sz="1000">
                <a:latin typeface="Arial" charset="0"/>
                <a:cs typeface="+mn-cs"/>
              </a:rPr>
              <a:t>……………………………………………………….</a:t>
            </a:r>
          </a:p>
        </p:txBody>
      </p:sp>
      <p:sp>
        <p:nvSpPr>
          <p:cNvPr id="944134" name="Line 6"/>
          <p:cNvSpPr>
            <a:spLocks noChangeShapeType="1"/>
          </p:cNvSpPr>
          <p:nvPr/>
        </p:nvSpPr>
        <p:spPr bwMode="auto">
          <a:xfrm flipH="1">
            <a:off x="4189413" y="512763"/>
            <a:ext cx="20145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5" name="Line 7"/>
          <p:cNvSpPr>
            <a:spLocks noChangeShapeType="1"/>
          </p:cNvSpPr>
          <p:nvPr/>
        </p:nvSpPr>
        <p:spPr bwMode="auto">
          <a:xfrm flipH="1">
            <a:off x="5916613" y="512763"/>
            <a:ext cx="287337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6" name="Line 8"/>
          <p:cNvSpPr>
            <a:spLocks noChangeShapeType="1"/>
          </p:cNvSpPr>
          <p:nvPr/>
        </p:nvSpPr>
        <p:spPr bwMode="auto">
          <a:xfrm>
            <a:off x="6203950" y="512763"/>
            <a:ext cx="1176338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7" name="Text Box 9"/>
          <p:cNvSpPr txBox="1">
            <a:spLocks noChangeArrowheads="1"/>
          </p:cNvSpPr>
          <p:nvPr/>
        </p:nvSpPr>
        <p:spPr bwMode="auto">
          <a:xfrm>
            <a:off x="2459038" y="782638"/>
            <a:ext cx="2978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GB" sz="1400" i="1">
                <a:cs typeface="+mn-cs"/>
              </a:rPr>
              <a:t>has text representation:</a:t>
            </a:r>
          </a:p>
        </p:txBody>
      </p:sp>
      <p:sp>
        <p:nvSpPr>
          <p:cNvPr id="944138" name="Text Box 10"/>
          <p:cNvSpPr txBox="1">
            <a:spLocks noChangeArrowheads="1"/>
          </p:cNvSpPr>
          <p:nvPr/>
        </p:nvSpPr>
        <p:spPr bwMode="auto">
          <a:xfrm>
            <a:off x="2124075" y="1557338"/>
            <a:ext cx="2978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GB" sz="1400" i="1">
                <a:cs typeface="+mn-cs"/>
              </a:rPr>
              <a:t>has datalog representation:</a:t>
            </a:r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6165850" y="1628775"/>
            <a:ext cx="2978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GB" sz="1400" i="1">
                <a:cs typeface="+mn-cs"/>
              </a:rPr>
              <a:t>has</a:t>
            </a:r>
            <a:r>
              <a:rPr kumimoji="0" lang="en-GB" sz="1400" b="1">
                <a:cs typeface="+mn-cs"/>
              </a:rPr>
              <a:t> </a:t>
            </a:r>
            <a:r>
              <a:rPr kumimoji="0" lang="en-GB" sz="1400" i="1">
                <a:cs typeface="+mn-cs"/>
              </a:rPr>
              <a:t>OWL representation:</a:t>
            </a:r>
          </a:p>
        </p:txBody>
      </p:sp>
      <p:sp>
        <p:nvSpPr>
          <p:cNvPr id="944140" name="Text Box 12"/>
          <p:cNvSpPr txBox="1">
            <a:spLocks noChangeArrowheads="1"/>
          </p:cNvSpPr>
          <p:nvPr/>
        </p:nvSpPr>
        <p:spPr bwMode="auto">
          <a:xfrm>
            <a:off x="457200" y="152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Conclusions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562600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dirty="0" smtClean="0">
                <a:latin typeface="Arial" charset="0"/>
                <a:ea typeface="ＭＳ Ｐゴシック" charset="0"/>
              </a:rPr>
              <a:t>Automation </a:t>
            </a:r>
            <a:r>
              <a:rPr lang="en-US" dirty="0">
                <a:latin typeface="Arial" charset="0"/>
                <a:ea typeface="ＭＳ Ｐゴシック" charset="0"/>
              </a:rPr>
              <a:t>is becoming increasingly </a:t>
            </a:r>
            <a:r>
              <a:rPr lang="en-US" dirty="0" smtClean="0">
                <a:latin typeface="Arial" charset="0"/>
                <a:ea typeface="ＭＳ Ｐゴシック" charset="0"/>
              </a:rPr>
              <a:t>important in </a:t>
            </a:r>
            <a:r>
              <a:rPr lang="en-US" dirty="0">
                <a:latin typeface="Arial" charset="0"/>
                <a:ea typeface="ＭＳ Ｐゴシック" charset="0"/>
              </a:rPr>
              <a:t>scientific research e.g. DNA sequencing, drug </a:t>
            </a:r>
            <a:r>
              <a:rPr lang="en-US" dirty="0" smtClean="0">
                <a:latin typeface="Arial" charset="0"/>
                <a:ea typeface="ＭＳ Ｐゴシック" charset="0"/>
              </a:rPr>
              <a:t>design.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spcBef>
                <a:spcPct val="80000"/>
              </a:spcBef>
            </a:pPr>
            <a:r>
              <a:rPr lang="en-US" dirty="0">
                <a:latin typeface="Arial" charset="0"/>
                <a:ea typeface="ＭＳ Ｐゴシック" charset="0"/>
              </a:rPr>
              <a:t>The Robot Scientist concept represents the logical next step in scientific </a:t>
            </a:r>
            <a:r>
              <a:rPr lang="en-US" dirty="0" smtClean="0">
                <a:latin typeface="Arial" charset="0"/>
                <a:ea typeface="ＭＳ Ｐゴシック" charset="0"/>
              </a:rPr>
              <a:t>automation.</a:t>
            </a:r>
            <a:endParaRPr lang="en-US" u="sng" dirty="0" smtClean="0">
              <a:latin typeface="Arial" charset="0"/>
              <a:ea typeface="ＭＳ Ｐゴシック" charset="0"/>
            </a:endParaRPr>
          </a:p>
          <a:p>
            <a:pPr>
              <a:spcBef>
                <a:spcPct val="80000"/>
              </a:spcBef>
            </a:pPr>
            <a:r>
              <a:rPr lang="en-US" dirty="0" smtClean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latin typeface="Arial" charset="0"/>
                <a:ea typeface="ＭＳ Ｐゴシック" charset="0"/>
              </a:rPr>
              <a:t>Robot Scientist Adam is the first machine to have discovered novel scientific knowledge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pPr>
              <a:spcBef>
                <a:spcPct val="80000"/>
              </a:spcBef>
            </a:pPr>
            <a:r>
              <a:rPr lang="en-US" dirty="0" smtClean="0">
                <a:latin typeface="Arial" charset="0"/>
                <a:ea typeface="ＭＳ Ｐゴシック" charset="0"/>
              </a:rPr>
              <a:t>Scientific knowledge should be </a:t>
            </a:r>
            <a:r>
              <a:rPr lang="en-US" dirty="0" err="1" smtClean="0">
                <a:latin typeface="Arial" charset="0"/>
                <a:ea typeface="ＭＳ Ｐゴシック" charset="0"/>
              </a:rPr>
              <a:t>formalised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 smtClean="0"/>
              <a:t>to </a:t>
            </a:r>
            <a:r>
              <a:rPr lang="en-GB" dirty="0"/>
              <a:t>ensure the comprehensibility, reproducibility, and free exchange of </a:t>
            </a:r>
            <a:r>
              <a:rPr lang="en-GB" dirty="0" smtClean="0"/>
              <a:t>knowledge with human and robot scientists.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9087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r>
              <a:rPr lang="en-GB" dirty="0">
                <a:latin typeface="Times New Roman" charset="0"/>
                <a:ea typeface="ＭＳ Ｐゴシック" charset="0"/>
              </a:rPr>
              <a:t>Acknowledgments</a:t>
            </a:r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1115616" y="1844824"/>
            <a:ext cx="1592263" cy="483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tx2"/>
                </a:solidFill>
                <a:latin typeface="Arial" charset="0"/>
                <a:cs typeface="+mn-cs"/>
              </a:rPr>
              <a:t>ABERYSTWYTH</a:t>
            </a:r>
            <a:endParaRPr lang="en-GB" sz="1400" dirty="0">
              <a:solidFill>
                <a:schemeClr val="tx2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Wayne Aubrey</a:t>
            </a:r>
          </a:p>
          <a:p>
            <a:pPr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Amanda </a:t>
            </a:r>
            <a:r>
              <a:rPr lang="en-GB" sz="1400" dirty="0" smtClean="0">
                <a:solidFill>
                  <a:schemeClr val="tx2"/>
                </a:solidFill>
                <a:latin typeface="Arial" charset="0"/>
                <a:cs typeface="+mn-cs"/>
              </a:rPr>
              <a:t>Clare</a:t>
            </a:r>
          </a:p>
          <a:p>
            <a:pPr>
              <a:defRPr/>
            </a:pPr>
            <a:r>
              <a:rPr lang="en-GB" sz="1400" dirty="0" smtClean="0">
                <a:solidFill>
                  <a:schemeClr val="tx2"/>
                </a:solidFill>
                <a:latin typeface="Arial" charset="0"/>
                <a:cs typeface="+mn-cs"/>
              </a:rPr>
              <a:t>Douglas </a:t>
            </a:r>
            <a:r>
              <a:rPr lang="en-GB" sz="1400" dirty="0" err="1" smtClean="0">
                <a:solidFill>
                  <a:schemeClr val="tx2"/>
                </a:solidFill>
                <a:latin typeface="Arial" charset="0"/>
                <a:cs typeface="+mn-cs"/>
              </a:rPr>
              <a:t>Kell</a:t>
            </a:r>
            <a:endParaRPr lang="en-GB" sz="1400" dirty="0">
              <a:solidFill>
                <a:schemeClr val="tx2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Maria </a:t>
            </a:r>
            <a:r>
              <a:rPr lang="en-GB" sz="1400" dirty="0" err="1" smtClean="0">
                <a:solidFill>
                  <a:schemeClr val="tx2"/>
                </a:solidFill>
                <a:latin typeface="Arial" charset="0"/>
                <a:cs typeface="+mn-cs"/>
              </a:rPr>
              <a:t>Liakata</a:t>
            </a:r>
            <a:endParaRPr lang="en-GB" sz="1400" dirty="0">
              <a:solidFill>
                <a:schemeClr val="tx2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GB" sz="1400" dirty="0" err="1">
                <a:solidFill>
                  <a:schemeClr val="tx2"/>
                </a:solidFill>
                <a:latin typeface="Arial" charset="0"/>
                <a:cs typeface="+mn-cs"/>
              </a:rPr>
              <a:t>Chuan</a:t>
            </a: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 Lu</a:t>
            </a:r>
          </a:p>
          <a:p>
            <a:pPr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Magda Markham</a:t>
            </a:r>
          </a:p>
          <a:p>
            <a:pPr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Katherine Martin</a:t>
            </a:r>
          </a:p>
          <a:p>
            <a:pPr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Ronald </a:t>
            </a:r>
            <a:r>
              <a:rPr lang="en-GB" sz="1400" dirty="0" err="1">
                <a:solidFill>
                  <a:schemeClr val="tx2"/>
                </a:solidFill>
                <a:latin typeface="Arial" charset="0"/>
                <a:cs typeface="+mn-cs"/>
              </a:rPr>
              <a:t>Pateman</a:t>
            </a:r>
            <a:endParaRPr lang="en-GB" sz="1400" dirty="0">
              <a:solidFill>
                <a:schemeClr val="tx2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GB" sz="1400" dirty="0" err="1">
                <a:solidFill>
                  <a:schemeClr val="tx2"/>
                </a:solidFill>
                <a:latin typeface="Arial" charset="0"/>
                <a:cs typeface="+mn-cs"/>
              </a:rPr>
              <a:t>Jem</a:t>
            </a: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 Rowland</a:t>
            </a:r>
          </a:p>
          <a:p>
            <a:pPr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Andrew </a:t>
            </a:r>
            <a:r>
              <a:rPr lang="en-GB" sz="1400" dirty="0" err="1">
                <a:solidFill>
                  <a:schemeClr val="tx2"/>
                </a:solidFill>
                <a:latin typeface="Arial" charset="0"/>
                <a:cs typeface="+mn-cs"/>
              </a:rPr>
              <a:t>Sparkes</a:t>
            </a:r>
            <a:endParaRPr lang="en-GB" sz="1400" dirty="0">
              <a:solidFill>
                <a:schemeClr val="tx2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Larisa </a:t>
            </a:r>
            <a:r>
              <a:rPr lang="en-GB" sz="1400" dirty="0" err="1">
                <a:solidFill>
                  <a:schemeClr val="tx2"/>
                </a:solidFill>
                <a:latin typeface="Arial" charset="0"/>
                <a:cs typeface="+mn-cs"/>
              </a:rPr>
              <a:t>Soldatova</a:t>
            </a:r>
            <a:endParaRPr lang="en-GB" sz="1400" dirty="0">
              <a:solidFill>
                <a:schemeClr val="tx2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Mike Young</a:t>
            </a:r>
          </a:p>
          <a:p>
            <a:pPr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Ken Whelan</a:t>
            </a:r>
          </a:p>
          <a:p>
            <a:pPr>
              <a:defRPr/>
            </a:pPr>
            <a:endParaRPr lang="en-GB" sz="1400" dirty="0">
              <a:cs typeface="+mn-cs"/>
            </a:endParaRPr>
          </a:p>
        </p:txBody>
      </p:sp>
      <p:sp>
        <p:nvSpPr>
          <p:cNvPr id="894981" name="Text Box 5"/>
          <p:cNvSpPr txBox="1">
            <a:spLocks noChangeArrowheads="1"/>
          </p:cNvSpPr>
          <p:nvPr/>
        </p:nvSpPr>
        <p:spPr bwMode="auto">
          <a:xfrm>
            <a:off x="3995936" y="1916832"/>
            <a:ext cx="159226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tx2"/>
                </a:solidFill>
                <a:latin typeface="Arial" charset="0"/>
                <a:cs typeface="+mn-cs"/>
              </a:rPr>
              <a:t>CAMBRIDGE</a:t>
            </a:r>
            <a:endParaRPr lang="en-GB" sz="1400" dirty="0">
              <a:solidFill>
                <a:schemeClr val="tx2"/>
              </a:solidFill>
              <a:latin typeface="Arial" charset="0"/>
              <a:cs typeface="+mn-cs"/>
            </a:endParaRPr>
          </a:p>
          <a:p>
            <a:pPr>
              <a:spcBef>
                <a:spcPts val="840"/>
              </a:spcBef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Elizabeth </a:t>
            </a:r>
            <a:r>
              <a:rPr lang="en-GB" sz="1400" dirty="0" err="1">
                <a:solidFill>
                  <a:schemeClr val="tx2"/>
                </a:solidFill>
                <a:latin typeface="Arial" charset="0"/>
                <a:cs typeface="+mn-cs"/>
              </a:rPr>
              <a:t>Bilsland</a:t>
            </a:r>
            <a:endParaRPr lang="en-GB" sz="1400" dirty="0">
              <a:solidFill>
                <a:schemeClr val="tx2"/>
              </a:solidFill>
              <a:latin typeface="Arial" charset="0"/>
              <a:cs typeface="+mn-cs"/>
            </a:endParaRPr>
          </a:p>
          <a:p>
            <a:pPr>
              <a:spcBef>
                <a:spcPts val="840"/>
              </a:spcBef>
              <a:defRPr/>
            </a:pPr>
            <a:r>
              <a:rPr lang="en-GB" sz="1400" dirty="0">
                <a:solidFill>
                  <a:schemeClr val="tx2"/>
                </a:solidFill>
                <a:latin typeface="Arial" charset="0"/>
                <a:cs typeface="+mn-cs"/>
              </a:rPr>
              <a:t>Steve </a:t>
            </a:r>
            <a:r>
              <a:rPr lang="en-GB" sz="1400" dirty="0" smtClean="0">
                <a:solidFill>
                  <a:schemeClr val="tx2"/>
                </a:solidFill>
                <a:latin typeface="Arial" charset="0"/>
                <a:cs typeface="+mn-cs"/>
              </a:rPr>
              <a:t>Oliver</a:t>
            </a:r>
          </a:p>
          <a:p>
            <a:pPr>
              <a:spcBef>
                <a:spcPts val="840"/>
              </a:spcBef>
              <a:defRPr/>
            </a:pPr>
            <a:r>
              <a:rPr lang="en-US" sz="1400" dirty="0" smtClean="0">
                <a:solidFill>
                  <a:srgbClr val="000066"/>
                </a:solidFill>
                <a:latin typeface="Arial" charset="0"/>
                <a:cs typeface="+mn-cs"/>
              </a:rPr>
              <a:t>Pınar </a:t>
            </a:r>
            <a:r>
              <a:rPr lang="en-US" sz="1400" dirty="0" err="1" smtClean="0">
                <a:solidFill>
                  <a:srgbClr val="000066"/>
                </a:solidFill>
                <a:latin typeface="Arial" charset="0"/>
                <a:cs typeface="+mn-cs"/>
              </a:rPr>
              <a:t>Pir</a:t>
            </a:r>
            <a:endParaRPr lang="en-GB" sz="1400" dirty="0" smtClean="0">
              <a:solidFill>
                <a:schemeClr val="tx2"/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en-GB" sz="1400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Motivation: Technological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40763" cy="4114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In many areas of science our ability to generate data is outstripping our ability to analyse it.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One scientific area where this is true is Systems Biology, where data is now being generated on an industrial scale.  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The analysis of scientific data needs to become as </a:t>
            </a:r>
            <a:r>
              <a:rPr lang="en-US" dirty="0" err="1">
                <a:latin typeface="Arial" charset="0"/>
                <a:ea typeface="ＭＳ Ｐゴシック" charset="0"/>
              </a:rPr>
              <a:t>industrialised</a:t>
            </a:r>
            <a:r>
              <a:rPr lang="en-US" dirty="0">
                <a:latin typeface="Arial" charset="0"/>
                <a:ea typeface="ＭＳ Ｐゴシック" charset="0"/>
              </a:rPr>
              <a:t> as its generation.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Technological Advantages</a:t>
            </a:r>
            <a:endParaRPr lang="en-GB">
              <a:latin typeface="Times New Roman" charset="0"/>
              <a:ea typeface="ＭＳ Ｐゴシック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00213"/>
            <a:ext cx="9144000" cy="4824412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Robot Scientists have the potential to increase the productivity of science</a:t>
            </a:r>
          </a:p>
          <a:p>
            <a:pPr lvl="1"/>
            <a:r>
              <a:rPr lang="en-GB" i="1">
                <a:latin typeface="Arial" charset="0"/>
                <a:ea typeface="ＭＳ Ｐゴシック" charset="0"/>
              </a:rPr>
              <a:t>by enabling the high-throughput testing of hypotheses</a:t>
            </a:r>
            <a:r>
              <a:rPr lang="en-GB">
                <a:latin typeface="Arial" charset="0"/>
                <a:ea typeface="ＭＳ Ｐゴシック" charset="0"/>
              </a:rPr>
              <a:t>.</a:t>
            </a:r>
          </a:p>
          <a:p>
            <a:endParaRPr lang="en-GB">
              <a:latin typeface="Arial" charset="0"/>
              <a:ea typeface="ＭＳ Ｐゴシック" charset="0"/>
            </a:endParaRPr>
          </a:p>
          <a:p>
            <a:r>
              <a:rPr lang="en-GB">
                <a:latin typeface="Arial" charset="0"/>
                <a:ea typeface="ＭＳ Ｐゴシック" charset="0"/>
              </a:rPr>
              <a:t>Robot Scientists have the potential to improve the quality of science </a:t>
            </a:r>
          </a:p>
          <a:p>
            <a:pPr lvl="1"/>
            <a:r>
              <a:rPr lang="en-GB" i="1">
                <a:latin typeface="Arial" charset="0"/>
                <a:ea typeface="ＭＳ Ｐゴシック" charset="0"/>
              </a:rPr>
              <a:t>by enabling the description of experiments in greater detail and semantic clarity. 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Scientific Discovery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763000" cy="4114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Meta-Dendral: Analyis of mass-spectrometry data.  Feigenbaum, Djerassi, Lederburg (1969).</a:t>
            </a:r>
          </a:p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Bacon: Rediscovering physics and chemistry.  Langley, Bradshaw, Simon (1979).</a:t>
            </a:r>
          </a:p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Automated discovery in a chemistry laboratory.  Zytkow, Zhu, Hussman (1990).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Robot Scientist Timeline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105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1999-2004 Initial Robot Scientist Project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Limited Hardware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Collaboration with Douglas </a:t>
            </a:r>
            <a:r>
              <a:rPr lang="en-US" dirty="0" err="1">
                <a:latin typeface="Arial" charset="0"/>
                <a:ea typeface="ＭＳ Ｐゴシック" charset="0"/>
              </a:rPr>
              <a:t>Kell</a:t>
            </a:r>
            <a:r>
              <a:rPr lang="en-US" dirty="0">
                <a:latin typeface="Arial" charset="0"/>
                <a:ea typeface="ＭＳ Ｐゴシック" charset="0"/>
              </a:rPr>
              <a:t> (</a:t>
            </a:r>
            <a:r>
              <a:rPr lang="en-US" dirty="0" err="1">
                <a:latin typeface="Arial" charset="0"/>
                <a:ea typeface="ＭＳ Ｐゴシック" charset="0"/>
              </a:rPr>
              <a:t>Aber</a:t>
            </a:r>
            <a:r>
              <a:rPr lang="en-US" dirty="0">
                <a:latin typeface="Arial" charset="0"/>
                <a:ea typeface="ＭＳ Ｐゴシック" charset="0"/>
              </a:rPr>
              <a:t> Biology), Steve Oliver (Manchester), Stephen </a:t>
            </a:r>
            <a:r>
              <a:rPr lang="en-US" dirty="0" err="1">
                <a:latin typeface="Arial" charset="0"/>
                <a:ea typeface="ＭＳ Ｐゴシック" charset="0"/>
              </a:rPr>
              <a:t>Muggleton</a:t>
            </a:r>
            <a:r>
              <a:rPr lang="en-US" dirty="0">
                <a:latin typeface="Arial" charset="0"/>
                <a:ea typeface="ＭＳ Ｐゴシック" charset="0"/>
              </a:rPr>
              <a:t> (Imperial)</a:t>
            </a:r>
          </a:p>
          <a:p>
            <a:pPr lvl="1">
              <a:buFontTx/>
              <a:buNone/>
            </a:pPr>
            <a:r>
              <a:rPr kumimoji="0" lang="en-GB" sz="1800" dirty="0">
                <a:latin typeface="Times New Roman" charset="0"/>
                <a:ea typeface="ＭＳ Ｐゴシック" charset="0"/>
                <a:cs typeface="ＭＳ Ｐゴシック" charset="0"/>
              </a:rPr>
              <a:t>King </a:t>
            </a:r>
            <a:r>
              <a:rPr kumimoji="0" lang="en-GB" sz="1800" i="1" dirty="0">
                <a:latin typeface="Times New Roman" charset="0"/>
                <a:ea typeface="ＭＳ Ｐゴシック" charset="0"/>
                <a:cs typeface="ＭＳ Ｐゴシック" charset="0"/>
              </a:rPr>
              <a:t>et al</a:t>
            </a:r>
            <a:r>
              <a:rPr kumimoji="0" lang="en-GB" sz="1800" dirty="0">
                <a:latin typeface="Times New Roman" charset="0"/>
                <a:ea typeface="ＭＳ Ｐゴシック" charset="0"/>
                <a:cs typeface="ＭＳ Ｐゴシック" charset="0"/>
              </a:rPr>
              <a:t>. (2004)</a:t>
            </a:r>
            <a:r>
              <a:rPr kumimoji="0" lang="en-GB" sz="1800" i="1" dirty="0">
                <a:latin typeface="Times New Roman" charset="0"/>
                <a:ea typeface="ＭＳ Ｐゴシック" charset="0"/>
                <a:cs typeface="ＭＳ Ｐゴシック" charset="0"/>
              </a:rPr>
              <a:t> Nature, </a:t>
            </a:r>
            <a:r>
              <a:rPr kumimoji="0" lang="en-GB" sz="1800" b="1" dirty="0">
                <a:latin typeface="Times New Roman" charset="0"/>
                <a:ea typeface="ＭＳ Ｐゴシック" charset="0"/>
                <a:cs typeface="ＭＳ Ｐゴシック" charset="0"/>
              </a:rPr>
              <a:t>427</a:t>
            </a:r>
            <a:r>
              <a:rPr kumimoji="0" lang="en-GB" sz="1800" dirty="0">
                <a:latin typeface="Times New Roman" charset="0"/>
                <a:ea typeface="ＭＳ Ｐゴシック" charset="0"/>
                <a:cs typeface="ＭＳ Ｐゴシック" charset="0"/>
              </a:rPr>
              <a:t>, 247-252</a:t>
            </a:r>
            <a:endParaRPr kumimoji="0" lang="en-GB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kumimoji="0" lang="en-GB" sz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2004-</a:t>
            </a:r>
            <a:r>
              <a:rPr lang="en-US" dirty="0" smtClean="0">
                <a:latin typeface="Arial" charset="0"/>
                <a:ea typeface="ＭＳ Ｐゴシック" charset="0"/>
              </a:rPr>
              <a:t>2011 </a:t>
            </a:r>
            <a:r>
              <a:rPr lang="en-US" dirty="0">
                <a:latin typeface="Arial" charset="0"/>
                <a:ea typeface="ＭＳ Ｐゴシック" charset="0"/>
              </a:rPr>
              <a:t>Adam Project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 Sophisticated Laboratory Automation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Collaboration with Steve Oliver (Cambridge).</a:t>
            </a:r>
          </a:p>
          <a:p>
            <a:pPr lvl="1">
              <a:buFontTx/>
              <a:buNone/>
            </a:pPr>
            <a:r>
              <a:rPr kumimoji="0" lang="en-GB" sz="1800" dirty="0">
                <a:latin typeface="Times New Roman" charset="0"/>
                <a:ea typeface="ＭＳ Ｐゴシック" charset="0"/>
                <a:cs typeface="ＭＳ Ｐゴシック" charset="0"/>
              </a:rPr>
              <a:t>King </a:t>
            </a:r>
            <a:r>
              <a:rPr kumimoji="0" lang="en-GB" sz="1800" i="1" dirty="0">
                <a:latin typeface="Times New Roman" charset="0"/>
                <a:ea typeface="ＭＳ Ｐゴシック" charset="0"/>
                <a:cs typeface="ＭＳ Ｐゴシック" charset="0"/>
              </a:rPr>
              <a:t>et al</a:t>
            </a:r>
            <a:r>
              <a:rPr kumimoji="0" lang="en-GB" sz="1800" dirty="0">
                <a:latin typeface="Times New Roman" charset="0"/>
                <a:ea typeface="ＭＳ Ｐゴシック" charset="0"/>
                <a:cs typeface="ＭＳ Ｐゴシック" charset="0"/>
              </a:rPr>
              <a:t>. (2009)</a:t>
            </a:r>
            <a:r>
              <a:rPr kumimoji="0" lang="en-GB" sz="1800" i="1" dirty="0">
                <a:latin typeface="Times New Roman" charset="0"/>
                <a:ea typeface="ＭＳ Ｐゴシック" charset="0"/>
                <a:cs typeface="ＭＳ Ｐゴシック" charset="0"/>
              </a:rPr>
              <a:t> Science, </a:t>
            </a:r>
            <a:r>
              <a:rPr kumimoji="0" lang="en-GB" sz="1800" b="1" dirty="0">
                <a:latin typeface="Times New Roman" charset="0"/>
                <a:ea typeface="ＭＳ Ｐゴシック" charset="0"/>
                <a:cs typeface="ＭＳ Ｐゴシック" charset="0"/>
              </a:rPr>
              <a:t>324</a:t>
            </a:r>
            <a:r>
              <a:rPr kumimoji="0" lang="en-GB" sz="1800" dirty="0">
                <a:latin typeface="Times New Roman" charset="0"/>
                <a:ea typeface="ＭＳ Ｐゴシック" charset="0"/>
                <a:cs typeface="ＭＳ Ｐゴシック" charset="0"/>
              </a:rPr>
              <a:t>, 85-89</a:t>
            </a:r>
            <a:endParaRPr kumimoji="0" lang="en-GB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2008-2011 Eve Project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Designs\Dads Tie.pot</Template>
  <TotalTime>37998</TotalTime>
  <Words>2439</Words>
  <Application>Microsoft Macintosh PowerPoint</Application>
  <PresentationFormat>On-screen Show (4:3)</PresentationFormat>
  <Paragraphs>485</Paragraphs>
  <Slides>52</Slides>
  <Notes>51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Dads Tie</vt:lpstr>
      <vt:lpstr>PowerPoint Presentation</vt:lpstr>
      <vt:lpstr>Automating Biology</vt:lpstr>
      <vt:lpstr>The Concept of a Robot Scientist</vt:lpstr>
      <vt:lpstr>Motivation: Philosophical</vt:lpstr>
      <vt:lpstr>Motivation: AI</vt:lpstr>
      <vt:lpstr>Motivation: Technological</vt:lpstr>
      <vt:lpstr>Technological Advantages</vt:lpstr>
      <vt:lpstr>Scientific Discovery</vt:lpstr>
      <vt:lpstr>Robot Scientist Timeline</vt:lpstr>
      <vt:lpstr>Adam</vt:lpstr>
      <vt:lpstr>The Experimental Cycle</vt:lpstr>
      <vt:lpstr>The Application Domain</vt:lpstr>
      <vt:lpstr>Logical Cell Model</vt:lpstr>
      <vt:lpstr>PowerPoint Presentation</vt:lpstr>
      <vt:lpstr>Genome Scale Model of  Yeast Metabolism</vt:lpstr>
      <vt:lpstr>The Experimental Cycle</vt:lpstr>
      <vt:lpstr>Locally Orphan Enzymes</vt:lpstr>
      <vt:lpstr>Automated Model Completion</vt:lpstr>
      <vt:lpstr>PowerPoint Presentation</vt:lpstr>
      <vt:lpstr>The Experimental Cycle</vt:lpstr>
      <vt:lpstr>The Form of the Experiments</vt:lpstr>
      <vt:lpstr>PowerPoint Presentation</vt:lpstr>
      <vt:lpstr>The Experimental Cycle</vt:lpstr>
      <vt:lpstr>Adam</vt:lpstr>
      <vt:lpstr>LIMS Setup</vt:lpstr>
      <vt:lpstr>Diagram of Adam</vt:lpstr>
      <vt:lpstr>Adam</vt:lpstr>
      <vt:lpstr>Adam in Action</vt:lpstr>
      <vt:lpstr>PowerPoint Presentation</vt:lpstr>
      <vt:lpstr>Growth plates</vt:lpstr>
      <vt:lpstr>Example Growth Curves</vt:lpstr>
      <vt:lpstr>Growth curves</vt:lpstr>
      <vt:lpstr>The Experimental Cycle</vt:lpstr>
      <vt:lpstr>Qualitative to Quantitative</vt:lpstr>
      <vt:lpstr>The Experimental Cycle</vt:lpstr>
      <vt:lpstr>Discovery of Novel Science</vt:lpstr>
      <vt:lpstr>Novel Science</vt:lpstr>
      <vt:lpstr>Novel Scientific Knowledge</vt:lpstr>
      <vt:lpstr>A 50 Year Old Puzzle</vt:lpstr>
      <vt:lpstr>Confirmed New Knowledge</vt:lpstr>
      <vt:lpstr>Adam’s current work</vt:lpstr>
      <vt:lpstr>Learning Systems Biology</vt:lpstr>
      <vt:lpstr>Overview</vt:lpstr>
      <vt:lpstr>Formalising Biology</vt:lpstr>
      <vt:lpstr>Formalization of Science</vt:lpstr>
      <vt:lpstr>Robot Scientist &amp; Formalisation</vt:lpstr>
      <vt:lpstr>Adam’s Investigations</vt:lpstr>
      <vt:lpstr>PowerPoint Presentation</vt:lpstr>
      <vt:lpstr>Levels in the Formalisation</vt:lpstr>
      <vt:lpstr>PowerPoint Presentation</vt:lpstr>
      <vt:lpstr>Conclusions</vt:lpstr>
      <vt:lpstr>Acknowledgments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Ross D. King</dc:creator>
  <cp:lastModifiedBy>Ross D. King</cp:lastModifiedBy>
  <cp:revision>395</cp:revision>
  <cp:lastPrinted>2002-08-05T10:34:55Z</cp:lastPrinted>
  <dcterms:created xsi:type="dcterms:W3CDTF">2000-03-27T23:58:29Z</dcterms:created>
  <dcterms:modified xsi:type="dcterms:W3CDTF">2011-11-16T02:39:59Z</dcterms:modified>
</cp:coreProperties>
</file>