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90" r:id="rId8"/>
    <p:sldId id="257" r:id="rId9"/>
    <p:sldId id="314" r:id="rId10"/>
    <p:sldId id="256" r:id="rId11"/>
    <p:sldId id="316" r:id="rId12"/>
    <p:sldId id="315" r:id="rId13"/>
    <p:sldId id="307" r:id="rId14"/>
    <p:sldId id="306" r:id="rId15"/>
    <p:sldId id="308" r:id="rId16"/>
    <p:sldId id="261" r:id="rId17"/>
    <p:sldId id="266" r:id="rId18"/>
    <p:sldId id="267" r:id="rId19"/>
    <p:sldId id="258" r:id="rId20"/>
    <p:sldId id="259" r:id="rId21"/>
    <p:sldId id="260" r:id="rId22"/>
    <p:sldId id="312" r:id="rId23"/>
    <p:sldId id="310" r:id="rId24"/>
    <p:sldId id="295" r:id="rId25"/>
    <p:sldId id="268" r:id="rId26"/>
    <p:sldId id="296" r:id="rId27"/>
    <p:sldId id="265" r:id="rId28"/>
    <p:sldId id="263" r:id="rId29"/>
    <p:sldId id="270" r:id="rId30"/>
    <p:sldId id="281" r:id="rId31"/>
    <p:sldId id="271" r:id="rId32"/>
    <p:sldId id="282" r:id="rId33"/>
    <p:sldId id="272" r:id="rId34"/>
    <p:sldId id="283" r:id="rId35"/>
    <p:sldId id="273" r:id="rId36"/>
    <p:sldId id="284" r:id="rId37"/>
    <p:sldId id="274" r:id="rId38"/>
    <p:sldId id="285" r:id="rId39"/>
    <p:sldId id="275" r:id="rId40"/>
    <p:sldId id="286" r:id="rId41"/>
    <p:sldId id="276" r:id="rId42"/>
    <p:sldId id="287" r:id="rId43"/>
    <p:sldId id="277" r:id="rId44"/>
    <p:sldId id="288" r:id="rId45"/>
    <p:sldId id="278" r:id="rId46"/>
    <p:sldId id="289" r:id="rId47"/>
    <p:sldId id="264" r:id="rId48"/>
    <p:sldId id="279" r:id="rId49"/>
    <p:sldId id="297" r:id="rId50"/>
    <p:sldId id="269" r:id="rId51"/>
    <p:sldId id="313" r:id="rId52"/>
    <p:sldId id="299" r:id="rId53"/>
    <p:sldId id="300" r:id="rId54"/>
    <p:sldId id="301" r:id="rId55"/>
    <p:sldId id="302" r:id="rId56"/>
    <p:sldId id="298" r:id="rId57"/>
    <p:sldId id="317" r:id="rId58"/>
    <p:sldId id="304" r:id="rId59"/>
    <p:sldId id="305" r:id="rId60"/>
    <p:sldId id="291" r:id="rId61"/>
    <p:sldId id="311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E73"/>
    <a:srgbClr val="0092C0"/>
    <a:srgbClr val="2B1BA5"/>
    <a:srgbClr val="EFEFEF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491" autoAdjust="0"/>
    <p:restoredTop sz="94660"/>
  </p:normalViewPr>
  <p:slideViewPr>
    <p:cSldViewPr>
      <p:cViewPr varScale="1">
        <p:scale>
          <a:sx n="82" d="100"/>
          <a:sy n="82" d="100"/>
        </p:scale>
        <p:origin x="-13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FA283-CF0D-47CF-96AC-F3845D4DC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0C82B-8472-41E8-AAEE-CA534C142B5A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Caroline\Desktop\BN_talk\raging_bull_silent.mp4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aroline\Desktop\BN_talk\cloud_chamber.mp4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aroline\Desktop\BN_talk\RandG.mp4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7.xml"/><Relationship Id="rId1" Type="http://schemas.openxmlformats.org/officeDocument/2006/relationships/video" Target="file:///C:\Users\Caroline\Desktop\BN_talk\song.mp4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166843"/>
            <a:ext cx="8839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600" b="1" dirty="0" smtClean="0">
                <a:solidFill>
                  <a:srgbClr val="FF0000"/>
                </a:solidFill>
              </a:rPr>
              <a:t>IT ISN’T SCIENCE UNTIL IT’S MATHEMATICS!</a:t>
            </a:r>
            <a:endParaRPr lang="en-IE" sz="9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2" name="Picture 10" descr="GEO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2613" y="-14288"/>
            <a:ext cx="5438775" cy="6886576"/>
          </a:xfrm>
          <a:prstGeom prst="rect">
            <a:avLst/>
          </a:prstGeom>
          <a:noFill/>
        </p:spPr>
      </p:pic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6859" y="0"/>
            <a:ext cx="7050282" cy="6858000"/>
          </a:xfrm>
          <a:prstGeom prst="rect">
            <a:avLst/>
          </a:prstGeom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6859" y="0"/>
            <a:ext cx="7050282" cy="6858000"/>
          </a:xfrm>
          <a:prstGeom prst="rect">
            <a:avLst/>
          </a:prstGeom>
        </p:spPr>
      </p:pic>
    </p:spTree>
  </p:cSld>
  <p:clrMapOvr>
    <a:masterClrMapping/>
  </p:clrMapOvr>
  <p:transition advTm="4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roller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8583"/>
            <a:ext cx="9144279" cy="6500834"/>
          </a:xfrm>
        </p:spPr>
      </p:pic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bettedavi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6308481" cy="6858000"/>
          </a:xfrm>
        </p:spPr>
      </p:pic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roller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8583"/>
            <a:ext cx="9144279" cy="6500834"/>
          </a:xfrm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05068"/>
            <a:ext cx="8534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COMPUTATION IN THE BRAIN IS MYSTERIOUS, COMPLICATED AND IMPRESSIVE</a:t>
            </a:r>
            <a:r>
              <a:rPr lang="en-IE" sz="6000" dirty="0" smtClean="0"/>
              <a:t>.</a:t>
            </a:r>
            <a:endParaRPr lang="en-IE" sz="6000" dirty="0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4400" dirty="0" smtClean="0"/>
              <a:t>There is interesting mathematics to be discovered in the brain.</a:t>
            </a:r>
          </a:p>
          <a:p>
            <a:r>
              <a:rPr lang="en-IE" sz="4400" dirty="0" smtClean="0"/>
              <a:t>Interesting mathematics is needed to understand the brain.</a:t>
            </a:r>
            <a:endParaRPr lang="en-IE" sz="4400" dirty="0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3320"/>
          </a:xfrm>
        </p:spPr>
        <p:txBody>
          <a:bodyPr>
            <a:normAutofit/>
          </a:bodyPr>
          <a:lstStyle/>
          <a:p>
            <a:r>
              <a:rPr lang="en-IE" b="1" dirty="0">
                <a:solidFill>
                  <a:schemeClr val="accent2">
                    <a:lumMod val="75000"/>
                  </a:schemeClr>
                </a:solidFill>
              </a:rPr>
              <a:t>THE MISSING </a:t>
            </a:r>
            <a:r>
              <a:rPr lang="en-IE" b="1" dirty="0">
                <a:solidFill>
                  <a:srgbClr val="FF0000"/>
                </a:solidFill>
              </a:rPr>
              <a:t>MATHEMATICS </a:t>
            </a:r>
            <a:r>
              <a:rPr lang="en-IE" b="1" dirty="0" smtClean="0">
                <a:solidFill>
                  <a:srgbClr val="FF0000"/>
                </a:solidFill>
              </a:rPr>
              <a:t>OF </a:t>
            </a:r>
            <a:r>
              <a:rPr lang="en-IE" b="1" dirty="0">
                <a:solidFill>
                  <a:srgbClr val="FF0000"/>
                </a:solidFill>
              </a:rPr>
              <a:t>NEUROSCIENCE </a:t>
            </a:r>
            <a:r>
              <a:rPr lang="en-IE" b="1" dirty="0">
                <a:solidFill>
                  <a:schemeClr val="accent2">
                    <a:lumMod val="75000"/>
                  </a:schemeClr>
                </a:solidFill>
              </a:rPr>
              <a:t>IS SOMETHING TO DO WITH </a:t>
            </a:r>
            <a:r>
              <a:rPr lang="en-IE" b="1" dirty="0">
                <a:solidFill>
                  <a:srgbClr val="FF0000"/>
                </a:solidFill>
              </a:rPr>
              <a:t>INFORMATION</a:t>
            </a:r>
            <a:r>
              <a:rPr lang="en-IE" b="1" dirty="0">
                <a:solidFill>
                  <a:schemeClr val="accent2">
                    <a:lumMod val="75000"/>
                  </a:schemeClr>
                </a:solidFill>
              </a:rPr>
              <a:t>, DATA AND SIGNAL PROCESSING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Claude_Shann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66900" y="3016"/>
            <a:ext cx="5410200" cy="6851968"/>
          </a:xfrm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raging_bull_silen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raging_bull_silen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74400"/>
            <a:ext cx="8001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8800" dirty="0" smtClean="0">
                <a:solidFill>
                  <a:srgbClr val="2B1BA5"/>
                </a:solidFill>
              </a:rPr>
              <a:t>Information is the resolution of uncertainty. </a:t>
            </a:r>
            <a:r>
              <a:rPr lang="en-IE" sz="8800" dirty="0" smtClean="0">
                <a:solidFill>
                  <a:srgbClr val="0092C0"/>
                </a:solidFill>
              </a:rPr>
              <a:t>– Claude Shannon</a:t>
            </a:r>
            <a:endParaRPr lang="en-IE" sz="8800" dirty="0">
              <a:solidFill>
                <a:srgbClr val="0092C0"/>
              </a:solidFill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Box 4"/>
          <p:cNvSpPr txBox="1"/>
          <p:nvPr/>
        </p:nvSpPr>
        <p:spPr>
          <a:xfrm>
            <a:off x="4267200" y="64008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bg1"/>
                </a:solidFill>
              </a:rPr>
              <a:t>http://www.youtube.com/watch?v=Efgy1bV2aQo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9" name="cloud_chamber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96875" y="0"/>
            <a:ext cx="8350251" cy="6262688"/>
          </a:xfrm>
          <a:prstGeom prst="rect">
            <a:avLst/>
          </a:prstGeom>
        </p:spPr>
      </p:pic>
    </p:spTree>
  </p:cSld>
  <p:clrMapOvr>
    <a:masterClrMapping/>
  </p:clrMapOvr>
  <p:transition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glass_ma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7848600" cy="6927104"/>
          </a:xfrm>
        </p:spPr>
      </p:pic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glass_ma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7848599" cy="6927104"/>
          </a:xfrm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glass_ma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7848599" cy="6927103"/>
          </a:xfrm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glass_ma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7848598" cy="6927103"/>
          </a:xfrm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glass_ma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2" y="0"/>
            <a:ext cx="7848598" cy="6927102"/>
          </a:xfrm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adam-eve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9800" y="0"/>
            <a:ext cx="4724400" cy="6944869"/>
          </a:xfrm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glass_ma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7848597" cy="6927102"/>
          </a:xfrm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glass_ma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7848597" cy="6927101"/>
          </a:xfrm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glass_ma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7848596" cy="6927101"/>
          </a:xfrm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glass_ma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7848596" cy="6927100"/>
          </a:xfrm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glass_ma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7848594" cy="6927100"/>
          </a:xfrm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412000" y="480600"/>
            <a:ext cx="4320000" cy="432000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Oval 4"/>
          <p:cNvSpPr/>
          <p:nvPr/>
        </p:nvSpPr>
        <p:spPr>
          <a:xfrm>
            <a:off x="3581400" y="2133600"/>
            <a:ext cx="4320000" cy="432000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Oval 5"/>
          <p:cNvSpPr/>
          <p:nvPr/>
        </p:nvSpPr>
        <p:spPr>
          <a:xfrm>
            <a:off x="1219200" y="2157000"/>
            <a:ext cx="4320000" cy="432000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extBox 6"/>
          <p:cNvSpPr txBox="1"/>
          <p:nvPr/>
        </p:nvSpPr>
        <p:spPr>
          <a:xfrm>
            <a:off x="3703397" y="3657600"/>
            <a:ext cx="1737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b="1" dirty="0" smtClean="0">
                <a:solidFill>
                  <a:srgbClr val="FF0000"/>
                </a:solidFill>
              </a:rPr>
              <a:t>MATHEMATICAL</a:t>
            </a:r>
          </a:p>
          <a:p>
            <a:pPr algn="ctr"/>
            <a:r>
              <a:rPr lang="en-IE" b="1" dirty="0" smtClean="0">
                <a:solidFill>
                  <a:srgbClr val="FF0000"/>
                </a:solidFill>
              </a:rPr>
              <a:t>NEUROSCIENCE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9460" y="76200"/>
            <a:ext cx="292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 smtClean="0">
                <a:solidFill>
                  <a:srgbClr val="7030A0"/>
                </a:solidFill>
              </a:rPr>
              <a:t>INTERESTING MATHEMATICS</a:t>
            </a:r>
            <a:endParaRPr lang="en-IE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5715000"/>
            <a:ext cx="20665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 smtClean="0">
                <a:solidFill>
                  <a:srgbClr val="7030A0"/>
                </a:solidFill>
              </a:rPr>
              <a:t>       “WHY ARE WE </a:t>
            </a:r>
          </a:p>
          <a:p>
            <a:r>
              <a:rPr lang="en-IE" b="1" dirty="0" smtClean="0">
                <a:solidFill>
                  <a:srgbClr val="7030A0"/>
                </a:solidFill>
              </a:rPr>
              <a:t>HERE?” QUESTIONS</a:t>
            </a:r>
          </a:p>
          <a:p>
            <a:endParaRPr lang="en-IE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5715000"/>
            <a:ext cx="1470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 smtClean="0">
                <a:solidFill>
                  <a:srgbClr val="7030A0"/>
                </a:solidFill>
              </a:rPr>
              <a:t>CURES </a:t>
            </a:r>
          </a:p>
          <a:p>
            <a:r>
              <a:rPr lang="en-IE" b="1" dirty="0" smtClean="0">
                <a:solidFill>
                  <a:srgbClr val="7030A0"/>
                </a:solidFill>
              </a:rPr>
              <a:t>FOR THE SICK</a:t>
            </a:r>
            <a:endParaRPr lang="en-IE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1600" y="2438400"/>
            <a:ext cx="1483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 smtClean="0"/>
              <a:t>THEORETICAL</a:t>
            </a:r>
          </a:p>
          <a:p>
            <a:r>
              <a:rPr lang="en-IE" b="1" dirty="0" smtClean="0"/>
              <a:t>PHYSICS</a:t>
            </a:r>
            <a:endParaRPr lang="en-IE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438400" y="24384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BIO-</a:t>
            </a:r>
          </a:p>
          <a:p>
            <a:r>
              <a:rPr lang="en-IE" b="1" dirty="0" smtClean="0"/>
              <a:t>INFORMATICS</a:t>
            </a:r>
            <a:endParaRPr lang="en-IE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000500" y="50292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/>
              <a:t>GENETICS</a:t>
            </a:r>
            <a:endParaRPr lang="en-IE" b="1" dirty="0"/>
          </a:p>
        </p:txBody>
      </p:sp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crash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9" y="381000"/>
            <a:ext cx="9136862" cy="6096000"/>
          </a:xfrm>
        </p:spPr>
      </p:pic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RandG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nnons-formula-sm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2165894"/>
            <a:ext cx="8991601" cy="2526212"/>
          </a:xfrm>
          <a:prstGeom prst="rect">
            <a:avLst/>
          </a:prstGeom>
        </p:spPr>
      </p:pic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dic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302845" y="2133600"/>
            <a:ext cx="5196490" cy="2590800"/>
          </a:xfrm>
        </p:spPr>
      </p:pic>
      <p:sp>
        <p:nvSpPr>
          <p:cNvPr id="5" name="TextBox 4"/>
          <p:cNvSpPr txBox="1"/>
          <p:nvPr/>
        </p:nvSpPr>
        <p:spPr>
          <a:xfrm>
            <a:off x="3886200" y="12192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P(harp)=1/2</a:t>
            </a:r>
            <a:endParaRPr lang="en-IE" sz="6000" dirty="0"/>
          </a:p>
        </p:txBody>
      </p:sp>
      <p:sp>
        <p:nvSpPr>
          <p:cNvPr id="8" name="TextBox 7"/>
          <p:cNvSpPr txBox="1"/>
          <p:nvPr/>
        </p:nvSpPr>
        <p:spPr>
          <a:xfrm>
            <a:off x="4157949" y="2641937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P(dog)=1/2</a:t>
            </a:r>
            <a:endParaRPr lang="en-IE" sz="6000" dirty="0"/>
          </a:p>
        </p:txBody>
      </p:sp>
      <p:sp>
        <p:nvSpPr>
          <p:cNvPr id="13" name="TextBox 12"/>
          <p:cNvSpPr txBox="1"/>
          <p:nvPr/>
        </p:nvSpPr>
        <p:spPr>
          <a:xfrm>
            <a:off x="5693885" y="4111771"/>
            <a:ext cx="171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H=1</a:t>
            </a:r>
            <a:endParaRPr lang="en-IE" sz="6000" dirty="0"/>
          </a:p>
        </p:txBody>
      </p:sp>
      <p:pic>
        <p:nvPicPr>
          <p:cNvPr id="12" name="Content Placeholder 3" descr="d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31296" y="3429000"/>
            <a:ext cx="5196490" cy="2590800"/>
          </a:xfrm>
          <a:prstGeom prst="rect">
            <a:avLst/>
          </a:prstGeom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dic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06778"/>
            <a:ext cx="2958730" cy="4444445"/>
          </a:xfrm>
        </p:spPr>
      </p:pic>
      <p:sp>
        <p:nvSpPr>
          <p:cNvPr id="5" name="TextBox 4"/>
          <p:cNvSpPr txBox="1"/>
          <p:nvPr/>
        </p:nvSpPr>
        <p:spPr>
          <a:xfrm>
            <a:off x="3886200" y="12192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P(  )=1/6</a:t>
            </a:r>
            <a:endParaRPr lang="en-IE" sz="6000" dirty="0"/>
          </a:p>
        </p:txBody>
      </p:sp>
      <p:sp>
        <p:nvSpPr>
          <p:cNvPr id="6" name="Rounded Rectangle 5"/>
          <p:cNvSpPr/>
          <p:nvPr/>
        </p:nvSpPr>
        <p:spPr>
          <a:xfrm>
            <a:off x="4554051" y="1549200"/>
            <a:ext cx="432000" cy="43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val 6"/>
          <p:cNvSpPr/>
          <p:nvPr/>
        </p:nvSpPr>
        <p:spPr>
          <a:xfrm>
            <a:off x="4713383" y="1720800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/>
          <p:cNvSpPr txBox="1"/>
          <p:nvPr/>
        </p:nvSpPr>
        <p:spPr>
          <a:xfrm>
            <a:off x="3886200" y="2641937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P(  )=5/6</a:t>
            </a:r>
            <a:endParaRPr lang="en-IE" sz="6000" dirty="0"/>
          </a:p>
        </p:txBody>
      </p:sp>
      <p:sp>
        <p:nvSpPr>
          <p:cNvPr id="9" name="Rounded Rectangle 8"/>
          <p:cNvSpPr/>
          <p:nvPr/>
        </p:nvSpPr>
        <p:spPr>
          <a:xfrm>
            <a:off x="4539868" y="2975885"/>
            <a:ext cx="432000" cy="43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/>
          <p:cNvSpPr/>
          <p:nvPr/>
        </p:nvSpPr>
        <p:spPr>
          <a:xfrm>
            <a:off x="4604132" y="3038234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/>
          <p:cNvSpPr/>
          <p:nvPr/>
        </p:nvSpPr>
        <p:spPr>
          <a:xfrm>
            <a:off x="4801519" y="3222434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TextBox 12"/>
          <p:cNvSpPr txBox="1"/>
          <p:nvPr/>
        </p:nvSpPr>
        <p:spPr>
          <a:xfrm>
            <a:off x="4605051" y="4100754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H=0.65</a:t>
            </a:r>
            <a:endParaRPr lang="en-IE" sz="6000" dirty="0"/>
          </a:p>
        </p:txBody>
      </p:sp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SpikeTrain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6640" y="71426"/>
            <a:ext cx="8730721" cy="6715148"/>
          </a:xfrm>
        </p:spPr>
      </p:pic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Content Placeholder 3" descr="finch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9980" y="357178"/>
            <a:ext cx="9203961" cy="6143644"/>
          </a:xfrm>
        </p:spPr>
      </p:pic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Box 4"/>
          <p:cNvSpPr txBox="1"/>
          <p:nvPr/>
        </p:nvSpPr>
        <p:spPr>
          <a:xfrm>
            <a:off x="4349956" y="6477000"/>
            <a:ext cx="487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>
                <a:solidFill>
                  <a:schemeClr val="bg1"/>
                </a:solidFill>
              </a:rPr>
              <a:t>http://www.youtube.com/watch?v=5hcKa86WJbg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7" name="song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66700" y="0"/>
            <a:ext cx="8610600" cy="6457950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SpikeTrain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6640" y="71426"/>
            <a:ext cx="8730721" cy="6715148"/>
          </a:xfrm>
        </p:spPr>
      </p:pic>
    </p:spTree>
  </p:cSld>
  <p:clrMapOvr>
    <a:masterClrMapping/>
  </p:clrMapOvr>
  <p:transition advTm="4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TowerOfBab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12226" y="0"/>
            <a:ext cx="9368453" cy="6858000"/>
          </a:xfrm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" y="612845"/>
            <a:ext cx="7848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7200" dirty="0" smtClean="0"/>
              <a:t>IN A ROOM WITH 57 PEOPLE THERE IS A 99% CHANCE TWO HAVE THE SAME BIRTHDAY.</a:t>
            </a:r>
            <a:endParaRPr lang="en-IE" sz="7200" dirty="0"/>
          </a:p>
        </p:txBody>
      </p:sp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cross_cut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3866" y="838200"/>
            <a:ext cx="9211733" cy="5181600"/>
          </a:xfrm>
        </p:spPr>
      </p:pic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E" sz="6000" dirty="0" smtClean="0"/>
              <a:t>“The </a:t>
            </a:r>
            <a:r>
              <a:rPr lang="en-IE" sz="6000" dirty="0"/>
              <a:t>current of life which runs in our eyes or ears is meant to run out at our hands, feet or lips</a:t>
            </a:r>
            <a:r>
              <a:rPr lang="en-IE" sz="6000" dirty="0" smtClean="0"/>
              <a:t>.” – William James</a:t>
            </a:r>
            <a:endParaRPr lang="en-IE" sz="6000" dirty="0"/>
          </a:p>
        </p:txBody>
      </p:sp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Content Placeholder 3" descr="splas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617" y="838200"/>
            <a:ext cx="9187234" cy="5181600"/>
          </a:xfrm>
        </p:spPr>
      </p:pic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319"/>
            <a:ext cx="8229600" cy="6583362"/>
          </a:xfrm>
        </p:spPr>
        <p:txBody>
          <a:bodyPr>
            <a:normAutofit fontScale="90000"/>
          </a:bodyPr>
          <a:lstStyle/>
          <a:p>
            <a:pPr algn="l"/>
            <a:r>
              <a:rPr lang="en-IE" sz="8000" dirty="0" smtClean="0">
                <a:solidFill>
                  <a:schemeClr val="bg1"/>
                </a:solidFill>
              </a:rPr>
              <a:t>Mathematics Is Biology's Next Microscope, Only Better; Biology Is Mathematics' Next Physics, Only Better</a:t>
            </a:r>
            <a:r>
              <a:rPr lang="en-IE" dirty="0" smtClean="0"/>
              <a:t/>
            </a:r>
            <a:br>
              <a:rPr lang="en-IE" dirty="0" smtClean="0"/>
            </a:br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7924800" y="647700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>
                <a:solidFill>
                  <a:prstClr val="white"/>
                </a:solidFill>
              </a:rPr>
              <a:t>Joel Cohen</a:t>
            </a:r>
            <a:endParaRPr lang="en-IE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98693"/>
            <a:ext cx="86868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7200" dirty="0" smtClean="0">
                <a:solidFill>
                  <a:srgbClr val="00FE73"/>
                </a:solidFill>
              </a:rPr>
              <a:t>Mathematics is the art of giving the same name to different things </a:t>
            </a:r>
            <a:r>
              <a:rPr lang="en-IE" sz="7200" dirty="0" smtClean="0">
                <a:solidFill>
                  <a:schemeClr val="accent3"/>
                </a:solidFill>
              </a:rPr>
              <a:t>- Henri </a:t>
            </a:r>
            <a:r>
              <a:rPr lang="en-IE" sz="7200" dirty="0" err="1" smtClean="0">
                <a:solidFill>
                  <a:schemeClr val="accent3"/>
                </a:solidFill>
              </a:rPr>
              <a:t>Poincaré</a:t>
            </a:r>
            <a:r>
              <a:rPr lang="en-IE" sz="7200" b="1" dirty="0" smtClean="0">
                <a:solidFill>
                  <a:srgbClr val="00FE73"/>
                </a:solidFill>
              </a:rPr>
              <a:t> </a:t>
            </a:r>
          </a:p>
          <a:p>
            <a:r>
              <a:rPr lang="en-IE" sz="7200" dirty="0" smtClean="0"/>
              <a:t> </a:t>
            </a:r>
            <a:endParaRPr lang="en-IE" sz="7200" dirty="0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60px-Artificial_neural_network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5860" y="387804"/>
            <a:ext cx="6812280" cy="6082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18288" y="6553200"/>
            <a:ext cx="2301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Picture from </a:t>
            </a:r>
            <a:r>
              <a:rPr lang="en-IE" dirty="0" err="1" smtClean="0"/>
              <a:t>wikipedia</a:t>
            </a:r>
            <a:endParaRPr lang="en-IE" dirty="0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purkinje_cell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29190" cy="6865168"/>
          </a:xfrm>
        </p:spPr>
      </p:pic>
      <p:sp>
        <p:nvSpPr>
          <p:cNvPr id="5" name="TextBox 4"/>
          <p:cNvSpPr txBox="1"/>
          <p:nvPr/>
        </p:nvSpPr>
        <p:spPr>
          <a:xfrm>
            <a:off x="5000628" y="1905506"/>
            <a:ext cx="40005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NEURONS HAVE HUGE NUMBERS OF CONNECTIONS</a:t>
            </a:r>
            <a:endParaRPr lang="en-IE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5520789" y="6553200"/>
            <a:ext cx="3699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 smtClean="0"/>
              <a:t>Purkinje cell drawing by Santiago</a:t>
            </a:r>
            <a:r>
              <a:rPr lang="en-IE" sz="1400" i="1" dirty="0" smtClean="0"/>
              <a:t> </a:t>
            </a:r>
            <a:r>
              <a:rPr lang="en-IE" sz="1400" dirty="0" smtClean="0"/>
              <a:t>Ramón y </a:t>
            </a:r>
            <a:r>
              <a:rPr lang="en-IE" sz="1400" dirty="0" err="1" smtClean="0"/>
              <a:t>Cajal</a:t>
            </a:r>
            <a:r>
              <a:rPr lang="en-IE" sz="1400" dirty="0" smtClean="0"/>
              <a:t> </a:t>
            </a:r>
            <a:endParaRPr lang="en-IE" sz="1400" dirty="0"/>
          </a:p>
        </p:txBody>
      </p:sp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533400"/>
            <a:ext cx="8686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b="1" dirty="0" smtClean="0"/>
              <a:t>THIS TALK:</a:t>
            </a:r>
          </a:p>
          <a:p>
            <a:endParaRPr lang="en-IE" sz="4000" b="1" dirty="0" smtClean="0"/>
          </a:p>
          <a:p>
            <a:pPr marL="342900" indent="-342900">
              <a:buAutoNum type="arabicParenR"/>
            </a:pPr>
            <a:r>
              <a:rPr lang="en-IE" sz="4000" b="1" dirty="0" smtClean="0"/>
              <a:t> THE BRAIN IS AMAZING </a:t>
            </a:r>
            <a:r>
              <a:rPr lang="en-IE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 TRYING TO UNDERSTAND IT WILL MEAN </a:t>
            </a:r>
            <a:r>
              <a:rPr lang="en-IE" sz="4000" b="1" dirty="0" smtClean="0"/>
              <a:t>AMAZING NEW MATHEMATICS.</a:t>
            </a:r>
          </a:p>
          <a:p>
            <a:pPr marL="342900" indent="-342900"/>
            <a:endParaRPr lang="en-IE" sz="4000" b="1" dirty="0" smtClean="0"/>
          </a:p>
          <a:p>
            <a:pPr marL="342900" indent="-342900"/>
            <a:r>
              <a:rPr lang="en-IE" sz="4000" b="1" dirty="0" smtClean="0"/>
              <a:t>2) </a:t>
            </a:r>
            <a:r>
              <a:rPr lang="en-IE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SOME OF THAT NEW MATHEMATICS WILL INVOLVE </a:t>
            </a:r>
            <a:r>
              <a:rPr lang="en-IE" sz="4000" b="1" dirty="0" smtClean="0"/>
              <a:t>SHANNON’S INFORMATION THEORY. </a:t>
            </a:r>
            <a:endParaRPr lang="en-IE" sz="4000" b="1" dirty="0"/>
          </a:p>
        </p:txBody>
      </p:sp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2138</TotalTime>
  <Words>234</Words>
  <Application>Microsoft Office PowerPoint</Application>
  <PresentationFormat>On-screen Show (4:3)</PresentationFormat>
  <Paragraphs>40</Paragraphs>
  <Slides>55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THE MISSING MATHEMATICS OF NEUROSCIENCE IS SOMETHING TO DO WITH INFORMATION, DATA AND SIGNAL PROCESSING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Mathematics Is Biology's Next Microscope, Only Better; Biology Is Mathematics' Next Physics, Only Better </vt:lpstr>
      <vt:lpstr>Slide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Caroline</dc:creator>
  <cp:lastModifiedBy>Caroline</cp:lastModifiedBy>
  <cp:revision>17</cp:revision>
  <dcterms:created xsi:type="dcterms:W3CDTF">2006-08-16T00:00:00Z</dcterms:created>
  <dcterms:modified xsi:type="dcterms:W3CDTF">2013-10-11T08:35:48Z</dcterms:modified>
</cp:coreProperties>
</file>